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37"/>
  </p:notesMasterIdLst>
  <p:sldIdLst>
    <p:sldId id="256" r:id="rId2"/>
    <p:sldId id="257" r:id="rId3"/>
    <p:sldId id="258" r:id="rId4"/>
    <p:sldId id="271" r:id="rId5"/>
    <p:sldId id="272" r:id="rId6"/>
    <p:sldId id="285" r:id="rId7"/>
    <p:sldId id="286" r:id="rId8"/>
    <p:sldId id="274" r:id="rId9"/>
    <p:sldId id="262" r:id="rId10"/>
    <p:sldId id="260" r:id="rId11"/>
    <p:sldId id="261" r:id="rId12"/>
    <p:sldId id="275" r:id="rId13"/>
    <p:sldId id="283" r:id="rId14"/>
    <p:sldId id="284" r:id="rId15"/>
    <p:sldId id="267" r:id="rId16"/>
    <p:sldId id="263" r:id="rId17"/>
    <p:sldId id="292" r:id="rId18"/>
    <p:sldId id="294" r:id="rId19"/>
    <p:sldId id="293" r:id="rId20"/>
    <p:sldId id="281" r:id="rId21"/>
    <p:sldId id="296" r:id="rId22"/>
    <p:sldId id="297" r:id="rId23"/>
    <p:sldId id="295" r:id="rId24"/>
    <p:sldId id="276" r:id="rId25"/>
    <p:sldId id="287" r:id="rId26"/>
    <p:sldId id="288" r:id="rId27"/>
    <p:sldId id="290" r:id="rId28"/>
    <p:sldId id="289" r:id="rId29"/>
    <p:sldId id="264" r:id="rId30"/>
    <p:sldId id="277" r:id="rId31"/>
    <p:sldId id="265" r:id="rId32"/>
    <p:sldId id="278" r:id="rId33"/>
    <p:sldId id="268" r:id="rId34"/>
    <p:sldId id="280" r:id="rId35"/>
    <p:sldId id="29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4943" autoAdjust="0"/>
  </p:normalViewPr>
  <p:slideViewPr>
    <p:cSldViewPr snapToGrid="0">
      <p:cViewPr varScale="1">
        <p:scale>
          <a:sx n="84" d="100"/>
          <a:sy n="84" d="100"/>
        </p:scale>
        <p:origin x="96" y="558"/>
      </p:cViewPr>
      <p:guideLst/>
    </p:cSldViewPr>
  </p:slideViewPr>
  <p:notesTextViewPr>
    <p:cViewPr>
      <p:scale>
        <a:sx n="1" d="1"/>
        <a:sy n="1" d="1"/>
      </p:scale>
      <p:origin x="0" y="0"/>
    </p:cViewPr>
  </p:notesTextViewPr>
  <p:sorterViewPr>
    <p:cViewPr>
      <p:scale>
        <a:sx n="100" d="100"/>
        <a:sy n="100" d="100"/>
      </p:scale>
      <p:origin x="0" y="-63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1.png"/><Relationship Id="rId6" Type="http://schemas.openxmlformats.org/officeDocument/2006/relationships/image" Target="../media/image15.svg"/><Relationship Id="rId5" Type="http://schemas.openxmlformats.org/officeDocument/2006/relationships/image" Target="../media/image13.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1.png"/><Relationship Id="rId6" Type="http://schemas.openxmlformats.org/officeDocument/2006/relationships/image" Target="../media/image15.svg"/><Relationship Id="rId5" Type="http://schemas.openxmlformats.org/officeDocument/2006/relationships/image" Target="../media/image13.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79FE5-1B9E-49C8-8959-E8CE866C727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50C9D96-BE59-4119-B9B2-DBA322E058B9}">
      <dgm:prSet/>
      <dgm:spPr/>
      <dgm:t>
        <a:bodyPr/>
        <a:lstStyle/>
        <a:p>
          <a:r>
            <a:rPr lang="en-CA"/>
            <a:t>Treat to remission</a:t>
          </a:r>
          <a:endParaRPr lang="en-US"/>
        </a:p>
      </dgm:t>
    </dgm:pt>
    <dgm:pt modelId="{60C2B663-1FC2-4F5E-904E-0C9BFDD1F3DB}" type="parTrans" cxnId="{FE1AD230-8849-47A0-BF86-E3966E617EA5}">
      <dgm:prSet/>
      <dgm:spPr/>
      <dgm:t>
        <a:bodyPr/>
        <a:lstStyle/>
        <a:p>
          <a:endParaRPr lang="en-US"/>
        </a:p>
      </dgm:t>
    </dgm:pt>
    <dgm:pt modelId="{3B81D5DE-2061-4449-B09C-E7A508440153}" type="sibTrans" cxnId="{FE1AD230-8849-47A0-BF86-E3966E617EA5}">
      <dgm:prSet/>
      <dgm:spPr/>
      <dgm:t>
        <a:bodyPr/>
        <a:lstStyle/>
        <a:p>
          <a:endParaRPr lang="en-US"/>
        </a:p>
      </dgm:t>
    </dgm:pt>
    <dgm:pt modelId="{B0155970-5659-499E-A0C7-BD4E4663318C}">
      <dgm:prSet/>
      <dgm:spPr/>
      <dgm:t>
        <a:bodyPr/>
        <a:lstStyle/>
        <a:p>
          <a:r>
            <a:rPr lang="en-CA"/>
            <a:t>Avoid chronicity</a:t>
          </a:r>
          <a:endParaRPr lang="en-US"/>
        </a:p>
      </dgm:t>
    </dgm:pt>
    <dgm:pt modelId="{AADE0679-0355-4353-B51B-8D224DC24C1A}" type="parTrans" cxnId="{EE344E88-96EE-4B13-AC2F-00D112611F9A}">
      <dgm:prSet/>
      <dgm:spPr/>
      <dgm:t>
        <a:bodyPr/>
        <a:lstStyle/>
        <a:p>
          <a:endParaRPr lang="en-US"/>
        </a:p>
      </dgm:t>
    </dgm:pt>
    <dgm:pt modelId="{54DA01FB-FF7E-4705-9E9A-57FEC6FB8E88}" type="sibTrans" cxnId="{EE344E88-96EE-4B13-AC2F-00D112611F9A}">
      <dgm:prSet/>
      <dgm:spPr/>
      <dgm:t>
        <a:bodyPr/>
        <a:lstStyle/>
        <a:p>
          <a:endParaRPr lang="en-US"/>
        </a:p>
      </dgm:t>
    </dgm:pt>
    <dgm:pt modelId="{1511D459-BD89-4845-A563-7B7F1A2C1661}">
      <dgm:prSet/>
      <dgm:spPr/>
      <dgm:t>
        <a:bodyPr/>
        <a:lstStyle/>
        <a:p>
          <a:r>
            <a:rPr lang="en-CA"/>
            <a:t>Restore functionality</a:t>
          </a:r>
          <a:endParaRPr lang="en-US"/>
        </a:p>
      </dgm:t>
    </dgm:pt>
    <dgm:pt modelId="{371451A3-E192-4DF6-B92E-E996CFD0E094}" type="parTrans" cxnId="{66C2499C-0089-4455-BDA0-C8A79DF0CA4C}">
      <dgm:prSet/>
      <dgm:spPr/>
      <dgm:t>
        <a:bodyPr/>
        <a:lstStyle/>
        <a:p>
          <a:endParaRPr lang="en-US"/>
        </a:p>
      </dgm:t>
    </dgm:pt>
    <dgm:pt modelId="{D42AA54E-1A42-49A3-9525-53A3968ECA6C}" type="sibTrans" cxnId="{66C2499C-0089-4455-BDA0-C8A79DF0CA4C}">
      <dgm:prSet/>
      <dgm:spPr/>
      <dgm:t>
        <a:bodyPr/>
        <a:lstStyle/>
        <a:p>
          <a:endParaRPr lang="en-US"/>
        </a:p>
      </dgm:t>
    </dgm:pt>
    <dgm:pt modelId="{6D379D80-E51F-48C8-B422-614CE7AD14FD}" type="pres">
      <dgm:prSet presAssocID="{C5379FE5-1B9E-49C8-8959-E8CE866C7275}" presName="root" presStyleCnt="0">
        <dgm:presLayoutVars>
          <dgm:dir/>
          <dgm:resizeHandles val="exact"/>
        </dgm:presLayoutVars>
      </dgm:prSet>
      <dgm:spPr/>
      <dgm:t>
        <a:bodyPr/>
        <a:lstStyle/>
        <a:p>
          <a:endParaRPr lang="en-US"/>
        </a:p>
      </dgm:t>
    </dgm:pt>
    <dgm:pt modelId="{8A335241-6DB9-4762-85E8-8F77E1E34B84}" type="pres">
      <dgm:prSet presAssocID="{450C9D96-BE59-4119-B9B2-DBA322E058B9}" presName="compNode" presStyleCnt="0"/>
      <dgm:spPr/>
    </dgm:pt>
    <dgm:pt modelId="{6CEDB0FA-4CD9-4819-B17C-F492C188D250}" type="pres">
      <dgm:prSet presAssocID="{450C9D96-BE59-4119-B9B2-DBA322E058B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7383994E-FCF2-4931-A412-42D6D8F55C64}" type="pres">
      <dgm:prSet presAssocID="{450C9D96-BE59-4119-B9B2-DBA322E058B9}" presName="spaceRect" presStyleCnt="0"/>
      <dgm:spPr/>
    </dgm:pt>
    <dgm:pt modelId="{E001D3D1-8B6D-4CAE-8078-39FE6CD6C4F5}" type="pres">
      <dgm:prSet presAssocID="{450C9D96-BE59-4119-B9B2-DBA322E058B9}" presName="textRect" presStyleLbl="revTx" presStyleIdx="0" presStyleCnt="3">
        <dgm:presLayoutVars>
          <dgm:chMax val="1"/>
          <dgm:chPref val="1"/>
        </dgm:presLayoutVars>
      </dgm:prSet>
      <dgm:spPr/>
      <dgm:t>
        <a:bodyPr/>
        <a:lstStyle/>
        <a:p>
          <a:endParaRPr lang="en-US"/>
        </a:p>
      </dgm:t>
    </dgm:pt>
    <dgm:pt modelId="{AEC41033-273C-45DF-8D95-8B5CD0715C14}" type="pres">
      <dgm:prSet presAssocID="{3B81D5DE-2061-4449-B09C-E7A508440153}" presName="sibTrans" presStyleCnt="0"/>
      <dgm:spPr/>
    </dgm:pt>
    <dgm:pt modelId="{B24210B8-8788-411D-B946-46028A7ADCF4}" type="pres">
      <dgm:prSet presAssocID="{B0155970-5659-499E-A0C7-BD4E4663318C}" presName="compNode" presStyleCnt="0"/>
      <dgm:spPr/>
    </dgm:pt>
    <dgm:pt modelId="{CA7D4DCF-D33B-450D-9920-0E700DFD454E}" type="pres">
      <dgm:prSet presAssocID="{B0155970-5659-499E-A0C7-BD4E4663318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lose"/>
        </a:ext>
      </dgm:extLst>
    </dgm:pt>
    <dgm:pt modelId="{4DBD3120-CD30-4C85-B166-5354585A1DD0}" type="pres">
      <dgm:prSet presAssocID="{B0155970-5659-499E-A0C7-BD4E4663318C}" presName="spaceRect" presStyleCnt="0"/>
      <dgm:spPr/>
    </dgm:pt>
    <dgm:pt modelId="{C2FCB6AC-C75A-41ED-B403-E4C6750ABB3D}" type="pres">
      <dgm:prSet presAssocID="{B0155970-5659-499E-A0C7-BD4E4663318C}" presName="textRect" presStyleLbl="revTx" presStyleIdx="1" presStyleCnt="3">
        <dgm:presLayoutVars>
          <dgm:chMax val="1"/>
          <dgm:chPref val="1"/>
        </dgm:presLayoutVars>
      </dgm:prSet>
      <dgm:spPr/>
      <dgm:t>
        <a:bodyPr/>
        <a:lstStyle/>
        <a:p>
          <a:endParaRPr lang="en-US"/>
        </a:p>
      </dgm:t>
    </dgm:pt>
    <dgm:pt modelId="{A747CF7B-AC54-4B43-876A-393518963D35}" type="pres">
      <dgm:prSet presAssocID="{54DA01FB-FF7E-4705-9E9A-57FEC6FB8E88}" presName="sibTrans" presStyleCnt="0"/>
      <dgm:spPr/>
    </dgm:pt>
    <dgm:pt modelId="{65AD1EF9-DA81-46AE-9556-7391FC999EA0}" type="pres">
      <dgm:prSet presAssocID="{1511D459-BD89-4845-A563-7B7F1A2C1661}" presName="compNode" presStyleCnt="0"/>
      <dgm:spPr/>
    </dgm:pt>
    <dgm:pt modelId="{EF623624-B68A-4FB0-8CFD-067CAA796F7F}" type="pres">
      <dgm:prSet presAssocID="{1511D459-BD89-4845-A563-7B7F1A2C1661}"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0B3BAC8A-997A-44C1-8244-ED6299425146}" type="pres">
      <dgm:prSet presAssocID="{1511D459-BD89-4845-A563-7B7F1A2C1661}" presName="spaceRect" presStyleCnt="0"/>
      <dgm:spPr/>
    </dgm:pt>
    <dgm:pt modelId="{66541C99-B1A1-4D80-8209-3190458FCABA}" type="pres">
      <dgm:prSet presAssocID="{1511D459-BD89-4845-A563-7B7F1A2C1661}" presName="textRect" presStyleLbl="revTx" presStyleIdx="2" presStyleCnt="3">
        <dgm:presLayoutVars>
          <dgm:chMax val="1"/>
          <dgm:chPref val="1"/>
        </dgm:presLayoutVars>
      </dgm:prSet>
      <dgm:spPr/>
      <dgm:t>
        <a:bodyPr/>
        <a:lstStyle/>
        <a:p>
          <a:endParaRPr lang="en-US"/>
        </a:p>
      </dgm:t>
    </dgm:pt>
  </dgm:ptLst>
  <dgm:cxnLst>
    <dgm:cxn modelId="{F77052E6-9A87-4265-BC96-534AB250B25D}" type="presOf" srcId="{B0155970-5659-499E-A0C7-BD4E4663318C}" destId="{C2FCB6AC-C75A-41ED-B403-E4C6750ABB3D}" srcOrd="0" destOrd="0" presId="urn:microsoft.com/office/officeart/2018/2/layout/IconLabelList"/>
    <dgm:cxn modelId="{EE344E88-96EE-4B13-AC2F-00D112611F9A}" srcId="{C5379FE5-1B9E-49C8-8959-E8CE866C7275}" destId="{B0155970-5659-499E-A0C7-BD4E4663318C}" srcOrd="1" destOrd="0" parTransId="{AADE0679-0355-4353-B51B-8D224DC24C1A}" sibTransId="{54DA01FB-FF7E-4705-9E9A-57FEC6FB8E88}"/>
    <dgm:cxn modelId="{A16F5EE1-D837-4BA3-939C-0F38949A04F6}" type="presOf" srcId="{1511D459-BD89-4845-A563-7B7F1A2C1661}" destId="{66541C99-B1A1-4D80-8209-3190458FCABA}" srcOrd="0" destOrd="0" presId="urn:microsoft.com/office/officeart/2018/2/layout/IconLabelList"/>
    <dgm:cxn modelId="{66C2499C-0089-4455-BDA0-C8A79DF0CA4C}" srcId="{C5379FE5-1B9E-49C8-8959-E8CE866C7275}" destId="{1511D459-BD89-4845-A563-7B7F1A2C1661}" srcOrd="2" destOrd="0" parTransId="{371451A3-E192-4DF6-B92E-E996CFD0E094}" sibTransId="{D42AA54E-1A42-49A3-9525-53A3968ECA6C}"/>
    <dgm:cxn modelId="{FE1AD230-8849-47A0-BF86-E3966E617EA5}" srcId="{C5379FE5-1B9E-49C8-8959-E8CE866C7275}" destId="{450C9D96-BE59-4119-B9B2-DBA322E058B9}" srcOrd="0" destOrd="0" parTransId="{60C2B663-1FC2-4F5E-904E-0C9BFDD1F3DB}" sibTransId="{3B81D5DE-2061-4449-B09C-E7A508440153}"/>
    <dgm:cxn modelId="{574C7F18-579B-4F15-B1F6-2A05C5613791}" type="presOf" srcId="{C5379FE5-1B9E-49C8-8959-E8CE866C7275}" destId="{6D379D80-E51F-48C8-B422-614CE7AD14FD}" srcOrd="0" destOrd="0" presId="urn:microsoft.com/office/officeart/2018/2/layout/IconLabelList"/>
    <dgm:cxn modelId="{E9FED083-4074-4694-A362-02621F006B76}" type="presOf" srcId="{450C9D96-BE59-4119-B9B2-DBA322E058B9}" destId="{E001D3D1-8B6D-4CAE-8078-39FE6CD6C4F5}" srcOrd="0" destOrd="0" presId="urn:microsoft.com/office/officeart/2018/2/layout/IconLabelList"/>
    <dgm:cxn modelId="{6D8F31B4-D2FB-462F-81AC-534187473B4E}" type="presParOf" srcId="{6D379D80-E51F-48C8-B422-614CE7AD14FD}" destId="{8A335241-6DB9-4762-85E8-8F77E1E34B84}" srcOrd="0" destOrd="0" presId="urn:microsoft.com/office/officeart/2018/2/layout/IconLabelList"/>
    <dgm:cxn modelId="{EEC54E5B-8732-4A60-B281-91AB4E280311}" type="presParOf" srcId="{8A335241-6DB9-4762-85E8-8F77E1E34B84}" destId="{6CEDB0FA-4CD9-4819-B17C-F492C188D250}" srcOrd="0" destOrd="0" presId="urn:microsoft.com/office/officeart/2018/2/layout/IconLabelList"/>
    <dgm:cxn modelId="{3E97B4DC-5BBC-453C-9FA0-96C6EE940B31}" type="presParOf" srcId="{8A335241-6DB9-4762-85E8-8F77E1E34B84}" destId="{7383994E-FCF2-4931-A412-42D6D8F55C64}" srcOrd="1" destOrd="0" presId="urn:microsoft.com/office/officeart/2018/2/layout/IconLabelList"/>
    <dgm:cxn modelId="{94B346E2-C126-422A-877C-666D1C503E8A}" type="presParOf" srcId="{8A335241-6DB9-4762-85E8-8F77E1E34B84}" destId="{E001D3D1-8B6D-4CAE-8078-39FE6CD6C4F5}" srcOrd="2" destOrd="0" presId="urn:microsoft.com/office/officeart/2018/2/layout/IconLabelList"/>
    <dgm:cxn modelId="{63C1B706-260C-4889-9E1B-DC0660DCB8F7}" type="presParOf" srcId="{6D379D80-E51F-48C8-B422-614CE7AD14FD}" destId="{AEC41033-273C-45DF-8D95-8B5CD0715C14}" srcOrd="1" destOrd="0" presId="urn:microsoft.com/office/officeart/2018/2/layout/IconLabelList"/>
    <dgm:cxn modelId="{53E8EE88-E4A9-4748-9CC3-3B8E7692DA60}" type="presParOf" srcId="{6D379D80-E51F-48C8-B422-614CE7AD14FD}" destId="{B24210B8-8788-411D-B946-46028A7ADCF4}" srcOrd="2" destOrd="0" presId="urn:microsoft.com/office/officeart/2018/2/layout/IconLabelList"/>
    <dgm:cxn modelId="{63D3DFB8-1C35-475D-84DA-C782BE3A56DE}" type="presParOf" srcId="{B24210B8-8788-411D-B946-46028A7ADCF4}" destId="{CA7D4DCF-D33B-450D-9920-0E700DFD454E}" srcOrd="0" destOrd="0" presId="urn:microsoft.com/office/officeart/2018/2/layout/IconLabelList"/>
    <dgm:cxn modelId="{D0AE2105-496D-4A0E-A47C-7B8952F63651}" type="presParOf" srcId="{B24210B8-8788-411D-B946-46028A7ADCF4}" destId="{4DBD3120-CD30-4C85-B166-5354585A1DD0}" srcOrd="1" destOrd="0" presId="urn:microsoft.com/office/officeart/2018/2/layout/IconLabelList"/>
    <dgm:cxn modelId="{903BB302-901E-44EA-B2EF-D58EA306F3F2}" type="presParOf" srcId="{B24210B8-8788-411D-B946-46028A7ADCF4}" destId="{C2FCB6AC-C75A-41ED-B403-E4C6750ABB3D}" srcOrd="2" destOrd="0" presId="urn:microsoft.com/office/officeart/2018/2/layout/IconLabelList"/>
    <dgm:cxn modelId="{55B6C8F0-E0C8-4AF3-AB2E-7C51ABDDE85F}" type="presParOf" srcId="{6D379D80-E51F-48C8-B422-614CE7AD14FD}" destId="{A747CF7B-AC54-4B43-876A-393518963D35}" srcOrd="3" destOrd="0" presId="urn:microsoft.com/office/officeart/2018/2/layout/IconLabelList"/>
    <dgm:cxn modelId="{A9E173F5-81CF-4D01-8085-147599DE7397}" type="presParOf" srcId="{6D379D80-E51F-48C8-B422-614CE7AD14FD}" destId="{65AD1EF9-DA81-46AE-9556-7391FC999EA0}" srcOrd="4" destOrd="0" presId="urn:microsoft.com/office/officeart/2018/2/layout/IconLabelList"/>
    <dgm:cxn modelId="{37BBDD13-01E2-47DF-984B-98F8F7D09A4C}" type="presParOf" srcId="{65AD1EF9-DA81-46AE-9556-7391FC999EA0}" destId="{EF623624-B68A-4FB0-8CFD-067CAA796F7F}" srcOrd="0" destOrd="0" presId="urn:microsoft.com/office/officeart/2018/2/layout/IconLabelList"/>
    <dgm:cxn modelId="{A081C3EE-1DB1-487E-BE12-06F08C52143D}" type="presParOf" srcId="{65AD1EF9-DA81-46AE-9556-7391FC999EA0}" destId="{0B3BAC8A-997A-44C1-8244-ED6299425146}" srcOrd="1" destOrd="0" presId="urn:microsoft.com/office/officeart/2018/2/layout/IconLabelList"/>
    <dgm:cxn modelId="{D6D94C84-0B08-4CC0-90C3-7AA9D0779130}" type="presParOf" srcId="{65AD1EF9-DA81-46AE-9556-7391FC999EA0}" destId="{66541C99-B1A1-4D80-8209-3190458FCAB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DB0FA-4CD9-4819-B17C-F492C188D250}">
      <dsp:nvSpPr>
        <dsp:cNvPr id="0" name=""/>
        <dsp:cNvSpPr/>
      </dsp:nvSpPr>
      <dsp:spPr>
        <a:xfrm>
          <a:off x="887934" y="1267066"/>
          <a:ext cx="980995" cy="9809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01D3D1-8B6D-4CAE-8078-39FE6CD6C4F5}">
      <dsp:nvSpPr>
        <dsp:cNvPr id="0" name=""/>
        <dsp:cNvSpPr/>
      </dsp:nvSpPr>
      <dsp:spPr>
        <a:xfrm>
          <a:off x="288437" y="2548357"/>
          <a:ext cx="217999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pPr>
          <a:r>
            <a:rPr lang="en-CA" sz="2500" kern="1200"/>
            <a:t>Treat to remission</a:t>
          </a:r>
          <a:endParaRPr lang="en-US" sz="2500" kern="1200"/>
        </a:p>
      </dsp:txBody>
      <dsp:txXfrm>
        <a:off x="288437" y="2548357"/>
        <a:ext cx="2179990" cy="720000"/>
      </dsp:txXfrm>
    </dsp:sp>
    <dsp:sp modelId="{CA7D4DCF-D33B-450D-9920-0E700DFD454E}">
      <dsp:nvSpPr>
        <dsp:cNvPr id="0" name=""/>
        <dsp:cNvSpPr/>
      </dsp:nvSpPr>
      <dsp:spPr>
        <a:xfrm>
          <a:off x="3449423" y="1267066"/>
          <a:ext cx="980995" cy="98099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FCB6AC-C75A-41ED-B403-E4C6750ABB3D}">
      <dsp:nvSpPr>
        <dsp:cNvPr id="0" name=""/>
        <dsp:cNvSpPr/>
      </dsp:nvSpPr>
      <dsp:spPr>
        <a:xfrm>
          <a:off x="2849925" y="2548357"/>
          <a:ext cx="217999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pPr>
          <a:r>
            <a:rPr lang="en-CA" sz="2500" kern="1200"/>
            <a:t>Avoid chronicity</a:t>
          </a:r>
          <a:endParaRPr lang="en-US" sz="2500" kern="1200"/>
        </a:p>
      </dsp:txBody>
      <dsp:txXfrm>
        <a:off x="2849925" y="2548357"/>
        <a:ext cx="2179990" cy="720000"/>
      </dsp:txXfrm>
    </dsp:sp>
    <dsp:sp modelId="{EF623624-B68A-4FB0-8CFD-067CAA796F7F}">
      <dsp:nvSpPr>
        <dsp:cNvPr id="0" name=""/>
        <dsp:cNvSpPr/>
      </dsp:nvSpPr>
      <dsp:spPr>
        <a:xfrm>
          <a:off x="6010911" y="1267066"/>
          <a:ext cx="980995" cy="98099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541C99-B1A1-4D80-8209-3190458FCABA}">
      <dsp:nvSpPr>
        <dsp:cNvPr id="0" name=""/>
        <dsp:cNvSpPr/>
      </dsp:nvSpPr>
      <dsp:spPr>
        <a:xfrm>
          <a:off x="5411414" y="2548357"/>
          <a:ext cx="217999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pPr>
          <a:r>
            <a:rPr lang="en-CA" sz="2500" kern="1200"/>
            <a:t>Restore functionality</a:t>
          </a:r>
          <a:endParaRPr lang="en-US" sz="2500" kern="1200"/>
        </a:p>
      </dsp:txBody>
      <dsp:txXfrm>
        <a:off x="5411414" y="2548357"/>
        <a:ext cx="217999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90DC3-B551-40AE-AF94-7BF9F95FCB5F}"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2E418-C730-4A5F-8BE4-919D7CE49DA5}" type="slidenum">
              <a:rPr lang="en-US" smtClean="0"/>
              <a:t>‹#›</a:t>
            </a:fld>
            <a:endParaRPr lang="en-US"/>
          </a:p>
        </p:txBody>
      </p:sp>
    </p:spTree>
    <p:extLst>
      <p:ext uri="{BB962C8B-B14F-4D97-AF65-F5344CB8AC3E}">
        <p14:creationId xmlns:p14="http://schemas.microsoft.com/office/powerpoint/2010/main" val="152261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19DEED-45B7-476C-A9C7-D4FE623ACECA}" type="slidenum">
              <a:rPr lang="en-US" altLang="en-US" smtClean="0"/>
              <a:pPr/>
              <a:t>6</a:t>
            </a:fld>
            <a:endParaRPr lang="en-US" altLang="en-US" smtClean="0"/>
          </a:p>
        </p:txBody>
      </p:sp>
      <p:sp>
        <p:nvSpPr>
          <p:cNvPr id="20482" name="Rectangle 2"/>
          <p:cNvSpPr>
            <a:spLocks noChangeArrowheads="1"/>
          </p:cNvSpPr>
          <p:nvPr/>
        </p:nvSpPr>
        <p:spPr bwMode="auto">
          <a:xfrm>
            <a:off x="762000" y="7926388"/>
            <a:ext cx="5334000" cy="911225"/>
          </a:xfrm>
          <a:prstGeom prst="rect">
            <a:avLst/>
          </a:prstGeom>
          <a:solidFill>
            <a:srgbClr val="FFFFCC"/>
          </a:solidFill>
          <a:ln w="9525">
            <a:solidFill>
              <a:schemeClr val="tx1"/>
            </a:solidFill>
            <a:miter lim="800000"/>
            <a:headEnd/>
            <a:tailEnd/>
          </a:ln>
        </p:spPr>
        <p:txBody>
          <a:bodyPr wrap="none" lIns="86491" tIns="43246" rIns="86491" bIns="43246" anchor="ctr"/>
          <a:lstStyle>
            <a:lvl1pPr defTabSz="863600">
              <a:defRPr>
                <a:solidFill>
                  <a:schemeClr val="tx1"/>
                </a:solidFill>
                <a:latin typeface="Arial" panose="020B0604020202020204" pitchFamily="34" charset="0"/>
                <a:cs typeface="Arial" panose="020B0604020202020204" pitchFamily="34" charset="0"/>
              </a:defRPr>
            </a:lvl1pPr>
            <a:lvl2pPr marL="742950" indent="-285750" defTabSz="863600">
              <a:defRPr>
                <a:solidFill>
                  <a:schemeClr val="tx1"/>
                </a:solidFill>
                <a:latin typeface="Arial" panose="020B0604020202020204" pitchFamily="34" charset="0"/>
                <a:cs typeface="Arial" panose="020B0604020202020204" pitchFamily="34" charset="0"/>
              </a:defRPr>
            </a:lvl2pPr>
            <a:lvl3pPr marL="1143000" indent="-228600" defTabSz="863600">
              <a:defRPr>
                <a:solidFill>
                  <a:schemeClr val="tx1"/>
                </a:solidFill>
                <a:latin typeface="Arial" panose="020B0604020202020204" pitchFamily="34" charset="0"/>
                <a:cs typeface="Arial" panose="020B0604020202020204" pitchFamily="34" charset="0"/>
              </a:defRPr>
            </a:lvl3pPr>
            <a:lvl4pPr marL="1600200" indent="-228600" defTabSz="863600">
              <a:defRPr>
                <a:solidFill>
                  <a:schemeClr val="tx1"/>
                </a:solidFill>
                <a:latin typeface="Arial" panose="020B0604020202020204" pitchFamily="34" charset="0"/>
                <a:cs typeface="Arial" panose="020B0604020202020204" pitchFamily="34" charset="0"/>
              </a:defRPr>
            </a:lvl4pPr>
            <a:lvl5pPr marL="2057400" indent="-228600" defTabSz="863600">
              <a:defRPr>
                <a:solidFill>
                  <a:schemeClr val="tx1"/>
                </a:solidFill>
                <a:latin typeface="Arial" panose="020B0604020202020204" pitchFamily="34" charset="0"/>
                <a:cs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1700">
              <a:latin typeface="Calibri" panose="020F0502020204030204" pitchFamily="34" charset="0"/>
            </a:endParaRPr>
          </a:p>
        </p:txBody>
      </p:sp>
      <p:sp>
        <p:nvSpPr>
          <p:cNvPr id="20483" name="Rectangle 2"/>
          <p:cNvSpPr>
            <a:spLocks noGrp="1" noRot="1" noChangeAspect="1" noTextEdit="1"/>
          </p:cNvSpPr>
          <p:nvPr>
            <p:ph type="sldImg"/>
          </p:nvPr>
        </p:nvSpPr>
        <p:spPr bwMode="auto">
          <a:xfrm>
            <a:off x="1144588" y="687388"/>
            <a:ext cx="4572000" cy="3429000"/>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484" name="Rectangle 3"/>
          <p:cNvSpPr>
            <a:spLocks noGrp="1"/>
          </p:cNvSpPr>
          <p:nvPr>
            <p:ph type="body" idx="1"/>
          </p:nvPr>
        </p:nvSpPr>
        <p:spPr bwMode="auto">
          <a:xfrm>
            <a:off x="565150" y="4492625"/>
            <a:ext cx="5835650" cy="343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07" tIns="45203" rIns="90407" bIns="45203" numCol="1" anchor="t" anchorCtr="0" compatLnSpc="1">
            <a:prstTxWarp prst="textNoShape">
              <a:avLst/>
            </a:prstTxWarp>
          </a:bodyPr>
          <a:lstStyle/>
          <a:p>
            <a:pPr marL="219075" indent="-219075" defTabSz="879475">
              <a:lnSpc>
                <a:spcPct val="80000"/>
              </a:lnSpc>
              <a:spcBef>
                <a:spcPct val="0"/>
              </a:spcBef>
            </a:pPr>
            <a:r>
              <a:rPr lang="en-US" altLang="en-US" sz="900" smtClean="0">
                <a:solidFill>
                  <a:srgbClr val="0033CC"/>
                </a:solidFill>
                <a:latin typeface="Arial" panose="020B0604020202020204" pitchFamily="34" charset="0"/>
              </a:rPr>
              <a:t>Causes of Worldwide Disability</a:t>
            </a:r>
          </a:p>
          <a:p>
            <a:pPr marL="219075" indent="-219075" defTabSz="879475">
              <a:lnSpc>
                <a:spcPct val="80000"/>
              </a:lnSpc>
              <a:spcBef>
                <a:spcPct val="0"/>
              </a:spcBef>
            </a:pPr>
            <a:endParaRPr lang="en-US" altLang="en-US" sz="900" smtClean="0">
              <a:solidFill>
                <a:srgbClr val="0033CC"/>
              </a:solidFill>
              <a:latin typeface="Arial" panose="020B0604020202020204" pitchFamily="34" charset="0"/>
            </a:endParaRPr>
          </a:p>
          <a:p>
            <a:pPr marL="219075" indent="-219075" defTabSz="879475">
              <a:lnSpc>
                <a:spcPct val="80000"/>
              </a:lnSpc>
              <a:spcBef>
                <a:spcPct val="0"/>
              </a:spcBef>
            </a:pPr>
            <a:endParaRPr lang="en-US" altLang="en-US" sz="900" smtClean="0">
              <a:latin typeface="Arial" panose="020B0604020202020204" pitchFamily="34" charset="0"/>
            </a:endParaRPr>
          </a:p>
          <a:p>
            <a:pPr marL="219075" indent="-219075" defTabSz="879475">
              <a:lnSpc>
                <a:spcPct val="80000"/>
              </a:lnSpc>
              <a:spcBef>
                <a:spcPct val="0"/>
              </a:spcBef>
            </a:pPr>
            <a:r>
              <a:rPr lang="en-US" altLang="en-US" sz="900" smtClean="0">
                <a:latin typeface="Arial" panose="020B0604020202020204" pitchFamily="34" charset="0"/>
              </a:rPr>
              <a:t>According to World Health Organization (WHO) data, mental health disorders account for 14% of</a:t>
            </a:r>
          </a:p>
          <a:p>
            <a:pPr marL="219075" indent="-219075" defTabSz="879475">
              <a:lnSpc>
                <a:spcPct val="80000"/>
              </a:lnSpc>
              <a:spcBef>
                <a:spcPct val="0"/>
              </a:spcBef>
            </a:pPr>
            <a:r>
              <a:rPr lang="en-US" altLang="en-US" sz="900" smtClean="0">
                <a:latin typeface="Arial" panose="020B0604020202020204" pitchFamily="34" charset="0"/>
              </a:rPr>
              <a:t>The global burden of disease worldwide. This is primarily due to the chronic and disabling nature</a:t>
            </a:r>
          </a:p>
          <a:p>
            <a:pPr marL="219075" indent="-219075" defTabSz="879475">
              <a:lnSpc>
                <a:spcPct val="80000"/>
              </a:lnSpc>
              <a:spcBef>
                <a:spcPct val="0"/>
              </a:spcBef>
            </a:pPr>
            <a:r>
              <a:rPr lang="en-US" altLang="en-US" sz="900" smtClean="0">
                <a:latin typeface="Arial" panose="020B0604020202020204" pitchFamily="34" charset="0"/>
              </a:rPr>
              <a:t>of depression and other common mental health disorders, alcohol use an substance abuse</a:t>
            </a:r>
          </a:p>
          <a:p>
            <a:pPr marL="219075" indent="-219075" defTabSz="879475">
              <a:lnSpc>
                <a:spcPct val="80000"/>
              </a:lnSpc>
              <a:spcBef>
                <a:spcPct val="0"/>
              </a:spcBef>
            </a:pPr>
            <a:r>
              <a:rPr lang="en-US" altLang="en-US" sz="900" smtClean="0">
                <a:latin typeface="Arial" panose="020B0604020202020204" pitchFamily="34" charset="0"/>
              </a:rPr>
              <a:t>disorders, and psychoses. </a:t>
            </a:r>
          </a:p>
          <a:p>
            <a:pPr marL="219075" indent="-219075" defTabSz="879475">
              <a:lnSpc>
                <a:spcPct val="80000"/>
              </a:lnSpc>
              <a:spcBef>
                <a:spcPct val="0"/>
              </a:spcBef>
            </a:pPr>
            <a:endParaRPr lang="en-US" altLang="en-US" sz="900" smtClean="0">
              <a:latin typeface="Arial" panose="020B0604020202020204" pitchFamily="34" charset="0"/>
            </a:endParaRPr>
          </a:p>
          <a:p>
            <a:pPr marL="219075" indent="-219075" defTabSz="879475">
              <a:lnSpc>
                <a:spcPct val="80000"/>
              </a:lnSpc>
              <a:spcBef>
                <a:spcPct val="0"/>
              </a:spcBef>
            </a:pPr>
            <a:endParaRPr lang="en-US" altLang="en-US" sz="900" smtClean="0">
              <a:latin typeface="Arial" panose="020B0604020202020204" pitchFamily="34" charset="0"/>
            </a:endParaRPr>
          </a:p>
          <a:p>
            <a:pPr marL="219075" indent="-219075" defTabSz="879475">
              <a:lnSpc>
                <a:spcPct val="80000"/>
              </a:lnSpc>
              <a:spcBef>
                <a:spcPct val="0"/>
              </a:spcBef>
            </a:pPr>
            <a:r>
              <a:rPr lang="en-US" altLang="en-US" sz="900" smtClean="0">
                <a:latin typeface="Arial" panose="020B0604020202020204" pitchFamily="34" charset="0"/>
              </a:rPr>
              <a:t>Among non-communicable diseases, the contribution of mental health disorders to disability is</a:t>
            </a:r>
          </a:p>
          <a:p>
            <a:pPr marL="219075" indent="-219075" defTabSz="879475">
              <a:lnSpc>
                <a:spcPct val="80000"/>
              </a:lnSpc>
              <a:spcBef>
                <a:spcPct val="0"/>
              </a:spcBef>
            </a:pPr>
            <a:r>
              <a:rPr lang="en-US" altLang="en-US" sz="900" smtClean="0">
                <a:latin typeface="Arial" panose="020B0604020202020204" pitchFamily="34" charset="0"/>
              </a:rPr>
              <a:t>substantial: in 2005, mental health disorders accounted for more than a quarter (28%) of disability</a:t>
            </a:r>
          </a:p>
          <a:p>
            <a:pPr marL="219075" indent="-219075" defTabSz="879475">
              <a:lnSpc>
                <a:spcPct val="80000"/>
              </a:lnSpc>
              <a:spcBef>
                <a:spcPct val="0"/>
              </a:spcBef>
            </a:pPr>
            <a:r>
              <a:rPr lang="en-US" altLang="en-US" sz="900" smtClean="0">
                <a:latin typeface="Arial" panose="020B0604020202020204" pitchFamily="34" charset="0"/>
              </a:rPr>
              <a:t>adjusted life-years, making them the leading contributor among non-communicable diseases to</a:t>
            </a:r>
          </a:p>
          <a:p>
            <a:pPr marL="219075" indent="-219075" defTabSz="879475">
              <a:lnSpc>
                <a:spcPct val="80000"/>
              </a:lnSpc>
              <a:spcBef>
                <a:spcPct val="0"/>
              </a:spcBef>
            </a:pPr>
            <a:r>
              <a:rPr lang="en-US" altLang="en-US" sz="900" smtClean="0">
                <a:latin typeface="Arial" panose="020B0604020202020204" pitchFamily="34" charset="0"/>
              </a:rPr>
              <a:t>global disability, ranking higher even than cardiovascular diseases (22%) or cancer (11%).</a:t>
            </a:r>
          </a:p>
          <a:p>
            <a:pPr marL="219075" indent="-219075" defTabSz="879475">
              <a:lnSpc>
                <a:spcPct val="80000"/>
              </a:lnSpc>
              <a:spcBef>
                <a:spcPct val="0"/>
              </a:spcBef>
            </a:pPr>
            <a:endParaRPr lang="en-US" altLang="en-US" sz="900" smtClean="0">
              <a:latin typeface="Arial" panose="020B0604020202020204" pitchFamily="34" charset="0"/>
            </a:endParaRPr>
          </a:p>
          <a:p>
            <a:pPr marL="219075" indent="-219075" defTabSz="879475">
              <a:lnSpc>
                <a:spcPct val="80000"/>
              </a:lnSpc>
              <a:spcBef>
                <a:spcPct val="0"/>
              </a:spcBef>
            </a:pPr>
            <a:endParaRPr lang="en-US" altLang="en-US" sz="900" smtClean="0">
              <a:latin typeface="Arial" panose="020B0604020202020204" pitchFamily="34" charset="0"/>
            </a:endParaRPr>
          </a:p>
          <a:p>
            <a:pPr marL="219075" indent="-219075" defTabSz="879475">
              <a:lnSpc>
                <a:spcPct val="80000"/>
              </a:lnSpc>
              <a:spcBef>
                <a:spcPct val="0"/>
              </a:spcBef>
            </a:pPr>
            <a:r>
              <a:rPr lang="en-US" altLang="en-US" sz="600" smtClean="0">
                <a:latin typeface="Arial" panose="020B0604020202020204" pitchFamily="34" charset="0"/>
              </a:rPr>
              <a:t> </a:t>
            </a:r>
          </a:p>
          <a:p>
            <a:pPr marL="219075" indent="-219075" defTabSz="879475">
              <a:lnSpc>
                <a:spcPct val="90000"/>
              </a:lnSpc>
              <a:spcBef>
                <a:spcPct val="0"/>
              </a:spcBef>
            </a:pPr>
            <a:endParaRPr lang="en-US" altLang="en-US" sz="600" smtClean="0">
              <a:latin typeface="Arial" panose="020B0604020202020204" pitchFamily="34" charset="0"/>
            </a:endParaRPr>
          </a:p>
          <a:p>
            <a:pPr marL="219075" indent="-219075" defTabSz="879475">
              <a:lnSpc>
                <a:spcPct val="90000"/>
              </a:lnSpc>
              <a:spcBef>
                <a:spcPct val="0"/>
              </a:spcBef>
            </a:pPr>
            <a:r>
              <a:rPr lang="en-US" altLang="en-US" sz="800" smtClean="0">
                <a:latin typeface="Arial" panose="020B0604020202020204" pitchFamily="34" charset="0"/>
              </a:rPr>
              <a:t> </a:t>
            </a:r>
          </a:p>
        </p:txBody>
      </p:sp>
      <p:sp>
        <p:nvSpPr>
          <p:cNvPr id="20485" name="Rectangle 5"/>
          <p:cNvSpPr>
            <a:spLocks noChangeArrowheads="1"/>
          </p:cNvSpPr>
          <p:nvPr/>
        </p:nvSpPr>
        <p:spPr bwMode="auto">
          <a:xfrm>
            <a:off x="1524000" y="8075613"/>
            <a:ext cx="4343400" cy="600075"/>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0" rIns="91422" bIns="4571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a:latin typeface="Calibri" panose="020F0502020204030204" pitchFamily="34" charset="0"/>
              </a:rPr>
              <a:t>Key message:</a:t>
            </a:r>
          </a:p>
          <a:p>
            <a:pPr eaLnBrk="1" hangingPunct="1"/>
            <a:r>
              <a:rPr lang="en-US" altLang="en-US" sz="1100">
                <a:latin typeface="Calibri" panose="020F0502020204030204" pitchFamily="34" charset="0"/>
              </a:rPr>
              <a:t>Over the next decade, depression will become the second-leading cause of disability worldwide.</a:t>
            </a:r>
          </a:p>
        </p:txBody>
      </p:sp>
      <p:pic>
        <p:nvPicPr>
          <p:cNvPr id="20486" name="Picture 6" descr="pris"/>
          <p:cNvPicPr>
            <a:picLocks noChangeAspect="1" noChangeArrowheads="1"/>
          </p:cNvPicPr>
          <p:nvPr/>
        </p:nvPicPr>
        <p:blipFill>
          <a:blip r:embed="rId3">
            <a:extLst>
              <a:ext uri="{28A0092B-C50C-407E-A947-70E740481C1C}">
                <a14:useLocalDpi xmlns:a14="http://schemas.microsoft.com/office/drawing/2010/main" val="0"/>
              </a:ext>
            </a:extLst>
          </a:blip>
          <a:srcRect t="2339" b="4071"/>
          <a:stretch>
            <a:fillRect/>
          </a:stretch>
        </p:blipFill>
        <p:spPr bwMode="auto">
          <a:xfrm>
            <a:off x="746125" y="7953375"/>
            <a:ext cx="688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93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0E8184DA-7D59-D24B-8F1C-83E70379967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D31F710-3058-7948-885F-B7E9B11D6DCA}" type="slidenum">
              <a:rPr lang="en-US" altLang="en-US" sz="1200">
                <a:latin typeface="Calibri" panose="020F0502020204030204" pitchFamily="34" charset="0"/>
              </a:rPr>
              <a:pPr algn="r" eaLnBrk="1" hangingPunct="1"/>
              <a:t>32</a:t>
            </a:fld>
            <a:endParaRPr lang="en-US" altLang="en-US" sz="1200">
              <a:latin typeface="Calibri" panose="020F0502020204030204" pitchFamily="34" charset="0"/>
            </a:endParaRPr>
          </a:p>
        </p:txBody>
      </p:sp>
      <p:sp>
        <p:nvSpPr>
          <p:cNvPr id="38914" name="Rectangle 2">
            <a:extLst>
              <a:ext uri="{FF2B5EF4-FFF2-40B4-BE49-F238E27FC236}">
                <a16:creationId xmlns:a16="http://schemas.microsoft.com/office/drawing/2014/main" id="{10F644B7-F1A8-2341-80EF-0D1B83B108AA}"/>
              </a:ext>
            </a:extLst>
          </p:cNvPr>
          <p:cNvSpPr>
            <a:spLocks noGrp="1" noRot="1" noChangeAspect="1" noChangeArrowheads="1" noTextEdit="1"/>
          </p:cNvSpPr>
          <p:nvPr>
            <p:ph type="sldImg"/>
          </p:nvPr>
        </p:nvSpPr>
        <p:spPr bwMode="auto">
          <a:xfrm>
            <a:off x="285750" y="609600"/>
            <a:ext cx="6270625" cy="3527425"/>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4D427836-5497-D942-9482-4731C6A60099}"/>
              </a:ext>
            </a:extLst>
          </p:cNvPr>
          <p:cNvSpPr>
            <a:spLocks noGrp="1" noChangeArrowheads="1"/>
          </p:cNvSpPr>
          <p:nvPr>
            <p:ph type="body" idx="1"/>
          </p:nvPr>
        </p:nvSpPr>
        <p:spPr bwMode="auto">
          <a:xfrm>
            <a:off x="760413" y="4330700"/>
            <a:ext cx="5334000" cy="3503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6" tIns="45678" rIns="91356" bIns="45678" numCol="1" anchor="t" anchorCtr="0" compatLnSpc="1">
            <a:prstTxWarp prst="textNoShape">
              <a:avLst/>
            </a:prstTxWarp>
          </a:bodyPr>
          <a:lstStyle/>
          <a:p>
            <a:pPr defTabSz="887413">
              <a:spcBef>
                <a:spcPct val="0"/>
              </a:spcBef>
            </a:pPr>
            <a:r>
              <a:rPr lang="en-CA" altLang="en-US" sz="900"/>
              <a:t>DISCUSSION NOTES:</a:t>
            </a:r>
          </a:p>
          <a:p>
            <a:pPr defTabSz="887413">
              <a:spcBef>
                <a:spcPct val="0"/>
              </a:spcBef>
            </a:pPr>
            <a:r>
              <a:rPr lang="en-CA" altLang="en-US" sz="900"/>
              <a:t>Just to show that there are many antidepressants available today, with varying modes of action.</a:t>
            </a:r>
          </a:p>
          <a:p>
            <a:pPr defTabSz="887413">
              <a:spcBef>
                <a:spcPct val="0"/>
              </a:spcBef>
            </a:pPr>
            <a:endParaRPr lang="en-CA" altLang="en-US" sz="900"/>
          </a:p>
          <a:p>
            <a:pPr defTabSz="887413">
              <a:spcBef>
                <a:spcPct val="0"/>
              </a:spcBef>
            </a:pPr>
            <a:r>
              <a:rPr lang="en-CA" altLang="en-US" sz="900"/>
              <a:t>TCA = tricyclic antidepressant</a:t>
            </a:r>
          </a:p>
          <a:p>
            <a:pPr defTabSz="887413">
              <a:spcBef>
                <a:spcPct val="0"/>
              </a:spcBef>
            </a:pPr>
            <a:r>
              <a:rPr lang="en-CA" altLang="en-US" sz="900"/>
              <a:t>MAOI = monoamine oxidase inhibitor</a:t>
            </a:r>
          </a:p>
          <a:p>
            <a:pPr defTabSz="887413">
              <a:spcBef>
                <a:spcPct val="0"/>
              </a:spcBef>
            </a:pPr>
            <a:r>
              <a:rPr lang="en-CA" altLang="en-US" sz="900"/>
              <a:t>SSRI = selective serotonin reuptake inhibitor</a:t>
            </a:r>
          </a:p>
          <a:p>
            <a:pPr defTabSz="887413">
              <a:spcBef>
                <a:spcPct val="0"/>
              </a:spcBef>
            </a:pPr>
            <a:r>
              <a:rPr lang="en-CA" altLang="en-US" sz="900"/>
              <a:t>SARI = serotonin antagonist and reuptake inhbitor</a:t>
            </a:r>
          </a:p>
          <a:p>
            <a:pPr defTabSz="887413">
              <a:spcBef>
                <a:spcPct val="0"/>
              </a:spcBef>
            </a:pPr>
            <a:r>
              <a:rPr lang="en-CA" altLang="en-US" sz="900"/>
              <a:t>NDRI = noradrenaline and dopamine reuptake inhibitor</a:t>
            </a:r>
          </a:p>
          <a:p>
            <a:pPr defTabSz="887413">
              <a:spcBef>
                <a:spcPct val="0"/>
              </a:spcBef>
            </a:pPr>
            <a:r>
              <a:rPr lang="en-CA" altLang="en-US" sz="900"/>
              <a:t>SNRI = serotonin noradrenaline reuptake inhibitor</a:t>
            </a:r>
          </a:p>
          <a:p>
            <a:pPr defTabSz="887413">
              <a:spcBef>
                <a:spcPct val="0"/>
              </a:spcBef>
            </a:pPr>
            <a:r>
              <a:rPr lang="en-CA" altLang="en-US" sz="900"/>
              <a:t>NaSSA = noradrenaline and specific serotonin antagonist</a:t>
            </a:r>
          </a:p>
          <a:p>
            <a:pPr defTabSz="887413">
              <a:spcBef>
                <a:spcPct val="0"/>
              </a:spcBef>
            </a:pPr>
            <a:r>
              <a:rPr lang="en-CA" altLang="en-US" sz="900"/>
              <a:t>RIMA = reversible inhibitor of monoamine oxidase </a:t>
            </a:r>
          </a:p>
          <a:p>
            <a:pPr defTabSz="887413">
              <a:spcBef>
                <a:spcPct val="0"/>
              </a:spcBef>
            </a:pPr>
            <a:r>
              <a:rPr lang="en-CA" altLang="en-US" sz="900"/>
              <a:t>Just to show that there are many antidepressants available today, with varying modes of action.</a:t>
            </a:r>
          </a:p>
          <a:p>
            <a:pPr defTabSz="887413">
              <a:spcBef>
                <a:spcPct val="0"/>
              </a:spcBef>
            </a:pPr>
            <a:endParaRPr lang="en-CA" altLang="en-US" sz="900"/>
          </a:p>
          <a:p>
            <a:pPr defTabSz="887413">
              <a:spcBef>
                <a:spcPct val="0"/>
              </a:spcBef>
            </a:pPr>
            <a:r>
              <a:rPr lang="en-CA" altLang="en-US" sz="900"/>
              <a:t>TCA = tricyclic antidepressant</a:t>
            </a:r>
          </a:p>
          <a:p>
            <a:pPr defTabSz="887413">
              <a:spcBef>
                <a:spcPct val="0"/>
              </a:spcBef>
            </a:pPr>
            <a:r>
              <a:rPr lang="en-CA" altLang="en-US" sz="900"/>
              <a:t>MAOI = monoamine oxidase inhibitor</a:t>
            </a:r>
          </a:p>
          <a:p>
            <a:pPr defTabSz="887413">
              <a:spcBef>
                <a:spcPct val="0"/>
              </a:spcBef>
            </a:pPr>
            <a:r>
              <a:rPr lang="en-CA" altLang="en-US" sz="900"/>
              <a:t>SSRI = selective serotonin reuptake inhibitor</a:t>
            </a:r>
          </a:p>
          <a:p>
            <a:pPr defTabSz="887413">
              <a:spcBef>
                <a:spcPct val="0"/>
              </a:spcBef>
            </a:pPr>
            <a:r>
              <a:rPr lang="en-CA" altLang="en-US" sz="900"/>
              <a:t>SARI = serotonin antagonist and reuptake inhbitor</a:t>
            </a:r>
          </a:p>
          <a:p>
            <a:pPr defTabSz="887413">
              <a:spcBef>
                <a:spcPct val="0"/>
              </a:spcBef>
            </a:pPr>
            <a:r>
              <a:rPr lang="en-CA" altLang="en-US" sz="900"/>
              <a:t>NDRI = noradrenaline and dopamine reuptake inhibitor</a:t>
            </a:r>
          </a:p>
          <a:p>
            <a:pPr defTabSz="887413">
              <a:spcBef>
                <a:spcPct val="0"/>
              </a:spcBef>
            </a:pPr>
            <a:r>
              <a:rPr lang="en-CA" altLang="en-US" sz="900"/>
              <a:t>SNRI = serotonin noradrenaline reuptake inhibitor</a:t>
            </a:r>
          </a:p>
          <a:p>
            <a:pPr defTabSz="887413">
              <a:spcBef>
                <a:spcPct val="0"/>
              </a:spcBef>
            </a:pPr>
            <a:r>
              <a:rPr lang="en-CA" altLang="en-US" sz="900"/>
              <a:t>NaSSA = noradrenaline and specific serotonin antagonist</a:t>
            </a:r>
          </a:p>
          <a:p>
            <a:pPr defTabSz="887413">
              <a:spcBef>
                <a:spcPct val="0"/>
              </a:spcBef>
            </a:pPr>
            <a:r>
              <a:rPr lang="en-CA" altLang="en-US" sz="900"/>
              <a:t>RIMA = reversible inhibitor of monoamine oxidase A</a:t>
            </a:r>
          </a:p>
        </p:txBody>
      </p:sp>
    </p:spTree>
    <p:extLst>
      <p:ext uri="{BB962C8B-B14F-4D97-AF65-F5344CB8AC3E}">
        <p14:creationId xmlns:p14="http://schemas.microsoft.com/office/powerpoint/2010/main" val="59981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D3BEAC-C39A-4E25-97AB-B71009B0C889}" type="slidenum">
              <a:rPr lang="en-US" altLang="en-US" smtClean="0"/>
              <a:pPr/>
              <a:t>7</a:t>
            </a:fld>
            <a:endParaRPr lang="en-US" altLang="en-US" smtClean="0"/>
          </a:p>
        </p:txBody>
      </p:sp>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a:spcBef>
                <a:spcPct val="0"/>
              </a:spcBef>
            </a:pPr>
            <a:endParaRPr lang="en-CA" altLang="en-US" smtClean="0">
              <a:latin typeface="Arial" panose="020B0604020202020204" pitchFamily="34" charset="0"/>
            </a:endParaRPr>
          </a:p>
        </p:txBody>
      </p:sp>
      <p:sp>
        <p:nvSpPr>
          <p:cNvPr id="225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105AE96-D546-425A-9479-A85BF24C42A9}" type="slidenum">
              <a:rPr lang="en-US" altLang="en-US" sz="1200">
                <a:latin typeface="Calibri" panose="020F0502020204030204" pitchFamily="34" charset="0"/>
              </a:rPr>
              <a:pPr algn="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5801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2F5F0568-ED4A-A24E-9615-37C532B49A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B7837A-8275-B640-B5D1-BEEF9B3A0E7D}" type="slidenum">
              <a:rPr lang="en-US" altLang="en-US"/>
              <a:pPr/>
              <a:t>8</a:t>
            </a:fld>
            <a:endParaRPr lang="en-US" altLang="en-US"/>
          </a:p>
        </p:txBody>
      </p:sp>
      <p:sp>
        <p:nvSpPr>
          <p:cNvPr id="26626" name="Rectangle 2">
            <a:extLst>
              <a:ext uri="{FF2B5EF4-FFF2-40B4-BE49-F238E27FC236}">
                <a16:creationId xmlns:a16="http://schemas.microsoft.com/office/drawing/2014/main" id="{548974AD-DE0C-9B4F-82AB-4D75F25335A5}"/>
              </a:ext>
            </a:extLst>
          </p:cNvPr>
          <p:cNvSpPr>
            <a:spLocks noGrp="1" noRot="1" noChangeAspect="1" noChangeArrowheads="1" noTextEdit="1"/>
          </p:cNvSpPr>
          <p:nvPr>
            <p:ph type="sldImg"/>
          </p:nvPr>
        </p:nvSpPr>
        <p:spPr bwMode="auto">
          <a:xfrm>
            <a:off x="381000" y="687388"/>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ABD66391-7669-A24C-B318-C756D357721F}"/>
              </a:ext>
            </a:extLst>
          </p:cNvPr>
          <p:cNvSpPr>
            <a:spLocks noGrp="1" noChangeArrowheads="1"/>
          </p:cNvSpPr>
          <p:nvPr>
            <p:ph type="body" idx="1"/>
          </p:nvPr>
        </p:nvSpPr>
        <p:spPr bwMode="auto">
          <a:xfrm>
            <a:off x="685800" y="4343400"/>
            <a:ext cx="5486400" cy="3351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a:spcBef>
                <a:spcPct val="0"/>
              </a:spcBef>
            </a:pPr>
            <a:r>
              <a:rPr lang="en-US" altLang="en-US" sz="900">
                <a:solidFill>
                  <a:schemeClr val="accent2"/>
                </a:solidFill>
                <a:latin typeface="Arial" panose="020B0604020202020204" pitchFamily="34" charset="0"/>
              </a:rPr>
              <a:t>Long-term Course of MDD</a:t>
            </a:r>
          </a:p>
          <a:p>
            <a:pPr>
              <a:spcBef>
                <a:spcPct val="0"/>
              </a:spcBef>
            </a:pPr>
            <a:endParaRPr lang="en-US" altLang="en-US" sz="900">
              <a:solidFill>
                <a:schemeClr val="accent2"/>
              </a:solidFill>
              <a:latin typeface="Arial" panose="020B0604020202020204" pitchFamily="34" charset="0"/>
            </a:endParaRPr>
          </a:p>
          <a:p>
            <a:pPr>
              <a:spcBef>
                <a:spcPct val="0"/>
              </a:spcBef>
            </a:pPr>
            <a:r>
              <a:rPr lang="en-US" altLang="en-US" sz="900">
                <a:latin typeface="Arial" panose="020B0604020202020204" pitchFamily="34" charset="0"/>
              </a:rPr>
              <a:t>Evidence suggests that major depressive episodes can be long-lasting and recurrent. The Canadian Community Health Survey (2002) reported that the duration of an initial MDE was 2 weeks in 16% of patients, and one month or less in 30%. At the other extreme, 13.7% of the subjects reported that their first episode lasted 5 years or longer. </a:t>
            </a:r>
          </a:p>
          <a:p>
            <a:pPr>
              <a:spcBef>
                <a:spcPct val="0"/>
              </a:spcBef>
            </a:pPr>
            <a:endParaRPr lang="en-US" altLang="en-US" sz="900">
              <a:latin typeface="Arial" panose="020B0604020202020204" pitchFamily="34" charset="0"/>
            </a:endParaRPr>
          </a:p>
          <a:p>
            <a:pPr>
              <a:spcBef>
                <a:spcPct val="0"/>
              </a:spcBef>
            </a:pPr>
            <a:r>
              <a:rPr lang="en-US" altLang="en-US" sz="900">
                <a:latin typeface="Arial" panose="020B0604020202020204" pitchFamily="34" charset="0"/>
              </a:rPr>
              <a:t>Importantly, the probability of recovery appears to decline with increasing episode duration, highlighting the importance of early identification and initiation of treatment. Many new-onset episodes occurring in the general population are brief, but longer episodes accumulate to a greater extent and predominate as prevalent cases in the population.</a:t>
            </a:r>
          </a:p>
          <a:p>
            <a:pPr>
              <a:spcBef>
                <a:spcPct val="0"/>
              </a:spcBef>
            </a:pPr>
            <a:endParaRPr lang="en-US" altLang="en-US" sz="900">
              <a:latin typeface="Arial" panose="020B0604020202020204" pitchFamily="34" charset="0"/>
            </a:endParaRPr>
          </a:p>
          <a:p>
            <a:pPr>
              <a:spcBef>
                <a:spcPct val="0"/>
              </a:spcBef>
            </a:pPr>
            <a:r>
              <a:rPr lang="en-US" altLang="en-US" sz="900">
                <a:latin typeface="Arial" panose="020B0604020202020204" pitchFamily="34" charset="0"/>
              </a:rPr>
              <a:t>Furthermore, people who experience a first MDE are likely to experience recurrent episodes. In the Canadian Community Health Survey (2002), respondents with lifetime MDD reported a single episode 56.0% of the time, 2 episodes 28.6% of the time and 3 or more lifetime episodes 15.4% of the time. These are underestimates of the frequency of recurrent episodes, as the survey is limited by recall bias. </a:t>
            </a:r>
          </a:p>
        </p:txBody>
      </p:sp>
      <p:sp>
        <p:nvSpPr>
          <p:cNvPr id="26628" name="Rectangle 6">
            <a:extLst>
              <a:ext uri="{FF2B5EF4-FFF2-40B4-BE49-F238E27FC236}">
                <a16:creationId xmlns:a16="http://schemas.microsoft.com/office/drawing/2014/main" id="{B123A9B2-8DE5-C040-A621-66611A9F4E89}"/>
              </a:ext>
            </a:extLst>
          </p:cNvPr>
          <p:cNvSpPr>
            <a:spLocks noChangeArrowheads="1"/>
          </p:cNvSpPr>
          <p:nvPr/>
        </p:nvSpPr>
        <p:spPr bwMode="auto">
          <a:xfrm>
            <a:off x="762000" y="7926388"/>
            <a:ext cx="5334000" cy="911225"/>
          </a:xfrm>
          <a:prstGeom prst="rect">
            <a:avLst/>
          </a:prstGeom>
          <a:solidFill>
            <a:srgbClr val="FFFFCC"/>
          </a:solidFill>
          <a:ln w="9525">
            <a:solidFill>
              <a:schemeClr val="tx1"/>
            </a:solidFill>
            <a:miter lim="800000"/>
            <a:headEnd/>
            <a:tailEnd/>
          </a:ln>
        </p:spPr>
        <p:txBody>
          <a:bodyPr wrap="none" lIns="86491" tIns="43246" rIns="86491" bIns="43246" anchor="ctr"/>
          <a:lstStyle>
            <a:lvl1pPr defTabSz="863600">
              <a:defRPr>
                <a:solidFill>
                  <a:schemeClr val="tx1"/>
                </a:solidFill>
                <a:latin typeface="Arial" panose="020B0604020202020204" pitchFamily="34" charset="0"/>
                <a:cs typeface="Arial" panose="020B0604020202020204" pitchFamily="34" charset="0"/>
              </a:defRPr>
            </a:lvl1pPr>
            <a:lvl2pPr marL="742950" indent="-285750" defTabSz="863600">
              <a:defRPr>
                <a:solidFill>
                  <a:schemeClr val="tx1"/>
                </a:solidFill>
                <a:latin typeface="Arial" panose="020B0604020202020204" pitchFamily="34" charset="0"/>
                <a:cs typeface="Arial" panose="020B0604020202020204" pitchFamily="34" charset="0"/>
              </a:defRPr>
            </a:lvl2pPr>
            <a:lvl3pPr marL="1143000" indent="-228600" defTabSz="863600">
              <a:defRPr>
                <a:solidFill>
                  <a:schemeClr val="tx1"/>
                </a:solidFill>
                <a:latin typeface="Arial" panose="020B0604020202020204" pitchFamily="34" charset="0"/>
                <a:cs typeface="Arial" panose="020B0604020202020204" pitchFamily="34" charset="0"/>
              </a:defRPr>
            </a:lvl3pPr>
            <a:lvl4pPr marL="1600200" indent="-228600" defTabSz="863600">
              <a:defRPr>
                <a:solidFill>
                  <a:schemeClr val="tx1"/>
                </a:solidFill>
                <a:latin typeface="Arial" panose="020B0604020202020204" pitchFamily="34" charset="0"/>
                <a:cs typeface="Arial" panose="020B0604020202020204" pitchFamily="34" charset="0"/>
              </a:defRPr>
            </a:lvl4pPr>
            <a:lvl5pPr marL="2057400" indent="-228600" defTabSz="863600">
              <a:defRPr>
                <a:solidFill>
                  <a:schemeClr val="tx1"/>
                </a:solidFill>
                <a:latin typeface="Arial" panose="020B0604020202020204" pitchFamily="34" charset="0"/>
                <a:cs typeface="Arial" panose="020B0604020202020204" pitchFamily="34" charset="0"/>
              </a:defRPr>
            </a:lvl5pPr>
            <a:lvl6pPr marL="2514600" indent="-228600" defTabSz="863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63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63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63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sz="1700">
              <a:latin typeface="Calibri" panose="020F0502020204030204" pitchFamily="34" charset="0"/>
            </a:endParaRPr>
          </a:p>
        </p:txBody>
      </p:sp>
      <p:sp>
        <p:nvSpPr>
          <p:cNvPr id="26629" name="Rectangle 7">
            <a:extLst>
              <a:ext uri="{FF2B5EF4-FFF2-40B4-BE49-F238E27FC236}">
                <a16:creationId xmlns:a16="http://schemas.microsoft.com/office/drawing/2014/main" id="{458D171A-CC88-7248-A7EE-1E5ABC5F9455}"/>
              </a:ext>
            </a:extLst>
          </p:cNvPr>
          <p:cNvSpPr>
            <a:spLocks noChangeArrowheads="1"/>
          </p:cNvSpPr>
          <p:nvPr/>
        </p:nvSpPr>
        <p:spPr bwMode="auto">
          <a:xfrm>
            <a:off x="1524000" y="8075613"/>
            <a:ext cx="4343400" cy="600075"/>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0" rIns="91422" bIns="4571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a:latin typeface="Calibri" panose="020F0502020204030204" pitchFamily="34" charset="0"/>
              </a:rPr>
              <a:t>Key message:</a:t>
            </a:r>
          </a:p>
          <a:p>
            <a:pPr eaLnBrk="1" hangingPunct="1"/>
            <a:r>
              <a:rPr lang="en-US" altLang="en-US" sz="1100">
                <a:latin typeface="Calibri" panose="020F0502020204030204" pitchFamily="34" charset="0"/>
              </a:rPr>
              <a:t>Major depressive episodes can be long-lasting and are frequently recurrent.</a:t>
            </a:r>
          </a:p>
        </p:txBody>
      </p:sp>
      <p:pic>
        <p:nvPicPr>
          <p:cNvPr id="26630" name="Picture 8" descr="pris">
            <a:extLst>
              <a:ext uri="{FF2B5EF4-FFF2-40B4-BE49-F238E27FC236}">
                <a16:creationId xmlns:a16="http://schemas.microsoft.com/office/drawing/2014/main" id="{B3E0FAA6-9CDA-614D-9BD9-C014D3D95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39" b="4071"/>
          <a:stretch>
            <a:fillRect/>
          </a:stretch>
        </p:blipFill>
        <p:spPr bwMode="auto">
          <a:xfrm>
            <a:off x="746125" y="7953375"/>
            <a:ext cx="688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20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sz="1100" b="1" dirty="0"/>
              <a:t>References</a:t>
            </a:r>
          </a:p>
          <a:p>
            <a:pPr marL="228600" indent="-228600" eaLnBrk="1" fontAlgn="auto" hangingPunct="1">
              <a:spcBef>
                <a:spcPts val="0"/>
              </a:spcBef>
              <a:spcAft>
                <a:spcPts val="0"/>
              </a:spcAft>
              <a:buAutoNum type="arabicPeriod"/>
              <a:defRPr/>
            </a:pPr>
            <a:r>
              <a:rPr lang="en-GB" altLang="en-US" sz="1100" dirty="0">
                <a:solidFill>
                  <a:prstClr val="black"/>
                </a:solidFill>
              </a:rPr>
              <a:t>American Psychiatric Association. Diagnostic and Statistical Manual of Mental Health Disorders. 5th ed. Washington, DC: American Psychiatric Association; 2013</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sz="1100" dirty="0">
                <a:solidFill>
                  <a:prstClr val="black"/>
                </a:solidFill>
              </a:rPr>
              <a:t>Jaeger J et al</a:t>
            </a:r>
            <a:r>
              <a:rPr lang="en-US" altLang="en-US" sz="1100" i="1" dirty="0">
                <a:solidFill>
                  <a:prstClr val="black"/>
                </a:solidFill>
              </a:rPr>
              <a:t>. Psychiatry Res </a:t>
            </a:r>
            <a:r>
              <a:rPr lang="en-US" altLang="en-US" sz="1100" i="0" dirty="0">
                <a:solidFill>
                  <a:prstClr val="black"/>
                </a:solidFill>
              </a:rPr>
              <a:t>2006;</a:t>
            </a:r>
            <a:r>
              <a:rPr lang="en-US" altLang="en-US" sz="1100" dirty="0">
                <a:solidFill>
                  <a:prstClr val="black"/>
                </a:solidFill>
              </a:rPr>
              <a:t>145:39</a:t>
            </a:r>
            <a:r>
              <a:rPr lang="da-DK" sz="1100" dirty="0"/>
              <a:t>–</a:t>
            </a:r>
            <a:r>
              <a:rPr lang="en-US" altLang="en-US" sz="1100" dirty="0">
                <a:solidFill>
                  <a:prstClr val="black"/>
                </a:solidFill>
              </a:rPr>
              <a:t>48</a:t>
            </a:r>
            <a:endParaRPr lang="en-GB" altLang="en-US" sz="1100" dirty="0">
              <a:solidFill>
                <a:prstClr val="black"/>
              </a:solidFill>
            </a:endParaRPr>
          </a:p>
          <a:p>
            <a:pPr marL="228600" indent="-228600" eaLnBrk="1" fontAlgn="auto" hangingPunct="1">
              <a:spcBef>
                <a:spcPts val="0"/>
              </a:spcBef>
              <a:spcAft>
                <a:spcPts val="0"/>
              </a:spcAft>
              <a:buAutoNum type="arabicPeriod"/>
              <a:defRPr/>
            </a:pPr>
            <a:r>
              <a:rPr lang="en-GB" altLang="en-US" sz="1100" dirty="0">
                <a:solidFill>
                  <a:prstClr val="black"/>
                </a:solidFill>
              </a:rPr>
              <a:t>World Health Organization Depression Fact Sheet N369. http://www.who.int/mediacentre/factsheets/fs369/en/#. Accessed August 2015</a:t>
            </a:r>
          </a:p>
          <a:p>
            <a:pPr marL="228600" indent="-228600" eaLnBrk="1" fontAlgn="auto" hangingPunct="1">
              <a:spcBef>
                <a:spcPts val="0"/>
              </a:spcBef>
              <a:spcAft>
                <a:spcPts val="0"/>
              </a:spcAft>
              <a:buAutoNum type="arabicPeriod"/>
              <a:defRPr/>
            </a:pPr>
            <a:r>
              <a:rPr lang="en-US" sz="1100" dirty="0" err="1">
                <a:solidFill>
                  <a:prstClr val="black"/>
                </a:solidFill>
              </a:rPr>
              <a:t>Hammar</a:t>
            </a:r>
            <a:r>
              <a:rPr lang="en-US" sz="1100" dirty="0">
                <a:solidFill>
                  <a:prstClr val="black"/>
                </a:solidFill>
              </a:rPr>
              <a:t> A, </a:t>
            </a:r>
            <a:r>
              <a:rPr lang="en-US" sz="1100" dirty="0" err="1">
                <a:solidFill>
                  <a:prstClr val="black"/>
                </a:solidFill>
              </a:rPr>
              <a:t>Ardal</a:t>
            </a:r>
            <a:r>
              <a:rPr lang="en-US" sz="1100" dirty="0">
                <a:solidFill>
                  <a:prstClr val="black"/>
                </a:solidFill>
              </a:rPr>
              <a:t> G. </a:t>
            </a:r>
            <a:r>
              <a:rPr lang="en-US" sz="1100" i="1" dirty="0">
                <a:solidFill>
                  <a:prstClr val="black"/>
                </a:solidFill>
              </a:rPr>
              <a:t>Front Hum </a:t>
            </a:r>
            <a:r>
              <a:rPr lang="en-US" sz="1100" i="1" dirty="0" err="1">
                <a:solidFill>
                  <a:prstClr val="black"/>
                </a:solidFill>
              </a:rPr>
              <a:t>Neurosci</a:t>
            </a:r>
            <a:r>
              <a:rPr lang="en-US" sz="1100" i="1" dirty="0">
                <a:solidFill>
                  <a:prstClr val="black"/>
                </a:solidFill>
              </a:rPr>
              <a:t> </a:t>
            </a:r>
            <a:r>
              <a:rPr lang="en-US" sz="1100" dirty="0">
                <a:solidFill>
                  <a:prstClr val="black"/>
                </a:solidFill>
              </a:rPr>
              <a:t>2009;3:26. </a:t>
            </a:r>
            <a:r>
              <a:rPr lang="en-US" sz="1100" dirty="0" err="1">
                <a:solidFill>
                  <a:prstClr val="black"/>
                </a:solidFill>
              </a:rPr>
              <a:t>doi</a:t>
            </a:r>
            <a:r>
              <a:rPr lang="en-US" sz="1100" dirty="0">
                <a:solidFill>
                  <a:prstClr val="black"/>
                </a:solidFill>
              </a:rPr>
              <a:t>: 10.3389/neuro.09.026.2009</a:t>
            </a:r>
            <a:endParaRPr lang="en-CA" altLang="en-US" sz="1100" dirty="0">
              <a:solidFill>
                <a:prstClr val="black"/>
              </a:solidFill>
            </a:endParaRPr>
          </a:p>
          <a:p>
            <a:pPr marL="177800" indent="-177800" eaLnBrk="1" hangingPunct="1">
              <a:spcBef>
                <a:spcPct val="0"/>
              </a:spcBef>
              <a:buFont typeface="Arial" pitchFamily="34" charset="0"/>
              <a:buChar char="•"/>
              <a:defRPr/>
            </a:pPr>
            <a:endParaRPr lang="en-US" sz="1100" dirty="0">
              <a:solidFill>
                <a:prstClr val="black"/>
              </a:solidFill>
            </a:endParaRPr>
          </a:p>
          <a:p>
            <a:pPr lvl="1" indent="-190500" eaLnBrk="1" hangingPunct="1">
              <a:spcBef>
                <a:spcPct val="0"/>
              </a:spcBef>
              <a:buFont typeface="Arial" pitchFamily="34" charset="0"/>
              <a:buChar char="•"/>
              <a:defRPr/>
            </a:pPr>
            <a:endParaRPr lang="en-US" sz="1100" dirty="0">
              <a:solidFill>
                <a:prstClr val="black"/>
              </a:solidFill>
            </a:endParaRPr>
          </a:p>
          <a:p>
            <a:pPr eaLnBrk="1" fontAlgn="auto" hangingPunct="1">
              <a:spcBef>
                <a:spcPts val="0"/>
              </a:spcBef>
              <a:spcAft>
                <a:spcPts val="0"/>
              </a:spcAft>
              <a:defRPr/>
            </a:pPr>
            <a:endParaRPr lang="en-GB" sz="1100" dirty="0">
              <a:solidFill>
                <a:prstClr val="black"/>
              </a:solidFill>
            </a:endParaRPr>
          </a:p>
        </p:txBody>
      </p:sp>
      <p:sp>
        <p:nvSpPr>
          <p:cNvPr id="4" name="Slide Number Placeholder 3"/>
          <p:cNvSpPr>
            <a:spLocks noGrp="1"/>
          </p:cNvSpPr>
          <p:nvPr>
            <p:ph type="sldNum" sz="quarter" idx="10"/>
          </p:nvPr>
        </p:nvSpPr>
        <p:spPr/>
        <p:txBody>
          <a:bodyPr/>
          <a:lstStyle/>
          <a:p>
            <a:fld id="{2703A930-54FC-49FF-BE08-D9020ACB05C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6905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a:xfrm>
            <a:off x="679768" y="4715906"/>
            <a:ext cx="5438140" cy="5685641"/>
          </a:xfrm>
        </p:spPr>
        <p:txBody>
          <a:bodyPr/>
          <a:lstStyle/>
          <a:p>
            <a:pPr eaLnBrk="1" hangingPunct="1">
              <a:spcBef>
                <a:spcPct val="0"/>
              </a:spcBef>
              <a:defRPr/>
            </a:pPr>
            <a:r>
              <a:rPr lang="en-GB" sz="1100" b="1" dirty="0"/>
              <a:t>References </a:t>
            </a:r>
          </a:p>
          <a:p>
            <a:pPr marL="228600" indent="-228600" eaLnBrk="1" hangingPunct="1">
              <a:spcBef>
                <a:spcPct val="0"/>
              </a:spcBef>
              <a:buAutoNum type="arabicPeriod"/>
              <a:defRPr/>
            </a:pPr>
            <a:r>
              <a:rPr lang="en-CA" sz="1100" dirty="0"/>
              <a:t>McIntyre RS et al. </a:t>
            </a:r>
            <a:r>
              <a:rPr lang="en-CA" sz="1100" i="1" dirty="0"/>
              <a:t>Depress Anxiety</a:t>
            </a:r>
            <a:r>
              <a:rPr lang="en-CA" sz="1100" dirty="0"/>
              <a:t> 2013;30(6):515</a:t>
            </a:r>
            <a:r>
              <a:rPr lang="da-DK" sz="1100" dirty="0"/>
              <a:t>–</a:t>
            </a:r>
            <a:r>
              <a:rPr lang="en-CA" sz="1100" dirty="0"/>
              <a:t>527</a:t>
            </a:r>
          </a:p>
          <a:p>
            <a:pPr marL="228600" indent="-228600" eaLnBrk="1" hangingPunct="1">
              <a:spcBef>
                <a:spcPct val="0"/>
              </a:spcBef>
              <a:buAutoNum type="arabicPeriod"/>
              <a:defRPr/>
            </a:pPr>
            <a:r>
              <a:rPr lang="en-CA" sz="1100" dirty="0" err="1"/>
              <a:t>Hammar</a:t>
            </a:r>
            <a:r>
              <a:rPr lang="en-CA" sz="1100" dirty="0"/>
              <a:t> A, </a:t>
            </a:r>
            <a:r>
              <a:rPr lang="en-CA" sz="1100" dirty="0" err="1"/>
              <a:t>Ardal</a:t>
            </a:r>
            <a:r>
              <a:rPr lang="en-CA" sz="1100" dirty="0"/>
              <a:t> G. </a:t>
            </a:r>
            <a:r>
              <a:rPr lang="fr-FR" sz="1100" i="1" dirty="0"/>
              <a:t>Front Hum </a:t>
            </a:r>
            <a:r>
              <a:rPr lang="fr-FR" sz="1100" i="1" dirty="0" err="1"/>
              <a:t>Neurosci</a:t>
            </a:r>
            <a:r>
              <a:rPr lang="fr-FR" sz="1100" dirty="0"/>
              <a:t> 2009;3:26. </a:t>
            </a:r>
            <a:r>
              <a:rPr lang="fr-FR" sz="1100" dirty="0" err="1"/>
              <a:t>doi</a:t>
            </a:r>
            <a:r>
              <a:rPr lang="fr-FR" sz="1100" dirty="0"/>
              <a:t>: 10.3389/neuro.09.026.2009</a:t>
            </a:r>
            <a:endParaRPr lang="en-GB" sz="1100" dirty="0"/>
          </a:p>
          <a:p>
            <a:pPr marL="181102" indent="-181102" eaLnBrk="1" hangingPunct="1">
              <a:spcBef>
                <a:spcPct val="0"/>
              </a:spcBef>
              <a:buFont typeface="Arial" pitchFamily="34" charset="0"/>
              <a:buChar char="•"/>
              <a:defRPr/>
            </a:pPr>
            <a:endParaRPr lang="en-GB" sz="1100" dirty="0"/>
          </a:p>
          <a:p>
            <a:pPr marL="181102" indent="-181102" eaLnBrk="1" hangingPunct="1">
              <a:spcBef>
                <a:spcPct val="0"/>
              </a:spcBef>
              <a:defRPr/>
            </a:pPr>
            <a:endParaRPr lang="en-GB" sz="1100" b="1" dirty="0"/>
          </a:p>
          <a:p>
            <a:pPr marL="181102" indent="-181102" eaLnBrk="1" hangingPunct="1">
              <a:spcBef>
                <a:spcPct val="0"/>
              </a:spcBef>
              <a:defRPr/>
            </a:pPr>
            <a:endParaRPr lang="en-GB" sz="1100" b="1" dirty="0"/>
          </a:p>
          <a:p>
            <a:endParaRPr lang="en-GB" sz="1100" dirty="0"/>
          </a:p>
        </p:txBody>
      </p:sp>
      <p:sp>
        <p:nvSpPr>
          <p:cNvPr id="4" name="Slide Number Placeholder 3"/>
          <p:cNvSpPr>
            <a:spLocks noGrp="1"/>
          </p:cNvSpPr>
          <p:nvPr>
            <p:ph type="sldNum" sz="quarter" idx="10"/>
          </p:nvPr>
        </p:nvSpPr>
        <p:spPr/>
        <p:txBody>
          <a:bodyPr/>
          <a:lstStyle/>
          <a:p>
            <a:fld id="{2703A930-54FC-49FF-BE08-D9020ACB05C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4701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Previous slide illustrates the typical course of illness for patients with depression; either receiving only acute-phase treatment or receiving longer-term treatment designed to prevent relapse. It also highlights that </a:t>
            </a:r>
            <a:r>
              <a:rPr lang="en-US" baseline="0" dirty="0"/>
              <a:t>l</a:t>
            </a:r>
            <a:r>
              <a:rPr lang="en-US" dirty="0"/>
              <a:t>ong-term treatment of depression with antidepressants benefits many patients by (1) reducing the likelihood of relapse or recurrence and (2) increasing the amount of time spent asymptomatic between episodes.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Discontinuing antidepressant treatment in the acute phase before full symptomatic remission drastically increases the likelihood of relapse of the original episode, and discontinuing treatment during the continuation phase after symptomatic remission likewise increases the risk of relapse.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Discontinuing treatment during the maintenance phase, which begins after full recovery, increases the risk of developing a new depressive episode (i.e., recurrence).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a:t>
            </a:r>
            <a:r>
              <a:rPr lang="en-US" dirty="0"/>
              <a:t> </a:t>
            </a:r>
            <a:r>
              <a:rPr lang="pl-PL" dirty="0" err="1"/>
              <a:t>Kupfer</a:t>
            </a:r>
            <a:r>
              <a:rPr lang="pl-PL" dirty="0"/>
              <a:t> DJ. J </a:t>
            </a:r>
            <a:r>
              <a:rPr lang="pl-PL" dirty="0" err="1"/>
              <a:t>Clin</a:t>
            </a:r>
            <a:r>
              <a:rPr lang="pl-PL" dirty="0"/>
              <a:t> Psychiatry 1991;52(</a:t>
            </a:r>
            <a:r>
              <a:rPr lang="pl-PL" dirty="0" err="1"/>
              <a:t>suppl</a:t>
            </a:r>
            <a:r>
              <a:rPr lang="pl-PL" dirty="0"/>
              <a:t>):28–34. </a:t>
            </a:r>
            <a:endParaRPr lang="en-US" dirty="0"/>
          </a:p>
          <a:p>
            <a:endParaRPr lang="en-US" dirty="0"/>
          </a:p>
        </p:txBody>
      </p:sp>
      <p:sp>
        <p:nvSpPr>
          <p:cNvPr id="4" name="Slide Number Placeholder 3"/>
          <p:cNvSpPr>
            <a:spLocks noGrp="1"/>
          </p:cNvSpPr>
          <p:nvPr>
            <p:ph type="sldNum" sz="quarter" idx="10"/>
          </p:nvPr>
        </p:nvSpPr>
        <p:spPr/>
        <p:txBody>
          <a:bodyPr/>
          <a:lstStyle/>
          <a:p>
            <a:fld id="{037C2873-EBE5-CF42-9E30-7832FC02D1D9}" type="slidenum">
              <a:rPr lang="en-US" smtClean="0"/>
              <a:t>14</a:t>
            </a:fld>
            <a:endParaRPr lang="en-US"/>
          </a:p>
        </p:txBody>
      </p:sp>
    </p:spTree>
    <p:extLst>
      <p:ext uri="{BB962C8B-B14F-4D97-AF65-F5344CB8AC3E}">
        <p14:creationId xmlns:p14="http://schemas.microsoft.com/office/powerpoint/2010/main" val="290519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1CCD5B34-DEB2-A444-A5AA-D062E599BC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C2C795-0396-1C44-965A-EC9C5731FF82}" type="slidenum">
              <a:rPr lang="en-US" altLang="en-US"/>
              <a:pPr/>
              <a:t>20</a:t>
            </a:fld>
            <a:endParaRPr lang="en-US" altLang="en-US"/>
          </a:p>
        </p:txBody>
      </p:sp>
      <p:sp>
        <p:nvSpPr>
          <p:cNvPr id="26626" name="Rectangle 7">
            <a:extLst>
              <a:ext uri="{FF2B5EF4-FFF2-40B4-BE49-F238E27FC236}">
                <a16:creationId xmlns:a16="http://schemas.microsoft.com/office/drawing/2014/main" id="{B7DC9C02-3FAC-994D-8EB6-092DD232C594}"/>
              </a:ext>
            </a:extLst>
          </p:cNvPr>
          <p:cNvSpPr txBox="1">
            <a:spLocks noGrp="1" noChangeArrowheads="1"/>
          </p:cNvSpPr>
          <p:nvPr/>
        </p:nvSpPr>
        <p:spPr bwMode="auto">
          <a:xfrm>
            <a:off x="3887788"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87" tIns="44793" rIns="89587" bIns="44793"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8CE31A0D-35CC-6945-95A9-AEBE8786BC35}" type="slidenum">
              <a:rPr lang="en-US" altLang="en-US" sz="1200">
                <a:solidFill>
                  <a:srgbClr val="000000"/>
                </a:solidFill>
                <a:latin typeface="Calibri" panose="020F0502020204030204" pitchFamily="34" charset="0"/>
              </a:rPr>
              <a:pPr algn="r"/>
              <a:t>20</a:t>
            </a:fld>
            <a:endParaRPr lang="en-US" altLang="en-US" sz="1200">
              <a:solidFill>
                <a:srgbClr val="000000"/>
              </a:solidFill>
              <a:latin typeface="Calibri" panose="020F0502020204030204" pitchFamily="34" charset="0"/>
            </a:endParaRPr>
          </a:p>
        </p:txBody>
      </p:sp>
      <p:sp>
        <p:nvSpPr>
          <p:cNvPr id="26627" name="Rectangle 2">
            <a:extLst>
              <a:ext uri="{FF2B5EF4-FFF2-40B4-BE49-F238E27FC236}">
                <a16:creationId xmlns:a16="http://schemas.microsoft.com/office/drawing/2014/main" id="{EAD435FB-6C3D-0E40-BF17-CB8AF7E53FEB}"/>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C458E8EE-D0E8-484E-ADA2-ACA66A02A4C0}"/>
              </a:ext>
            </a:extLst>
          </p:cNvPr>
          <p:cNvSpPr>
            <a:spLocks noGrp="1" noChangeArrowheads="1"/>
          </p:cNvSpPr>
          <p:nvPr>
            <p:ph type="body" idx="1"/>
          </p:nvPr>
        </p:nvSpPr>
        <p:spPr bwMode="auto">
          <a:xfrm>
            <a:off x="914400" y="439896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587" tIns="44793" rIns="89587" bIns="44793" numCol="1" anchor="t" anchorCtr="0" compatLnSpc="1">
            <a:prstTxWarp prst="textNoShape">
              <a:avLst/>
            </a:prstTxWarp>
          </a:bodyPr>
          <a:lstStyle/>
          <a:p>
            <a:pPr>
              <a:spcBef>
                <a:spcPct val="0"/>
              </a:spcBef>
            </a:pPr>
            <a:r>
              <a:rPr lang="en-US" altLang="en-US">
                <a:solidFill>
                  <a:srgbClr val="003366"/>
                </a:solidFill>
                <a:latin typeface="Arial" panose="020B0604020202020204" pitchFamily="34" charset="0"/>
              </a:rPr>
              <a:t>PD = Parkinson’s Disease;</a:t>
            </a:r>
          </a:p>
          <a:p>
            <a:pPr>
              <a:spcBef>
                <a:spcPct val="0"/>
              </a:spcBef>
            </a:pPr>
            <a:r>
              <a:rPr lang="en-US" altLang="en-US">
                <a:solidFill>
                  <a:srgbClr val="003366"/>
                </a:solidFill>
                <a:latin typeface="Arial" panose="020B0604020202020204" pitchFamily="34" charset="0"/>
              </a:rPr>
              <a:t>CVA = Cardiovascular Accident;</a:t>
            </a:r>
          </a:p>
          <a:p>
            <a:pPr>
              <a:spcBef>
                <a:spcPct val="0"/>
              </a:spcBef>
            </a:pPr>
            <a:r>
              <a:rPr lang="en-US" altLang="en-US">
                <a:solidFill>
                  <a:srgbClr val="003366"/>
                </a:solidFill>
                <a:latin typeface="Arial" panose="020B0604020202020204" pitchFamily="34" charset="0"/>
              </a:rPr>
              <a:t>CAD = Coronary Artery Disease; </a:t>
            </a:r>
          </a:p>
          <a:p>
            <a:pPr>
              <a:spcBef>
                <a:spcPct val="0"/>
              </a:spcBef>
            </a:pPr>
            <a:r>
              <a:rPr lang="en-US" altLang="en-US">
                <a:solidFill>
                  <a:srgbClr val="003366"/>
                </a:solidFill>
                <a:latin typeface="Arial" panose="020B0604020202020204" pitchFamily="34" charset="0"/>
              </a:rPr>
              <a:t>MI = Myocardial Infarction;</a:t>
            </a:r>
          </a:p>
          <a:p>
            <a:pPr>
              <a:spcBef>
                <a:spcPct val="0"/>
              </a:spcBef>
            </a:pPr>
            <a:r>
              <a:rPr lang="en-US" altLang="en-US">
                <a:solidFill>
                  <a:srgbClr val="003366"/>
                </a:solidFill>
                <a:latin typeface="Arial" panose="020B0604020202020204" pitchFamily="34" charset="0"/>
              </a:rPr>
              <a:t>HIV = Human Immunodeficiency Virus;</a:t>
            </a:r>
          </a:p>
          <a:p>
            <a:pPr>
              <a:spcBef>
                <a:spcPct val="0"/>
              </a:spcBef>
            </a:pPr>
            <a:r>
              <a:rPr lang="en-US" altLang="en-US">
                <a:solidFill>
                  <a:srgbClr val="003366"/>
                </a:solidFill>
                <a:latin typeface="Arial" panose="020B0604020202020204" pitchFamily="34" charset="0"/>
              </a:rPr>
              <a:t>AD = Alzheimer’s Disease.</a:t>
            </a:r>
          </a:p>
          <a:p>
            <a:pPr>
              <a:spcBef>
                <a:spcPct val="0"/>
              </a:spcBef>
            </a:pPr>
            <a:endParaRPr lang="en-CA" altLang="en-US">
              <a:latin typeface="Arial" panose="020B0604020202020204" pitchFamily="34" charset="0"/>
            </a:endParaRPr>
          </a:p>
        </p:txBody>
      </p:sp>
    </p:spTree>
    <p:extLst>
      <p:ext uri="{BB962C8B-B14F-4D97-AF65-F5344CB8AC3E}">
        <p14:creationId xmlns:p14="http://schemas.microsoft.com/office/powerpoint/2010/main" val="394860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1C283B-94C4-4E87-9B32-C6AB0E2B6B3D}" type="slidenum">
              <a:rPr lang="en-US" altLang="en-US"/>
              <a:pPr/>
              <a:t>21</a:t>
            </a:fld>
            <a:endParaRPr lang="en-US" altLang="en-US"/>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These are estimated prevalence rates of depression across various settings</a:t>
            </a:r>
          </a:p>
        </p:txBody>
      </p:sp>
    </p:spTree>
    <p:extLst>
      <p:ext uri="{BB962C8B-B14F-4D97-AF65-F5344CB8AC3E}">
        <p14:creationId xmlns:p14="http://schemas.microsoft.com/office/powerpoint/2010/main" val="268189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0637D7-CBD5-4711-9384-6E7171D9F4F0}" type="slidenum">
              <a:rPr lang="en-US" altLang="en-US" smtClean="0"/>
              <a:pPr/>
              <a:t>25</a:t>
            </a:fld>
            <a:endParaRPr lang="en-US" altLang="en-US" smtClean="0"/>
          </a:p>
        </p:txBody>
      </p:sp>
      <p:sp>
        <p:nvSpPr>
          <p:cNvPr id="30722" name="Rectangle 7"/>
          <p:cNvSpPr txBox="1">
            <a:spLocks noGrp="1" noChangeArrowheads="1"/>
          </p:cNvSpPr>
          <p:nvPr/>
        </p:nvSpPr>
        <p:spPr bwMode="auto">
          <a:xfrm>
            <a:off x="1944688" y="8586788"/>
            <a:ext cx="2968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05" tIns="44403" rIns="88805" bIns="44403" anchor="b"/>
          <a:lstStyle>
            <a:lvl1pPr defTabSz="885825">
              <a:defRPr>
                <a:solidFill>
                  <a:schemeClr val="tx1"/>
                </a:solidFill>
                <a:latin typeface="Arial" panose="020B0604020202020204" pitchFamily="34" charset="0"/>
                <a:cs typeface="Arial" panose="020B0604020202020204" pitchFamily="34" charset="0"/>
              </a:defRPr>
            </a:lvl1pPr>
            <a:lvl2pPr marL="742950" indent="-285750" defTabSz="885825">
              <a:defRPr>
                <a:solidFill>
                  <a:schemeClr val="tx1"/>
                </a:solidFill>
                <a:latin typeface="Arial" panose="020B0604020202020204" pitchFamily="34" charset="0"/>
                <a:cs typeface="Arial" panose="020B0604020202020204" pitchFamily="34" charset="0"/>
              </a:defRPr>
            </a:lvl2pPr>
            <a:lvl3pPr marL="1143000" indent="-228600" defTabSz="885825">
              <a:defRPr>
                <a:solidFill>
                  <a:schemeClr val="tx1"/>
                </a:solidFill>
                <a:latin typeface="Arial" panose="020B0604020202020204" pitchFamily="34" charset="0"/>
                <a:cs typeface="Arial" panose="020B0604020202020204" pitchFamily="34" charset="0"/>
              </a:defRPr>
            </a:lvl3pPr>
            <a:lvl4pPr marL="1600200" indent="-228600" defTabSz="885825">
              <a:defRPr>
                <a:solidFill>
                  <a:schemeClr val="tx1"/>
                </a:solidFill>
                <a:latin typeface="Arial" panose="020B0604020202020204" pitchFamily="34" charset="0"/>
                <a:cs typeface="Arial" panose="020B0604020202020204" pitchFamily="34" charset="0"/>
              </a:defRPr>
            </a:lvl4pPr>
            <a:lvl5pPr marL="2057400" indent="-228600" defTabSz="885825">
              <a:defRPr>
                <a:solidFill>
                  <a:schemeClr val="tx1"/>
                </a:solidFill>
                <a:latin typeface="Arial" panose="020B0604020202020204" pitchFamily="34" charset="0"/>
                <a:cs typeface="Arial" panose="020B0604020202020204" pitchFamily="34" charset="0"/>
              </a:defRPr>
            </a:lvl5pPr>
            <a:lvl6pPr marL="2514600" indent="-228600" defTabSz="8858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58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58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58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F6B76665-7A6C-4067-A038-86542A765D79}" type="slidenum">
              <a:rPr lang="en-US" altLang="en-US" sz="1000">
                <a:latin typeface="Calibri" panose="020F0502020204030204" pitchFamily="34" charset="0"/>
              </a:rPr>
              <a:pPr algn="ctr"/>
              <a:t>25</a:t>
            </a:fld>
            <a:endParaRPr lang="en-US" altLang="en-US" sz="1000">
              <a:latin typeface="Calibri" panose="020F050202020403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7152468E-90EC-1C4D-B719-B9D3293D3B52}"/>
              </a:ext>
            </a:extLst>
          </p:cNvPr>
          <p:cNvSpPr>
            <a:spLocks noGrp="1" noChangeArrowheads="1"/>
          </p:cNvSpPr>
          <p:nvPr>
            <p:ph type="body" idx="1"/>
          </p:nvPr>
        </p:nvSpPr>
        <p:spPr>
          <a:xfrm>
            <a:off x="496888" y="4348163"/>
            <a:ext cx="6365875" cy="4325937"/>
          </a:xfrm>
          <a:ln/>
        </p:spPr>
        <p:txBody>
          <a:bodyPr>
            <a:normAutofit lnSpcReduction="10000"/>
          </a:bodyPr>
          <a:lstStyle/>
          <a:p>
            <a:pPr marL="63871" indent="-63871" fontAlgn="auto">
              <a:spcBef>
                <a:spcPts val="0"/>
              </a:spcBef>
              <a:spcAft>
                <a:spcPts val="0"/>
              </a:spcAft>
              <a:tabLst>
                <a:tab pos="140203" algn="l"/>
                <a:tab pos="897301" algn="l"/>
                <a:tab pos="1794601" algn="l"/>
              </a:tabLst>
              <a:defRPr/>
            </a:pPr>
            <a:r>
              <a:rPr lang="en-US" sz="900" dirty="0">
                <a:latin typeface="Arial" charset="0"/>
              </a:rPr>
              <a:t>Key Points</a:t>
            </a:r>
          </a:p>
          <a:p>
            <a:pPr lvl="1" fontAlgn="auto">
              <a:spcBef>
                <a:spcPts val="0"/>
              </a:spcBef>
              <a:spcAft>
                <a:spcPts val="0"/>
              </a:spcAft>
              <a:tabLst>
                <a:tab pos="140203" algn="l"/>
                <a:tab pos="897301" algn="l"/>
                <a:tab pos="1794601" algn="l"/>
              </a:tabLst>
              <a:defRPr/>
            </a:pPr>
            <a:r>
              <a:rPr lang="en-US" sz="900" dirty="0">
                <a:latin typeface="Arial" charset="0"/>
              </a:rPr>
              <a:t>There are a number of the potential consequences of untreated depression. </a:t>
            </a:r>
          </a:p>
          <a:p>
            <a:pPr lvl="1" fontAlgn="auto">
              <a:spcBef>
                <a:spcPts val="0"/>
              </a:spcBef>
              <a:spcAft>
                <a:spcPts val="0"/>
              </a:spcAft>
              <a:tabLst>
                <a:tab pos="140203" algn="l"/>
                <a:tab pos="897301" algn="l"/>
                <a:tab pos="1794601" algn="l"/>
              </a:tabLst>
              <a:defRPr/>
            </a:pPr>
            <a:r>
              <a:rPr lang="en-US" sz="900" dirty="0">
                <a:latin typeface="Arial" charset="0"/>
              </a:rPr>
              <a:t>For the individual, both physical and occupational function can be compromised, as can one’s social life.</a:t>
            </a:r>
            <a:r>
              <a:rPr lang="en-US" sz="900" baseline="30000" dirty="0">
                <a:latin typeface="Arial" charset="0"/>
              </a:rPr>
              <a:t>1,2</a:t>
            </a:r>
            <a:r>
              <a:rPr lang="en-US" sz="900" dirty="0">
                <a:latin typeface="Arial" charset="0"/>
              </a:rPr>
              <a:t> Relationships with spouses can be put at risk.</a:t>
            </a:r>
            <a:r>
              <a:rPr lang="en-US" sz="900" baseline="30000" dirty="0">
                <a:latin typeface="Arial" charset="0"/>
              </a:rPr>
              <a:t>3</a:t>
            </a:r>
            <a:r>
              <a:rPr lang="en-US" sz="900" dirty="0">
                <a:latin typeface="Arial" charset="0"/>
              </a:rPr>
              <a:t> And, as </a:t>
            </a:r>
            <a:r>
              <a:rPr lang="en-US" sz="900" dirty="0" err="1">
                <a:latin typeface="Arial" charset="0"/>
              </a:rPr>
              <a:t>Weissman’s</a:t>
            </a:r>
            <a:r>
              <a:rPr lang="en-US" sz="900" dirty="0">
                <a:latin typeface="Arial" charset="0"/>
              </a:rPr>
              <a:t> research has shown, the mental health of children of depressed parents can be greatly impacted.</a:t>
            </a:r>
            <a:r>
              <a:rPr lang="en-US" sz="900" baseline="30000" dirty="0">
                <a:latin typeface="Arial" charset="0"/>
              </a:rPr>
              <a:t>4</a:t>
            </a:r>
          </a:p>
          <a:p>
            <a:pPr lvl="1" fontAlgn="auto">
              <a:spcBef>
                <a:spcPts val="0"/>
              </a:spcBef>
              <a:spcAft>
                <a:spcPts val="0"/>
              </a:spcAft>
              <a:tabLst>
                <a:tab pos="140203" algn="l"/>
                <a:tab pos="897301" algn="l"/>
                <a:tab pos="1794601" algn="l"/>
              </a:tabLst>
              <a:defRPr/>
            </a:pPr>
            <a:r>
              <a:rPr lang="en-US" sz="900" dirty="0">
                <a:latin typeface="Arial" charset="0"/>
              </a:rPr>
              <a:t>Without complete remission, future episodes become more likely.</a:t>
            </a:r>
            <a:r>
              <a:rPr lang="en-US" sz="900" baseline="30000" dirty="0">
                <a:latin typeface="Arial" charset="0"/>
              </a:rPr>
              <a:t>1,2</a:t>
            </a:r>
            <a:r>
              <a:rPr lang="en-US" sz="900" dirty="0">
                <a:latin typeface="Arial" charset="0"/>
              </a:rPr>
              <a:t> And, of most concern, </a:t>
            </a:r>
            <a:r>
              <a:rPr lang="en-US" sz="900" dirty="0" err="1">
                <a:latin typeface="Arial" charset="0"/>
              </a:rPr>
              <a:t>suicidality</a:t>
            </a:r>
            <a:r>
              <a:rPr lang="en-US" sz="900" dirty="0">
                <a:latin typeface="Arial" charset="0"/>
              </a:rPr>
              <a:t> (suicidal ideation and suicidal attempts) can increase in those patients who do not achieve remission.</a:t>
            </a:r>
            <a:r>
              <a:rPr lang="en-US" sz="900" baseline="30000" dirty="0">
                <a:latin typeface="Arial" charset="0"/>
              </a:rPr>
              <a:t>5</a:t>
            </a:r>
          </a:p>
          <a:p>
            <a:pPr marL="63871" indent="-63871" fontAlgn="auto">
              <a:spcBef>
                <a:spcPts val="0"/>
              </a:spcBef>
              <a:spcAft>
                <a:spcPts val="0"/>
              </a:spcAft>
              <a:tabLst>
                <a:tab pos="140203" algn="l"/>
                <a:tab pos="897301" algn="l"/>
                <a:tab pos="1794601" algn="l"/>
              </a:tabLst>
              <a:defRPr/>
            </a:pPr>
            <a:r>
              <a:rPr lang="en-US" sz="900" dirty="0">
                <a:latin typeface="Arial" charset="0"/>
              </a:rPr>
              <a:t>Background</a:t>
            </a:r>
          </a:p>
          <a:p>
            <a:pPr lvl="1" fontAlgn="auto">
              <a:spcBef>
                <a:spcPts val="0"/>
              </a:spcBef>
              <a:spcAft>
                <a:spcPts val="0"/>
              </a:spcAft>
              <a:tabLst>
                <a:tab pos="140203" algn="l"/>
                <a:tab pos="897301" algn="l"/>
                <a:tab pos="1794601" algn="l"/>
              </a:tabLst>
              <a:defRPr/>
            </a:pPr>
            <a:r>
              <a:rPr lang="en-US" sz="900" dirty="0">
                <a:latin typeface="Arial" charset="0"/>
              </a:rPr>
              <a:t>The naturalistic longitudinal observational study by </a:t>
            </a:r>
            <a:r>
              <a:rPr lang="en-US" sz="900" dirty="0" err="1">
                <a:latin typeface="Arial" charset="0"/>
              </a:rPr>
              <a:t>Sobocki</a:t>
            </a:r>
            <a:r>
              <a:rPr lang="en-US" sz="900" dirty="0">
                <a:latin typeface="Arial" charset="0"/>
              </a:rPr>
              <a:t> et al of 447 depressed patients found depressive symptoms to be associated with substantially decreased physical, mental, and social functioning. A longer time to, or lack of, remission was associated with negative consequences such as a greater likelihood of future episodes.</a:t>
            </a:r>
            <a:r>
              <a:rPr lang="en-US" sz="900" baseline="30000" dirty="0">
                <a:latin typeface="Arial" charset="0"/>
              </a:rPr>
              <a:t>1</a:t>
            </a:r>
          </a:p>
          <a:p>
            <a:pPr lvl="1" fontAlgn="auto">
              <a:spcBef>
                <a:spcPts val="0"/>
              </a:spcBef>
              <a:spcAft>
                <a:spcPts val="0"/>
              </a:spcAft>
              <a:tabLst>
                <a:tab pos="140203" algn="l"/>
                <a:tab pos="897301" algn="l"/>
                <a:tab pos="1794601" algn="l"/>
              </a:tabLst>
              <a:defRPr/>
            </a:pPr>
            <a:r>
              <a:rPr lang="en-US" sz="900" dirty="0">
                <a:latin typeface="Arial" charset="0"/>
              </a:rPr>
              <a:t>Keller conducted an expansive review of past, present, and future directions in depression treatment, reiterating the importance of achieving remission in treatment and outlining key physical and psychosocial factors involved in patients’ lives.</a:t>
            </a:r>
            <a:r>
              <a:rPr lang="en-US" sz="900" baseline="30000" dirty="0">
                <a:latin typeface="Arial" charset="0"/>
              </a:rPr>
              <a:t>2</a:t>
            </a:r>
          </a:p>
          <a:p>
            <a:pPr lvl="1" fontAlgn="auto">
              <a:spcBef>
                <a:spcPts val="0"/>
              </a:spcBef>
              <a:spcAft>
                <a:spcPts val="0"/>
              </a:spcAft>
              <a:tabLst>
                <a:tab pos="140203" algn="l"/>
                <a:tab pos="897301" algn="l"/>
                <a:tab pos="1794601" algn="l"/>
              </a:tabLst>
              <a:defRPr/>
            </a:pPr>
            <a:r>
              <a:rPr lang="en-US" sz="900" dirty="0" err="1">
                <a:latin typeface="Arial" charset="0"/>
              </a:rPr>
              <a:t>Bromberger</a:t>
            </a:r>
            <a:r>
              <a:rPr lang="en-US" sz="900" dirty="0">
                <a:latin typeface="Arial" charset="0"/>
              </a:rPr>
              <a:t> et al found </a:t>
            </a:r>
            <a:r>
              <a:rPr lang="en-US" sz="900" dirty="0" err="1">
                <a:latin typeface="Arial" charset="0"/>
              </a:rPr>
              <a:t>nonremitted</a:t>
            </a:r>
            <a:r>
              <a:rPr lang="en-US" sz="900" dirty="0">
                <a:latin typeface="Arial" charset="0"/>
              </a:rPr>
              <a:t> women to have higher dissatisfaction toward their husbands.</a:t>
            </a:r>
            <a:r>
              <a:rPr lang="en-US" sz="900" baseline="30000" dirty="0">
                <a:latin typeface="Arial" charset="0"/>
              </a:rPr>
              <a:t>3</a:t>
            </a:r>
          </a:p>
          <a:p>
            <a:pPr lvl="1" fontAlgn="auto">
              <a:spcBef>
                <a:spcPts val="0"/>
              </a:spcBef>
              <a:spcAft>
                <a:spcPts val="0"/>
              </a:spcAft>
              <a:tabLst>
                <a:tab pos="140203" algn="l"/>
                <a:tab pos="897301" algn="l"/>
                <a:tab pos="1794601" algn="l"/>
              </a:tabLst>
              <a:defRPr/>
            </a:pPr>
            <a:r>
              <a:rPr lang="en-US" sz="900" dirty="0">
                <a:latin typeface="Arial" charset="0"/>
              </a:rPr>
              <a:t>One hundred fifty-one children (aged 7 to 17) whose depressed mothers were being treated with medication as part of the Sequenced Treatment Alternatives to Relieve Depression (STAR*D) trial were assessed to determine whether effective treatment of their mothers was associated with reduction of symptoms and diagnoses in the children.</a:t>
            </a:r>
            <a:r>
              <a:rPr lang="en-US" sz="900" baseline="30000" dirty="0">
                <a:latin typeface="Arial" charset="0"/>
              </a:rPr>
              <a:t>4</a:t>
            </a:r>
            <a:r>
              <a:rPr lang="en-US" sz="900" dirty="0">
                <a:latin typeface="Arial" charset="0"/>
              </a:rPr>
              <a:t> </a:t>
            </a:r>
          </a:p>
          <a:p>
            <a:pPr lvl="1" fontAlgn="auto">
              <a:spcBef>
                <a:spcPts val="0"/>
              </a:spcBef>
              <a:spcAft>
                <a:spcPts val="0"/>
              </a:spcAft>
              <a:tabLst>
                <a:tab pos="140203" algn="l"/>
                <a:tab pos="897301" algn="l"/>
                <a:tab pos="1794601" algn="l"/>
              </a:tabLst>
              <a:defRPr/>
            </a:pPr>
            <a:r>
              <a:rPr lang="en-US" sz="900" dirty="0">
                <a:latin typeface="Arial" charset="0"/>
              </a:rPr>
              <a:t>Judd et al looked at the impact of </a:t>
            </a:r>
            <a:r>
              <a:rPr lang="en-US" sz="900" dirty="0" err="1">
                <a:latin typeface="Arial" charset="0"/>
              </a:rPr>
              <a:t>subsyndromal</a:t>
            </a:r>
            <a:r>
              <a:rPr lang="en-US" sz="900" dirty="0">
                <a:latin typeface="Arial" charset="0"/>
              </a:rPr>
              <a:t> symptoms of depression (SSD) and found that persistent SSD were associated with increased lifetime suicidal ideation and suicide attempts.</a:t>
            </a:r>
            <a:r>
              <a:rPr lang="en-US" sz="900" baseline="30000" dirty="0">
                <a:latin typeface="Arial" charset="0"/>
              </a:rPr>
              <a:t>5</a:t>
            </a:r>
          </a:p>
          <a:p>
            <a:pPr marL="63871" indent="-63871" fontAlgn="auto">
              <a:spcBef>
                <a:spcPts val="0"/>
              </a:spcBef>
              <a:spcAft>
                <a:spcPts val="0"/>
              </a:spcAft>
              <a:tabLst>
                <a:tab pos="140203" algn="l"/>
                <a:tab pos="897301" algn="l"/>
                <a:tab pos="1794601" algn="l"/>
              </a:tabLst>
              <a:defRPr/>
            </a:pPr>
            <a:r>
              <a:rPr lang="en-US" sz="900" dirty="0">
                <a:latin typeface="Arial" charset="0"/>
              </a:rPr>
              <a:t>References</a:t>
            </a:r>
          </a:p>
          <a:p>
            <a:pPr marL="63871" indent="-63871" fontAlgn="auto">
              <a:spcBef>
                <a:spcPts val="0"/>
              </a:spcBef>
              <a:spcAft>
                <a:spcPts val="0"/>
              </a:spcAft>
              <a:tabLst>
                <a:tab pos="140203" algn="l"/>
                <a:tab pos="897301" algn="l"/>
                <a:tab pos="1794601" algn="l"/>
              </a:tabLst>
              <a:defRPr/>
            </a:pPr>
            <a:r>
              <a:rPr lang="en-US" sz="900" dirty="0">
                <a:latin typeface="Arial" charset="0"/>
              </a:rPr>
              <a:t>1. </a:t>
            </a:r>
            <a:r>
              <a:rPr lang="en-US" sz="900" dirty="0" err="1">
                <a:latin typeface="Arial" charset="0"/>
              </a:rPr>
              <a:t>Sobocki</a:t>
            </a:r>
            <a:r>
              <a:rPr lang="en-US" sz="900" dirty="0">
                <a:latin typeface="Arial" charset="0"/>
              </a:rPr>
              <a:t> P, </a:t>
            </a:r>
            <a:r>
              <a:rPr lang="en-US" sz="900" dirty="0" err="1">
                <a:latin typeface="Arial" charset="0"/>
              </a:rPr>
              <a:t>Ekman</a:t>
            </a:r>
            <a:r>
              <a:rPr lang="en-US" sz="900" dirty="0">
                <a:latin typeface="Arial" charset="0"/>
              </a:rPr>
              <a:t> M, </a:t>
            </a:r>
            <a:r>
              <a:rPr lang="en-US" sz="900" dirty="0" err="1">
                <a:latin typeface="Arial" charset="0"/>
              </a:rPr>
              <a:t>Agren</a:t>
            </a:r>
            <a:r>
              <a:rPr lang="en-US" sz="900" dirty="0">
                <a:latin typeface="Arial" charset="0"/>
              </a:rPr>
              <a:t> H, et al. The mission is remission: health economic consequences of achieving full remission 	with antidepressant treatment for depression. </a:t>
            </a:r>
            <a:r>
              <a:rPr lang="en-US" sz="900" dirty="0" err="1">
                <a:latin typeface="Arial" charset="0"/>
              </a:rPr>
              <a:t>Int</a:t>
            </a:r>
            <a:r>
              <a:rPr lang="en-US" sz="900" dirty="0">
                <a:latin typeface="Arial" charset="0"/>
              </a:rPr>
              <a:t> J </a:t>
            </a:r>
            <a:r>
              <a:rPr lang="en-US" sz="900" dirty="0" err="1">
                <a:latin typeface="Arial" charset="0"/>
              </a:rPr>
              <a:t>Clin</a:t>
            </a:r>
            <a:r>
              <a:rPr lang="en-US" sz="900" dirty="0">
                <a:latin typeface="Arial" charset="0"/>
              </a:rPr>
              <a:t> </a:t>
            </a:r>
            <a:r>
              <a:rPr lang="en-US" sz="900" dirty="0" err="1">
                <a:latin typeface="Arial" charset="0"/>
              </a:rPr>
              <a:t>Pract</a:t>
            </a:r>
            <a:r>
              <a:rPr lang="en-US" sz="900" dirty="0">
                <a:latin typeface="Arial" charset="0"/>
              </a:rPr>
              <a:t>. 2006;60:791-798.</a:t>
            </a:r>
          </a:p>
          <a:p>
            <a:pPr marL="63871" indent="-63871" fontAlgn="auto">
              <a:spcBef>
                <a:spcPts val="0"/>
              </a:spcBef>
              <a:spcAft>
                <a:spcPts val="0"/>
              </a:spcAft>
              <a:tabLst>
                <a:tab pos="140203" algn="l"/>
                <a:tab pos="897301" algn="l"/>
                <a:tab pos="1794601" algn="l"/>
              </a:tabLst>
              <a:defRPr/>
            </a:pPr>
            <a:r>
              <a:rPr lang="en-US" sz="900" dirty="0">
                <a:latin typeface="Arial" charset="0"/>
              </a:rPr>
              <a:t>2. Keller MB. Past, present and future directions for defining optimal treatment outcome in depression. JAMA. 	2003;289:3152-3160.</a:t>
            </a:r>
          </a:p>
          <a:p>
            <a:pPr marL="63871" indent="-63871" fontAlgn="auto">
              <a:spcBef>
                <a:spcPts val="0"/>
              </a:spcBef>
              <a:spcAft>
                <a:spcPts val="0"/>
              </a:spcAft>
              <a:tabLst>
                <a:tab pos="140203" algn="l"/>
                <a:tab pos="897301" algn="l"/>
                <a:tab pos="1794601" algn="l"/>
              </a:tabLst>
              <a:defRPr/>
            </a:pPr>
            <a:r>
              <a:rPr lang="en-US" sz="900" dirty="0">
                <a:latin typeface="Arial" charset="0"/>
              </a:rPr>
              <a:t>3. </a:t>
            </a:r>
            <a:r>
              <a:rPr lang="en-US" sz="900" dirty="0" err="1">
                <a:latin typeface="Arial" charset="0"/>
              </a:rPr>
              <a:t>Bromberger</a:t>
            </a:r>
            <a:r>
              <a:rPr lang="en-US" sz="900" dirty="0">
                <a:latin typeface="Arial" charset="0"/>
              </a:rPr>
              <a:t> JT, Wisner KL, </a:t>
            </a:r>
            <a:r>
              <a:rPr lang="en-US" sz="900" dirty="0" err="1">
                <a:latin typeface="Arial" charset="0"/>
              </a:rPr>
              <a:t>Hanusa</a:t>
            </a:r>
            <a:r>
              <a:rPr lang="en-US" sz="900" dirty="0">
                <a:latin typeface="Arial" charset="0"/>
              </a:rPr>
              <a:t> BH. Marital support and remission of treated depression: a prospective pilot study of 	mothers of infants and toddlers. J </a:t>
            </a:r>
            <a:r>
              <a:rPr lang="en-US" sz="900" dirty="0" err="1">
                <a:latin typeface="Arial" charset="0"/>
              </a:rPr>
              <a:t>Nerv</a:t>
            </a:r>
            <a:r>
              <a:rPr lang="en-US" sz="900" dirty="0">
                <a:latin typeface="Arial" charset="0"/>
              </a:rPr>
              <a:t> </a:t>
            </a:r>
            <a:r>
              <a:rPr lang="en-US" sz="900" dirty="0" err="1">
                <a:latin typeface="Arial" charset="0"/>
              </a:rPr>
              <a:t>Ment</a:t>
            </a:r>
            <a:r>
              <a:rPr lang="en-US" sz="900" dirty="0">
                <a:latin typeface="Arial" charset="0"/>
              </a:rPr>
              <a:t> Dis. 1994;182:40-44.</a:t>
            </a:r>
          </a:p>
          <a:p>
            <a:pPr marL="63871" indent="-63871" fontAlgn="auto">
              <a:spcBef>
                <a:spcPts val="0"/>
              </a:spcBef>
              <a:spcAft>
                <a:spcPts val="0"/>
              </a:spcAft>
              <a:tabLst>
                <a:tab pos="140203" algn="l"/>
                <a:tab pos="897301" algn="l"/>
                <a:tab pos="1794601" algn="l"/>
              </a:tabLst>
              <a:defRPr/>
            </a:pPr>
            <a:r>
              <a:rPr lang="en-US" sz="900" dirty="0">
                <a:latin typeface="Arial" charset="0"/>
              </a:rPr>
              <a:t>4. </a:t>
            </a:r>
            <a:r>
              <a:rPr lang="en-US" sz="900" dirty="0" err="1">
                <a:latin typeface="Arial" charset="0"/>
              </a:rPr>
              <a:t>Weissman</a:t>
            </a:r>
            <a:r>
              <a:rPr lang="en-US" sz="900" dirty="0">
                <a:latin typeface="Arial" charset="0"/>
              </a:rPr>
              <a:t> MM, </a:t>
            </a:r>
            <a:r>
              <a:rPr lang="en-US" sz="900" dirty="0" err="1">
                <a:latin typeface="Arial" charset="0"/>
              </a:rPr>
              <a:t>Pilowsky</a:t>
            </a:r>
            <a:r>
              <a:rPr lang="en-US" sz="900" dirty="0">
                <a:latin typeface="Arial" charset="0"/>
              </a:rPr>
              <a:t> DJ, </a:t>
            </a:r>
            <a:r>
              <a:rPr lang="en-US" sz="900" dirty="0" err="1">
                <a:latin typeface="Arial" charset="0"/>
              </a:rPr>
              <a:t>Wickramaratne</a:t>
            </a:r>
            <a:r>
              <a:rPr lang="en-US" sz="900" dirty="0">
                <a:latin typeface="Arial" charset="0"/>
              </a:rPr>
              <a:t> PJ, et al. Remissions in maternal depression and child psychopathology: a 	STAR*D-child report. JAMA. 2006;295:1389-1398.</a:t>
            </a:r>
          </a:p>
          <a:p>
            <a:pPr marL="63871" indent="-63871" fontAlgn="auto">
              <a:spcBef>
                <a:spcPts val="0"/>
              </a:spcBef>
              <a:spcAft>
                <a:spcPts val="0"/>
              </a:spcAft>
              <a:tabLst>
                <a:tab pos="140203" algn="l"/>
                <a:tab pos="897301" algn="l"/>
                <a:tab pos="1794601" algn="l"/>
              </a:tabLst>
              <a:defRPr/>
            </a:pPr>
            <a:r>
              <a:rPr lang="en-US" sz="900" dirty="0">
                <a:latin typeface="Arial" charset="0"/>
              </a:rPr>
              <a:t>5. Judd LL, </a:t>
            </a:r>
            <a:r>
              <a:rPr lang="en-US" sz="900" dirty="0" err="1">
                <a:latin typeface="Arial" charset="0"/>
              </a:rPr>
              <a:t>Akiskal</a:t>
            </a:r>
            <a:r>
              <a:rPr lang="en-US" sz="900" dirty="0">
                <a:latin typeface="Arial" charset="0"/>
              </a:rPr>
              <a:t> HS, </a:t>
            </a:r>
            <a:r>
              <a:rPr lang="en-US" sz="900" dirty="0" err="1">
                <a:latin typeface="Arial" charset="0"/>
              </a:rPr>
              <a:t>Paulus</a:t>
            </a:r>
            <a:r>
              <a:rPr lang="en-US" sz="900" dirty="0">
                <a:latin typeface="Arial" charset="0"/>
              </a:rPr>
              <a:t> MP. The role and clinical significance of </a:t>
            </a:r>
            <a:r>
              <a:rPr lang="en-US" sz="900" dirty="0" err="1">
                <a:latin typeface="Arial" charset="0"/>
              </a:rPr>
              <a:t>subsyndromal</a:t>
            </a:r>
            <a:r>
              <a:rPr lang="en-US" sz="900" dirty="0">
                <a:latin typeface="Arial" charset="0"/>
              </a:rPr>
              <a:t> depressive symptoms (SSD) in 	</a:t>
            </a:r>
            <a:r>
              <a:rPr lang="en-US" sz="900" dirty="0" err="1">
                <a:latin typeface="Arial" charset="0"/>
              </a:rPr>
              <a:t>unipolar</a:t>
            </a:r>
            <a:r>
              <a:rPr lang="en-US" sz="900" dirty="0">
                <a:latin typeface="Arial" charset="0"/>
              </a:rPr>
              <a:t> major depressive disorder. J Affect </a:t>
            </a:r>
            <a:r>
              <a:rPr lang="en-US" sz="900" dirty="0" err="1">
                <a:latin typeface="Arial" charset="0"/>
              </a:rPr>
              <a:t>Disord</a:t>
            </a:r>
            <a:r>
              <a:rPr lang="en-US" sz="900" dirty="0">
                <a:latin typeface="Arial" charset="0"/>
              </a:rPr>
              <a:t>. 1997;45:5-18.</a:t>
            </a:r>
          </a:p>
        </p:txBody>
      </p:sp>
    </p:spTree>
    <p:extLst>
      <p:ext uri="{BB962C8B-B14F-4D97-AF65-F5344CB8AC3E}">
        <p14:creationId xmlns:p14="http://schemas.microsoft.com/office/powerpoint/2010/main" val="2401676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19C189F-A3B3-44EF-90F0-91F2209E2761}" type="datetimeFigureOut">
              <a:rPr lang="en-US" smtClean="0"/>
              <a:t>4/12/2022</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8FDA439C-3A19-45EE-8F88-069A79D20328}" type="slidenum">
              <a:rPr lang="en-US" smtClean="0"/>
              <a:t>‹#›</a:t>
            </a:fld>
            <a:endParaRPr lang="en-US"/>
          </a:p>
        </p:txBody>
      </p:sp>
    </p:spTree>
    <p:extLst>
      <p:ext uri="{BB962C8B-B14F-4D97-AF65-F5344CB8AC3E}">
        <p14:creationId xmlns:p14="http://schemas.microsoft.com/office/powerpoint/2010/main" val="165195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19C189F-A3B3-44EF-90F0-91F2209E2761}"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163970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19C189F-A3B3-44EF-90F0-91F2209E2761}"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315104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19C189F-A3B3-44EF-90F0-91F2209E2761}"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2940032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9C189F-A3B3-44EF-90F0-91F2209E2761}"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388202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9C189F-A3B3-44EF-90F0-91F2209E2761}"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3423199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9C189F-A3B3-44EF-90F0-91F2209E2761}"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1091101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9C189F-A3B3-44EF-90F0-91F2209E2761}"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220767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9C189F-A3B3-44EF-90F0-91F2209E2761}"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2220931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mp;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52478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p:nvPr>
        </p:nvSpPr>
        <p:spPr>
          <a:xfrm>
            <a:off x="838200" y="1371600"/>
            <a:ext cx="10515600" cy="4351339"/>
          </a:xfrm>
        </p:spPr>
        <p:txBody>
          <a:bodyPr/>
          <a:lstStyle>
            <a:lvl1pPr>
              <a:defRPr sz="2400"/>
            </a:lvl1pPr>
            <a:lvl2pPr>
              <a:defRPr sz="1800"/>
            </a:lvl2pPr>
            <a:lvl3pPr>
              <a:defRPr sz="1400"/>
            </a:lvl3pPr>
            <a:lvl4pPr>
              <a:defRPr sz="1000"/>
            </a:lvl4pPr>
            <a:lvl5pPr>
              <a:defRPr sz="10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9" name="Straight Connector 8"/>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4859976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mp;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07713"/>
          </a:xfrm>
        </p:spPr>
        <p:txBody>
          <a:bodyPr anchor="t">
            <a:normAutofit/>
          </a:bodyPr>
          <a:lstStyle>
            <a:lvl1pPr>
              <a:defRPr sz="2400" b="1" baseline="0"/>
            </a:lvl1pPr>
          </a:lstStyle>
          <a:p>
            <a:r>
              <a:rPr lang="da-DK"/>
              <a:t>Click to add headline</a:t>
            </a:r>
            <a:endParaRPr lang="en-US"/>
          </a:p>
        </p:txBody>
      </p:sp>
      <p:sp>
        <p:nvSpPr>
          <p:cNvPr id="3" name="Content Placeholder 2"/>
          <p:cNvSpPr>
            <a:spLocks noGrp="1"/>
          </p:cNvSpPr>
          <p:nvPr>
            <p:ph idx="1" hasCustomPrompt="1"/>
          </p:nvPr>
        </p:nvSpPr>
        <p:spPr>
          <a:xfrm>
            <a:off x="838200" y="1371600"/>
            <a:ext cx="10515600" cy="4351339"/>
          </a:xfrm>
        </p:spPr>
        <p:txBody>
          <a:bodyPr/>
          <a:lstStyle>
            <a:lvl1pPr marL="0" indent="0">
              <a:buNone/>
              <a:defRPr sz="2400"/>
            </a:lvl1pPr>
          </a:lstStyle>
          <a:p>
            <a:pPr lvl="0"/>
            <a:r>
              <a:rPr lang="da-DK"/>
              <a:t>Click to add text</a:t>
            </a:r>
          </a:p>
        </p:txBody>
      </p:sp>
      <p:sp>
        <p:nvSpPr>
          <p:cNvPr id="5" name="Footer Placeholder 4"/>
          <p:cNvSpPr>
            <a:spLocks noGrp="1"/>
          </p:cNvSpPr>
          <p:nvPr>
            <p:ph type="ftr" sz="quarter" idx="11"/>
          </p:nvPr>
        </p:nvSpPr>
        <p:spPr/>
        <p:txBody>
          <a:bodyPr/>
          <a:lstStyle/>
          <a:p>
            <a:endParaRPr lang="en-US">
              <a:solidFill>
                <a:srgbClr val="FFFFFF"/>
              </a:solidFill>
            </a:endParaRPr>
          </a:p>
        </p:txBody>
      </p:sp>
      <p:cxnSp>
        <p:nvCxnSpPr>
          <p:cNvPr id="8" name="Straight Connector 7"/>
          <p:cNvCxnSpPr/>
          <p:nvPr/>
        </p:nvCxnSpPr>
        <p:spPr>
          <a:xfrm>
            <a:off x="838200" y="905687"/>
            <a:ext cx="1051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10"/>
          <p:cNvSpPr>
            <a:spLocks noGrp="1"/>
          </p:cNvSpPr>
          <p:nvPr>
            <p:ph type="body" sz="quarter" idx="13" hasCustomPrompt="1"/>
          </p:nvPr>
        </p:nvSpPr>
        <p:spPr>
          <a:xfrm>
            <a:off x="838200" y="6422373"/>
            <a:ext cx="5607051" cy="179536"/>
          </a:xfrm>
        </p:spPr>
        <p:txBody>
          <a:bodyPr lIns="0" tIns="0" rIns="0" bIns="0" anchor="b">
            <a:spAutoFit/>
          </a:bodyPr>
          <a:lstStyle>
            <a:lvl1pPr marL="0" indent="0">
              <a:lnSpc>
                <a:spcPts val="1400"/>
              </a:lnSpc>
              <a:spcBef>
                <a:spcPts val="0"/>
              </a:spcBef>
              <a:buNone/>
              <a:defRPr sz="1200" baseline="0">
                <a:solidFill>
                  <a:schemeClr val="tx1">
                    <a:lumMod val="65000"/>
                    <a:lumOff val="35000"/>
                  </a:schemeClr>
                </a:solidFill>
              </a:defRPr>
            </a:lvl1pPr>
          </a:lstStyle>
          <a:p>
            <a:pPr lvl="0"/>
            <a:r>
              <a:rPr lang="da-DK"/>
              <a:t>Insert references or notes here</a:t>
            </a:r>
            <a:endParaRPr lang="en-US"/>
          </a:p>
        </p:txBody>
      </p:sp>
    </p:spTree>
    <p:extLst>
      <p:ext uri="{BB962C8B-B14F-4D97-AF65-F5344CB8AC3E}">
        <p14:creationId xmlns:p14="http://schemas.microsoft.com/office/powerpoint/2010/main" val="335623194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9C189F-A3B3-44EF-90F0-91F2209E2761}"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1372311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11200" y="473075"/>
            <a:ext cx="10871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11200" y="1828800"/>
            <a:ext cx="5334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1828800"/>
            <a:ext cx="5334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11200" y="3924300"/>
            <a:ext cx="5334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48400" y="3924300"/>
            <a:ext cx="53340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7043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9C189F-A3B3-44EF-90F0-91F2209E2761}"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240116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9C189F-A3B3-44EF-90F0-91F2209E2761}"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412286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9C189F-A3B3-44EF-90F0-91F2209E2761}"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10759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9C189F-A3B3-44EF-90F0-91F2209E2761}"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347470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C189F-A3B3-44EF-90F0-91F2209E2761}"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78594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19C189F-A3B3-44EF-90F0-91F2209E2761}"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45302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19C189F-A3B3-44EF-90F0-91F2209E2761}"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FDA439C-3A19-45EE-8F88-069A79D20328}" type="slidenum">
              <a:rPr lang="en-US" smtClean="0"/>
              <a:t>‹#›</a:t>
            </a:fld>
            <a:endParaRPr lang="en-US"/>
          </a:p>
        </p:txBody>
      </p:sp>
    </p:spTree>
    <p:extLst>
      <p:ext uri="{BB962C8B-B14F-4D97-AF65-F5344CB8AC3E}">
        <p14:creationId xmlns:p14="http://schemas.microsoft.com/office/powerpoint/2010/main" val="101013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19C189F-A3B3-44EF-90F0-91F2209E2761}" type="datetimeFigureOut">
              <a:rPr lang="en-US" smtClean="0"/>
              <a:t>4/12/2022</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FDA439C-3A19-45EE-8F88-069A79D20328}" type="slidenum">
              <a:rPr lang="en-US" smtClean="0"/>
              <a:t>‹#›</a:t>
            </a:fld>
            <a:endParaRPr lang="en-US"/>
          </a:p>
        </p:txBody>
      </p:sp>
    </p:spTree>
    <p:extLst>
      <p:ext uri="{BB962C8B-B14F-4D97-AF65-F5344CB8AC3E}">
        <p14:creationId xmlns:p14="http://schemas.microsoft.com/office/powerpoint/2010/main" val="753329088"/>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21.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hyperlink" Target="http://ecf.pfizer.com/sites/CA-PrimaryCare/Medical/Depression/My%20Documents/PRISTIQ/PPT/MASTER%20Pristiq%20Slide%20Deck/REVISED%20PRISTIQ/My%20Documents/2009%20OCTOBER%20FOLDERS/Matt%20McCormack%202009%20Projects/OCTOBER%20MASTER%20DECK/CANMAT%20II%20CDs%20to%20Burn/Program%20References/CANMAT%20Depression%20Guidelines%202009.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Depression throughout the lifespan</a:t>
            </a:r>
            <a:endParaRPr lang="en-US" dirty="0"/>
          </a:p>
        </p:txBody>
      </p:sp>
      <p:sp>
        <p:nvSpPr>
          <p:cNvPr id="3" name="Subtitle 2"/>
          <p:cNvSpPr>
            <a:spLocks noGrp="1"/>
          </p:cNvSpPr>
          <p:nvPr>
            <p:ph type="subTitle" idx="1"/>
          </p:nvPr>
        </p:nvSpPr>
        <p:spPr/>
        <p:txBody>
          <a:bodyPr/>
          <a:lstStyle/>
          <a:p>
            <a:r>
              <a:rPr lang="en-US" dirty="0" smtClean="0"/>
              <a:t>Howard C. Margolese, MD, CM, MSc, FRCPC</a:t>
            </a:r>
          </a:p>
          <a:p>
            <a:r>
              <a:rPr lang="en-US" dirty="0" smtClean="0"/>
              <a:t>Associate professor, department of Psychiatry, </a:t>
            </a:r>
            <a:r>
              <a:rPr lang="en-US" dirty="0" err="1" smtClean="0"/>
              <a:t>Mcgill</a:t>
            </a:r>
            <a:r>
              <a:rPr lang="en-US" dirty="0" smtClean="0"/>
              <a:t> university</a:t>
            </a:r>
            <a:endParaRPr lang="en-US" dirty="0"/>
          </a:p>
        </p:txBody>
      </p:sp>
    </p:spTree>
    <p:extLst>
      <p:ext uri="{BB962C8B-B14F-4D97-AF65-F5344CB8AC3E}">
        <p14:creationId xmlns:p14="http://schemas.microsoft.com/office/powerpoint/2010/main" val="3554743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Symptoms of depression include</a:t>
            </a:r>
          </a:p>
        </p:txBody>
      </p:sp>
      <p:sp>
        <p:nvSpPr>
          <p:cNvPr id="107523" name="Rectangle 3"/>
          <p:cNvSpPr>
            <a:spLocks noGrp="1" noChangeArrowheads="1"/>
          </p:cNvSpPr>
          <p:nvPr>
            <p:ph type="body" sz="half" idx="1"/>
          </p:nvPr>
        </p:nvSpPr>
        <p:spPr/>
        <p:txBody>
          <a:bodyPr>
            <a:normAutofit lnSpcReduction="10000"/>
          </a:bodyPr>
          <a:lstStyle/>
          <a:p>
            <a:r>
              <a:rPr lang="en-US" altLang="en-US" sz="2800" dirty="0"/>
              <a:t>Low or irritable mood</a:t>
            </a:r>
          </a:p>
          <a:p>
            <a:r>
              <a:rPr lang="en-US" altLang="en-US" sz="2800" dirty="0"/>
              <a:t>Sleep disturbance</a:t>
            </a:r>
          </a:p>
          <a:p>
            <a:r>
              <a:rPr lang="en-US" altLang="en-US" sz="2800" dirty="0"/>
              <a:t>Appetite changes</a:t>
            </a:r>
          </a:p>
          <a:p>
            <a:r>
              <a:rPr lang="en-US" altLang="en-US" sz="2800" dirty="0"/>
              <a:t>Concentration difficulties</a:t>
            </a:r>
          </a:p>
          <a:p>
            <a:r>
              <a:rPr lang="en-US" altLang="en-US" sz="2800" dirty="0"/>
              <a:t>Reduced interest in things</a:t>
            </a:r>
          </a:p>
        </p:txBody>
      </p:sp>
      <p:sp>
        <p:nvSpPr>
          <p:cNvPr id="107524" name="Rectangle 4"/>
          <p:cNvSpPr>
            <a:spLocks noGrp="1" noChangeArrowheads="1"/>
          </p:cNvSpPr>
          <p:nvPr>
            <p:ph type="body" sz="half" idx="2"/>
          </p:nvPr>
        </p:nvSpPr>
        <p:spPr/>
        <p:txBody>
          <a:bodyPr/>
          <a:lstStyle/>
          <a:p>
            <a:r>
              <a:rPr lang="en-US" altLang="en-US" sz="2800" dirty="0"/>
              <a:t>Guilt feelings</a:t>
            </a:r>
          </a:p>
          <a:p>
            <a:r>
              <a:rPr lang="en-US" altLang="en-US" sz="2800" dirty="0"/>
              <a:t>Reduced energy</a:t>
            </a:r>
          </a:p>
          <a:p>
            <a:r>
              <a:rPr lang="en-US" altLang="en-US" sz="2800" dirty="0" smtClean="0"/>
              <a:t>Suicidal thoughts</a:t>
            </a:r>
          </a:p>
          <a:p>
            <a:r>
              <a:rPr lang="en-US" altLang="en-US" sz="2800" dirty="0" smtClean="0"/>
              <a:t>Psychomotor agitation or retardation</a:t>
            </a:r>
            <a:endParaRPr lang="en-US" altLang="en-US" sz="2800" dirty="0"/>
          </a:p>
          <a:p>
            <a:pPr>
              <a:buFontTx/>
              <a:buNone/>
            </a:pPr>
            <a:endParaRPr lang="en-US" altLang="en-US" sz="2800" dirty="0"/>
          </a:p>
        </p:txBody>
      </p:sp>
    </p:spTree>
    <p:extLst>
      <p:ext uri="{BB962C8B-B14F-4D97-AF65-F5344CB8AC3E}">
        <p14:creationId xmlns:p14="http://schemas.microsoft.com/office/powerpoint/2010/main" val="242511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dirty="0" smtClean="0"/>
              <a:t>What is Depression?</a:t>
            </a:r>
            <a:endParaRPr lang="en-US" altLang="en-US" dirty="0"/>
          </a:p>
        </p:txBody>
      </p:sp>
      <p:sp>
        <p:nvSpPr>
          <p:cNvPr id="108547" name="Rectangle 3"/>
          <p:cNvSpPr>
            <a:spLocks noGrp="1" noChangeArrowheads="1"/>
          </p:cNvSpPr>
          <p:nvPr>
            <p:ph type="body" idx="1"/>
          </p:nvPr>
        </p:nvSpPr>
        <p:spPr/>
        <p:txBody>
          <a:bodyPr/>
          <a:lstStyle/>
          <a:p>
            <a:r>
              <a:rPr lang="en-US" altLang="en-US" dirty="0"/>
              <a:t>Symptoms must be present for every day, all day long for at least 2 weeks</a:t>
            </a:r>
          </a:p>
          <a:p>
            <a:r>
              <a:rPr lang="en-US" altLang="en-US" dirty="0"/>
              <a:t>Shorter </a:t>
            </a:r>
            <a:r>
              <a:rPr lang="en-US" altLang="en-US" dirty="0" smtClean="0"/>
              <a:t>time periods </a:t>
            </a:r>
            <a:r>
              <a:rPr lang="en-US" altLang="en-US" dirty="0"/>
              <a:t>with some of these symptoms </a:t>
            </a:r>
            <a:r>
              <a:rPr lang="en-US" altLang="en-US" dirty="0" smtClean="0"/>
              <a:t>present are usually normal </a:t>
            </a:r>
            <a:r>
              <a:rPr lang="en-US" altLang="en-US" dirty="0"/>
              <a:t>variation of mood</a:t>
            </a:r>
          </a:p>
          <a:p>
            <a:r>
              <a:rPr lang="en-US" altLang="en-US" dirty="0"/>
              <a:t>Sad mood is also needed, except in adolescents where irritable mood is </a:t>
            </a:r>
            <a:r>
              <a:rPr lang="en-US" altLang="en-US" dirty="0" smtClean="0"/>
              <a:t>possible</a:t>
            </a:r>
          </a:p>
          <a:p>
            <a:r>
              <a:rPr lang="en-US" altLang="en-US" dirty="0" smtClean="0"/>
              <a:t>Grief reactions after a loss is not necessarily depression unless symptoms persist beyond 12 months for adults and 6 months for children.</a:t>
            </a:r>
          </a:p>
          <a:p>
            <a:endParaRPr lang="en-US" altLang="en-US" dirty="0"/>
          </a:p>
        </p:txBody>
      </p:sp>
    </p:spTree>
    <p:extLst>
      <p:ext uri="{BB962C8B-B14F-4D97-AF65-F5344CB8AC3E}">
        <p14:creationId xmlns:p14="http://schemas.microsoft.com/office/powerpoint/2010/main" val="133692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525463"/>
          </a:xfrm>
        </p:spPr>
        <p:txBody>
          <a:bodyPr>
            <a:normAutofit fontScale="90000"/>
          </a:bodyPr>
          <a:lstStyle/>
          <a:p>
            <a:r>
              <a:rPr lang="en-GB" noProof="0" dirty="0">
                <a:solidFill>
                  <a:schemeClr val="tx1"/>
                </a:solidFill>
              </a:rPr>
              <a:t>Depression is a clinically heterogeneous disorder </a:t>
            </a:r>
          </a:p>
        </p:txBody>
      </p:sp>
      <p:sp>
        <p:nvSpPr>
          <p:cNvPr id="18" name="Pladsholder til tekst 17">
            <a:extLst>
              <a:ext uri="{FF2B5EF4-FFF2-40B4-BE49-F238E27FC236}">
                <a16:creationId xmlns:a16="http://schemas.microsoft.com/office/drawing/2014/main" id="{F5A96B01-238D-4D47-9B65-76D5DB79CD64}"/>
              </a:ext>
            </a:extLst>
          </p:cNvPr>
          <p:cNvSpPr>
            <a:spLocks noGrp="1"/>
          </p:cNvSpPr>
          <p:nvPr>
            <p:ph type="body" sz="quarter" idx="4294967295"/>
          </p:nvPr>
        </p:nvSpPr>
        <p:spPr>
          <a:xfrm>
            <a:off x="0" y="6062663"/>
            <a:ext cx="8485188" cy="539750"/>
          </a:xfrm>
        </p:spPr>
        <p:txBody>
          <a:bodyPr>
            <a:normAutofit fontScale="62500" lnSpcReduction="20000"/>
          </a:bodyPr>
          <a:lstStyle/>
          <a:p>
            <a:r>
              <a:rPr lang="en-US" dirty="0">
                <a:solidFill>
                  <a:schemeClr val="tx1">
                    <a:lumMod val="50000"/>
                    <a:lumOff val="50000"/>
                  </a:schemeClr>
                </a:solidFill>
                <a:latin typeface="Arial" panose="020B0604020202020204" pitchFamily="34" charset="0"/>
                <a:cs typeface="Arial" panose="020B0604020202020204" pitchFamily="34" charset="0"/>
              </a:rPr>
              <a:t>1. American Psychiatric Association. </a:t>
            </a:r>
            <a:r>
              <a:rPr lang="en-US" i="1" dirty="0">
                <a:solidFill>
                  <a:schemeClr val="tx1">
                    <a:lumMod val="50000"/>
                    <a:lumOff val="50000"/>
                  </a:schemeClr>
                </a:solidFill>
                <a:latin typeface="Arial" panose="020B0604020202020204" pitchFamily="34" charset="0"/>
                <a:cs typeface="Arial" panose="020B0604020202020204" pitchFamily="34" charset="0"/>
              </a:rPr>
              <a:t>Diagnostic and Statistical Manual of Mental Health Disorders.</a:t>
            </a:r>
            <a:r>
              <a:rPr lang="en-US" dirty="0">
                <a:solidFill>
                  <a:schemeClr val="tx1">
                    <a:lumMod val="50000"/>
                    <a:lumOff val="50000"/>
                  </a:schemeClr>
                </a:solidFill>
                <a:latin typeface="Arial" panose="020B0604020202020204" pitchFamily="34" charset="0"/>
                <a:cs typeface="Arial" panose="020B0604020202020204" pitchFamily="34" charset="0"/>
              </a:rPr>
              <a:t> 5</a:t>
            </a:r>
            <a:r>
              <a:rPr lang="en-US" baseline="30000" dirty="0">
                <a:solidFill>
                  <a:schemeClr val="tx1">
                    <a:lumMod val="50000"/>
                    <a:lumOff val="50000"/>
                  </a:schemeClr>
                </a:solidFill>
                <a:latin typeface="Arial" panose="020B0604020202020204" pitchFamily="34" charset="0"/>
                <a:cs typeface="Arial" panose="020B0604020202020204" pitchFamily="34" charset="0"/>
              </a:rPr>
              <a:t>th</a:t>
            </a:r>
            <a:r>
              <a:rPr lang="en-US" dirty="0">
                <a:solidFill>
                  <a:schemeClr val="tx1">
                    <a:lumMod val="50000"/>
                    <a:lumOff val="50000"/>
                  </a:schemeClr>
                </a:solidFill>
                <a:latin typeface="Arial" panose="020B0604020202020204" pitchFamily="34" charset="0"/>
                <a:cs typeface="Arial" panose="020B0604020202020204" pitchFamily="34" charset="0"/>
              </a:rPr>
              <a:t> ed. Washington, DC: American Psychiatric Association; 2013; 2. </a:t>
            </a:r>
            <a:r>
              <a:rPr lang="en-US" dirty="0" err="1">
                <a:solidFill>
                  <a:schemeClr val="tx1">
                    <a:lumMod val="50000"/>
                    <a:lumOff val="50000"/>
                  </a:schemeClr>
                </a:solidFill>
                <a:latin typeface="Arial" panose="020B0604020202020204" pitchFamily="34" charset="0"/>
                <a:cs typeface="Arial" panose="020B0604020202020204" pitchFamily="34" charset="0"/>
              </a:rPr>
              <a:t>Marazziti</a:t>
            </a:r>
            <a:r>
              <a:rPr lang="en-US" dirty="0">
                <a:solidFill>
                  <a:schemeClr val="tx1">
                    <a:lumMod val="50000"/>
                    <a:lumOff val="50000"/>
                  </a:schemeClr>
                </a:solidFill>
                <a:latin typeface="Arial" panose="020B0604020202020204" pitchFamily="34" charset="0"/>
                <a:cs typeface="Arial" panose="020B0604020202020204" pitchFamily="34" charset="0"/>
              </a:rPr>
              <a:t> D et al. </a:t>
            </a:r>
            <a:r>
              <a:rPr lang="en-US" i="1" dirty="0" err="1">
                <a:solidFill>
                  <a:schemeClr val="tx1">
                    <a:lumMod val="50000"/>
                    <a:lumOff val="50000"/>
                  </a:schemeClr>
                </a:solidFill>
                <a:latin typeface="Arial" panose="020B0604020202020204" pitchFamily="34" charset="0"/>
                <a:cs typeface="Arial" panose="020B0604020202020204" pitchFamily="34" charset="0"/>
              </a:rPr>
              <a:t>Eur</a:t>
            </a:r>
            <a:r>
              <a:rPr lang="en-US" i="1" dirty="0">
                <a:solidFill>
                  <a:schemeClr val="tx1">
                    <a:lumMod val="50000"/>
                    <a:lumOff val="50000"/>
                  </a:schemeClr>
                </a:solidFill>
                <a:latin typeface="Arial" panose="020B0604020202020204" pitchFamily="34" charset="0"/>
                <a:cs typeface="Arial" panose="020B0604020202020204" pitchFamily="34" charset="0"/>
              </a:rPr>
              <a:t> J </a:t>
            </a:r>
            <a:r>
              <a:rPr lang="en-US" i="1" dirty="0" err="1">
                <a:solidFill>
                  <a:schemeClr val="tx1">
                    <a:lumMod val="50000"/>
                    <a:lumOff val="50000"/>
                  </a:schemeClr>
                </a:solidFill>
                <a:latin typeface="Arial" panose="020B0604020202020204" pitchFamily="34" charset="0"/>
                <a:cs typeface="Arial" panose="020B0604020202020204" pitchFamily="34" charset="0"/>
              </a:rPr>
              <a:t>Pharmacol</a:t>
            </a:r>
            <a:r>
              <a:rPr lang="en-US" dirty="0">
                <a:solidFill>
                  <a:schemeClr val="tx1">
                    <a:lumMod val="50000"/>
                    <a:lumOff val="50000"/>
                  </a:schemeClr>
                </a:solidFill>
                <a:latin typeface="Arial" panose="020B0604020202020204" pitchFamily="34" charset="0"/>
                <a:cs typeface="Arial" panose="020B0604020202020204" pitchFamily="34" charset="0"/>
              </a:rPr>
              <a:t> 2010;626(1):83</a:t>
            </a:r>
            <a:r>
              <a:rPr lang="da-DK" dirty="0">
                <a:solidFill>
                  <a:schemeClr val="tx1">
                    <a:lumMod val="50000"/>
                    <a:lumOff val="50000"/>
                  </a:schemeClr>
                </a:solidFill>
                <a:latin typeface="Arial" panose="020B0604020202020204" pitchFamily="34" charset="0"/>
                <a:cs typeface="Arial" panose="020B0604020202020204" pitchFamily="34" charset="0"/>
              </a:rPr>
              <a:t>–</a:t>
            </a:r>
            <a:r>
              <a:rPr lang="en-US" dirty="0">
                <a:solidFill>
                  <a:schemeClr val="tx1">
                    <a:lumMod val="50000"/>
                    <a:lumOff val="50000"/>
                  </a:schemeClr>
                </a:solidFill>
                <a:latin typeface="Arial" panose="020B0604020202020204" pitchFamily="34" charset="0"/>
                <a:cs typeface="Arial" panose="020B0604020202020204" pitchFamily="34" charset="0"/>
              </a:rPr>
              <a:t>86; 3. </a:t>
            </a:r>
            <a:r>
              <a:rPr lang="en-US" dirty="0" err="1">
                <a:solidFill>
                  <a:schemeClr val="tx1">
                    <a:lumMod val="50000"/>
                    <a:lumOff val="50000"/>
                  </a:schemeClr>
                </a:solidFill>
                <a:latin typeface="Arial" panose="020B0604020202020204" pitchFamily="34" charset="0"/>
                <a:cs typeface="Arial" panose="020B0604020202020204" pitchFamily="34" charset="0"/>
              </a:rPr>
              <a:t>Hammar</a:t>
            </a:r>
            <a:r>
              <a:rPr lang="en-US" dirty="0">
                <a:solidFill>
                  <a:schemeClr val="tx1">
                    <a:lumMod val="50000"/>
                    <a:lumOff val="50000"/>
                  </a:schemeClr>
                </a:solidFill>
                <a:latin typeface="Arial" panose="020B0604020202020204" pitchFamily="34" charset="0"/>
                <a:cs typeface="Arial" panose="020B0604020202020204" pitchFamily="34" charset="0"/>
              </a:rPr>
              <a:t> A, </a:t>
            </a:r>
            <a:r>
              <a:rPr lang="en-US" dirty="0" err="1">
                <a:solidFill>
                  <a:schemeClr val="tx1">
                    <a:lumMod val="50000"/>
                    <a:lumOff val="50000"/>
                  </a:schemeClr>
                </a:solidFill>
                <a:latin typeface="Arial" panose="020B0604020202020204" pitchFamily="34" charset="0"/>
                <a:cs typeface="Arial" panose="020B0604020202020204" pitchFamily="34" charset="0"/>
              </a:rPr>
              <a:t>Ardal</a:t>
            </a:r>
            <a:r>
              <a:rPr lang="en-US" dirty="0">
                <a:solidFill>
                  <a:schemeClr val="tx1">
                    <a:lumMod val="50000"/>
                    <a:lumOff val="50000"/>
                  </a:schemeClr>
                </a:solidFill>
                <a:latin typeface="Arial" panose="020B0604020202020204" pitchFamily="34" charset="0"/>
                <a:cs typeface="Arial" panose="020B0604020202020204" pitchFamily="34" charset="0"/>
              </a:rPr>
              <a:t> G. </a:t>
            </a:r>
            <a:r>
              <a:rPr lang="en-US" i="1" dirty="0">
                <a:solidFill>
                  <a:schemeClr val="tx1">
                    <a:lumMod val="50000"/>
                    <a:lumOff val="50000"/>
                  </a:schemeClr>
                </a:solidFill>
                <a:latin typeface="Arial" panose="020B0604020202020204" pitchFamily="34" charset="0"/>
                <a:cs typeface="Arial" panose="020B0604020202020204" pitchFamily="34" charset="0"/>
              </a:rPr>
              <a:t>Front Hum </a:t>
            </a:r>
            <a:r>
              <a:rPr lang="en-US" i="1" dirty="0" err="1">
                <a:solidFill>
                  <a:schemeClr val="tx1">
                    <a:lumMod val="50000"/>
                    <a:lumOff val="50000"/>
                  </a:schemeClr>
                </a:solidFill>
                <a:latin typeface="Arial" panose="020B0604020202020204" pitchFamily="34" charset="0"/>
                <a:cs typeface="Arial" panose="020B0604020202020204" pitchFamily="34" charset="0"/>
              </a:rPr>
              <a:t>Neurosci</a:t>
            </a:r>
            <a:r>
              <a:rPr lang="en-US" dirty="0">
                <a:solidFill>
                  <a:schemeClr val="tx1">
                    <a:lumMod val="50000"/>
                    <a:lumOff val="50000"/>
                  </a:schemeClr>
                </a:solidFill>
                <a:latin typeface="Arial" panose="020B0604020202020204" pitchFamily="34" charset="0"/>
                <a:cs typeface="Arial" panose="020B0604020202020204" pitchFamily="34" charset="0"/>
              </a:rPr>
              <a:t> 2009;3:26. </a:t>
            </a:r>
            <a:r>
              <a:rPr lang="en-US" dirty="0" err="1">
                <a:solidFill>
                  <a:schemeClr val="tx1">
                    <a:lumMod val="50000"/>
                    <a:lumOff val="50000"/>
                  </a:schemeClr>
                </a:solidFill>
                <a:latin typeface="Arial" panose="020B0604020202020204" pitchFamily="34" charset="0"/>
                <a:cs typeface="Arial" panose="020B0604020202020204" pitchFamily="34" charset="0"/>
              </a:rPr>
              <a:t>doi</a:t>
            </a:r>
            <a:r>
              <a:rPr lang="en-US" dirty="0">
                <a:solidFill>
                  <a:schemeClr val="tx1">
                    <a:lumMod val="50000"/>
                    <a:lumOff val="50000"/>
                  </a:schemeClr>
                </a:solidFill>
                <a:latin typeface="Arial" panose="020B0604020202020204" pitchFamily="34" charset="0"/>
                <a:cs typeface="Arial" panose="020B0604020202020204" pitchFamily="34" charset="0"/>
              </a:rPr>
              <a:t>: 10.3389/neuro.09.026.2009; 4. </a:t>
            </a:r>
            <a:r>
              <a:rPr lang="en-US" dirty="0" err="1">
                <a:solidFill>
                  <a:schemeClr val="tx1">
                    <a:lumMod val="50000"/>
                    <a:lumOff val="50000"/>
                  </a:schemeClr>
                </a:solidFill>
                <a:latin typeface="Arial" panose="020B0604020202020204" pitchFamily="34" charset="0"/>
                <a:cs typeface="Arial" panose="020B0604020202020204" pitchFamily="34" charset="0"/>
              </a:rPr>
              <a:t>Fehnel</a:t>
            </a:r>
            <a:r>
              <a:rPr lang="en-US" dirty="0">
                <a:solidFill>
                  <a:schemeClr val="tx1">
                    <a:lumMod val="50000"/>
                    <a:lumOff val="50000"/>
                  </a:schemeClr>
                </a:solidFill>
                <a:latin typeface="Arial" panose="020B0604020202020204" pitchFamily="34" charset="0"/>
                <a:cs typeface="Arial" panose="020B0604020202020204" pitchFamily="34" charset="0"/>
              </a:rPr>
              <a:t> SE et al. </a:t>
            </a:r>
            <a:r>
              <a:rPr lang="en-US" i="1" dirty="0">
                <a:solidFill>
                  <a:schemeClr val="tx1">
                    <a:lumMod val="50000"/>
                    <a:lumOff val="50000"/>
                  </a:schemeClr>
                </a:solidFill>
                <a:latin typeface="Arial" panose="020B0604020202020204" pitchFamily="34" charset="0"/>
                <a:cs typeface="Arial" panose="020B0604020202020204" pitchFamily="34" charset="0"/>
              </a:rPr>
              <a:t>CNS </a:t>
            </a:r>
            <a:r>
              <a:rPr lang="en-US" i="1" dirty="0" err="1">
                <a:solidFill>
                  <a:schemeClr val="tx1">
                    <a:lumMod val="50000"/>
                    <a:lumOff val="50000"/>
                  </a:schemeClr>
                </a:solidFill>
                <a:latin typeface="Arial" panose="020B0604020202020204" pitchFamily="34" charset="0"/>
                <a:cs typeface="Arial" panose="020B0604020202020204" pitchFamily="34" charset="0"/>
              </a:rPr>
              <a:t>Spectr</a:t>
            </a:r>
            <a:r>
              <a:rPr lang="en-US" dirty="0">
                <a:solidFill>
                  <a:schemeClr val="tx1">
                    <a:lumMod val="50000"/>
                    <a:lumOff val="50000"/>
                  </a:schemeClr>
                </a:solidFill>
                <a:latin typeface="Arial" panose="020B0604020202020204" pitchFamily="34" charset="0"/>
                <a:cs typeface="Arial" panose="020B0604020202020204" pitchFamily="34" charset="0"/>
              </a:rPr>
              <a:t> 2013;21:43</a:t>
            </a:r>
            <a:r>
              <a:rPr lang="da-DK" dirty="0">
                <a:solidFill>
                  <a:schemeClr val="tx1">
                    <a:lumMod val="50000"/>
                    <a:lumOff val="50000"/>
                  </a:schemeClr>
                </a:solidFill>
                <a:latin typeface="Arial" panose="020B0604020202020204" pitchFamily="34" charset="0"/>
                <a:cs typeface="Arial" panose="020B0604020202020204" pitchFamily="34" charset="0"/>
              </a:rPr>
              <a:t>–</a:t>
            </a:r>
            <a:r>
              <a:rPr lang="en-US" dirty="0">
                <a:solidFill>
                  <a:schemeClr val="tx1">
                    <a:lumMod val="50000"/>
                    <a:lumOff val="50000"/>
                  </a:schemeClr>
                </a:solidFill>
                <a:latin typeface="Arial" panose="020B0604020202020204" pitchFamily="34" charset="0"/>
                <a:cs typeface="Arial" panose="020B0604020202020204" pitchFamily="34" charset="0"/>
              </a:rPr>
              <a:t>52. </a:t>
            </a:r>
          </a:p>
        </p:txBody>
      </p:sp>
      <p:sp>
        <p:nvSpPr>
          <p:cNvPr id="17" name="Title 1"/>
          <p:cNvSpPr txBox="1">
            <a:spLocks/>
          </p:cNvSpPr>
          <p:nvPr/>
        </p:nvSpPr>
        <p:spPr>
          <a:xfrm>
            <a:off x="600772" y="-193064"/>
            <a:ext cx="10145809" cy="984323"/>
          </a:xfrm>
          <a:prstGeom prst="rect">
            <a:avLst/>
          </a:prstGeom>
        </p:spPr>
        <p:txBody>
          <a:bodyPr vert="horz" lIns="121920" tIns="60960" rIns="121920" bIns="60960" rtlCol="0" anchor="b" anchorCtr="0">
            <a:normAutofit/>
          </a:bodyPr>
          <a:lstStyle/>
          <a:p>
            <a:pPr>
              <a:lnSpc>
                <a:spcPct val="85000"/>
              </a:lnSpc>
              <a:defRPr/>
            </a:pPr>
            <a:endParaRPr lang="en-GB" sz="3200" b="1" dirty="0">
              <a:solidFill>
                <a:sysClr val="window" lastClr="FFFFFF"/>
              </a:solidFill>
            </a:endParaRPr>
          </a:p>
        </p:txBody>
      </p:sp>
      <p:grpSp>
        <p:nvGrpSpPr>
          <p:cNvPr id="89" name="Group 88"/>
          <p:cNvGrpSpPr/>
          <p:nvPr/>
        </p:nvGrpSpPr>
        <p:grpSpPr>
          <a:xfrm>
            <a:off x="8136739" y="3052675"/>
            <a:ext cx="3506200" cy="312023"/>
            <a:chOff x="7216654" y="3039972"/>
            <a:chExt cx="4017544" cy="357528"/>
          </a:xfrm>
        </p:grpSpPr>
        <p:sp>
          <p:nvSpPr>
            <p:cNvPr id="90" name="Oval 89"/>
            <p:cNvSpPr/>
            <p:nvPr/>
          </p:nvSpPr>
          <p:spPr>
            <a:xfrm flipH="1">
              <a:off x="7216654" y="3134015"/>
              <a:ext cx="162040" cy="162040"/>
            </a:xfrm>
            <a:prstGeom prst="ellipse">
              <a:avLst/>
            </a:prstGeom>
            <a:solidFill>
              <a:srgbClr val="E98300"/>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endParaRPr>
            </a:p>
          </p:txBody>
        </p:sp>
        <p:sp>
          <p:nvSpPr>
            <p:cNvPr id="91" name="Rectangle 90"/>
            <p:cNvSpPr/>
            <p:nvPr/>
          </p:nvSpPr>
          <p:spPr>
            <a:xfrm>
              <a:off x="7340970" y="3039972"/>
              <a:ext cx="3893228" cy="357528"/>
            </a:xfrm>
            <a:prstGeom prst="rect">
              <a:avLst/>
            </a:prstGeom>
          </p:spPr>
          <p:txBody>
            <a:bodyPr wrap="square" anchor="ctr">
              <a:noAutofit/>
            </a:bodyPr>
            <a:lstStyle/>
            <a:p>
              <a:pPr defTabSz="607469">
                <a:defRPr/>
              </a:pPr>
              <a:r>
                <a:rPr lang="en-US" sz="1600" kern="0" dirty="0">
                  <a:solidFill>
                    <a:srgbClr val="3C3C3C"/>
                  </a:solidFill>
                  <a:latin typeface="Arial" panose="020B0604020202020204" pitchFamily="34" charset="0"/>
                  <a:cs typeface="Arial" panose="020B0604020202020204" pitchFamily="34" charset="0"/>
                </a:rPr>
                <a:t>Planning and </a:t>
              </a:r>
              <a:r>
                <a:rPr lang="en-US" sz="1600" kern="0" dirty="0" err="1">
                  <a:solidFill>
                    <a:srgbClr val="3C3C3C"/>
                  </a:solidFill>
                  <a:latin typeface="Arial" panose="020B0604020202020204" pitchFamily="34" charset="0"/>
                  <a:cs typeface="Arial" panose="020B0604020202020204" pitchFamily="34" charset="0"/>
                </a:rPr>
                <a:t>organisation</a:t>
              </a:r>
              <a:endParaRPr lang="en-US" sz="1600" kern="0" dirty="0">
                <a:solidFill>
                  <a:srgbClr val="3C3C3C"/>
                </a:solidFill>
                <a:latin typeface="Arial" panose="020B0604020202020204" pitchFamily="34" charset="0"/>
                <a:cs typeface="Arial" panose="020B0604020202020204" pitchFamily="34" charset="0"/>
              </a:endParaRPr>
            </a:p>
          </p:txBody>
        </p:sp>
      </p:grpSp>
      <p:grpSp>
        <p:nvGrpSpPr>
          <p:cNvPr id="19" name="Gruppe 18">
            <a:extLst>
              <a:ext uri="{FF2B5EF4-FFF2-40B4-BE49-F238E27FC236}">
                <a16:creationId xmlns:a16="http://schemas.microsoft.com/office/drawing/2014/main" id="{FB410953-DE2C-384E-9575-1970B229B137}"/>
              </a:ext>
            </a:extLst>
          </p:cNvPr>
          <p:cNvGrpSpPr/>
          <p:nvPr/>
        </p:nvGrpSpPr>
        <p:grpSpPr>
          <a:xfrm>
            <a:off x="1329049" y="1230967"/>
            <a:ext cx="10131689" cy="4346097"/>
            <a:chOff x="996787" y="873156"/>
            <a:chExt cx="7598766" cy="3504476"/>
          </a:xfrm>
        </p:grpSpPr>
        <p:grpSp>
          <p:nvGrpSpPr>
            <p:cNvPr id="5" name="Group 4"/>
            <p:cNvGrpSpPr/>
            <p:nvPr/>
          </p:nvGrpSpPr>
          <p:grpSpPr>
            <a:xfrm>
              <a:off x="3384834" y="2166050"/>
              <a:ext cx="1966877" cy="2119873"/>
              <a:chOff x="3117309" y="2911021"/>
              <a:chExt cx="3004970" cy="3238714"/>
            </a:xfrm>
          </p:grpSpPr>
          <p:sp>
            <p:nvSpPr>
              <p:cNvPr id="6" name="Oval 5"/>
              <p:cNvSpPr/>
              <p:nvPr/>
            </p:nvSpPr>
            <p:spPr bwMode="auto">
              <a:xfrm>
                <a:off x="3117309" y="2911021"/>
                <a:ext cx="3004970" cy="3238714"/>
              </a:xfrm>
              <a:prstGeom prst="ellipse">
                <a:avLst/>
              </a:prstGeom>
              <a:solidFill>
                <a:srgbClr val="7F56C5">
                  <a:alpha val="70000"/>
                </a:srgbClr>
              </a:solidFill>
              <a:ln w="38100" cap="rnd" cmpd="sng" algn="ctr">
                <a:solidFill>
                  <a:srgbClr val="7F56C5"/>
                </a:solidFill>
                <a:prstDash val="sysDot"/>
              </a:ln>
              <a:effectLst/>
            </p:spPr>
            <p:txBody>
              <a:bodyPr anchor="ctr"/>
              <a:lstStyle/>
              <a:p>
                <a:pPr algn="ctr" defTabSz="609513">
                  <a:defRPr/>
                </a:pPr>
                <a:endParaRPr lang="en-GB" sz="2133" kern="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bwMode="auto">
              <a:xfrm>
                <a:off x="3311634" y="4817228"/>
                <a:ext cx="2641001" cy="1071406"/>
              </a:xfrm>
              <a:prstGeom prst="rect">
                <a:avLst/>
              </a:prstGeom>
            </p:spPr>
            <p:txBody>
              <a:bodyPr spcFirstLastPara="1">
                <a:prstTxWarp prst="textArchDown">
                  <a:avLst/>
                </a:prstTxWarp>
                <a:spAutoFit/>
              </a:bodyPr>
              <a:lstStyle/>
              <a:p>
                <a:pPr algn="ctr" defTabSz="609513">
                  <a:defRPr/>
                </a:pPr>
                <a:r>
                  <a:rPr lang="en-GB" sz="1867" b="1" kern="0" dirty="0">
                    <a:solidFill>
                      <a:sysClr val="window" lastClr="FFFFFF"/>
                    </a:solidFill>
                    <a:latin typeface="Arial" panose="020B0604020202020204" pitchFamily="34" charset="0"/>
                    <a:cs typeface="Arial" panose="020B0604020202020204" pitchFamily="34" charset="0"/>
                  </a:rPr>
                  <a:t>PHYSICAL</a:t>
                </a:r>
                <a:r>
                  <a:rPr lang="en-GB" sz="1867" b="1" kern="0" baseline="30000" dirty="0">
                    <a:solidFill>
                      <a:sysClr val="window" lastClr="FFFFFF"/>
                    </a:solidFill>
                    <a:latin typeface="Arial" panose="020B0604020202020204" pitchFamily="34" charset="0"/>
                    <a:cs typeface="Arial" panose="020B0604020202020204" pitchFamily="34" charset="0"/>
                  </a:rPr>
                  <a:t>1</a:t>
                </a:r>
              </a:p>
            </p:txBody>
          </p:sp>
          <p:pic>
            <p:nvPicPr>
              <p:cNvPr id="8" name="Picture 3" descr="C:\Users\tcarey\Downloads\noun_19270_cc.png"/>
              <p:cNvPicPr>
                <a:picLocks noChangeAspect="1" noChangeArrowheads="1"/>
              </p:cNvPicPr>
              <p:nvPr/>
            </p:nvPicPr>
            <p:blipFill>
              <a:blip r:embed="rId3" cstate="print">
                <a:duotone>
                  <a:srgbClr val="7F56C5">
                    <a:shade val="45000"/>
                    <a:satMod val="135000"/>
                  </a:srgbClr>
                  <a:prstClr val="white"/>
                </a:duotone>
                <a:extLst>
                  <a:ext uri="{BEBA8EAE-BF5A-486C-A8C5-ECC9F3942E4B}">
                    <a14:imgProps xmlns:a14="http://schemas.microsoft.com/office/drawing/2010/main">
                      <a14:imgLayer r:embed="rId4">
                        <a14:imgEffect>
                          <a14:colorTemperature colorTemp="5847"/>
                        </a14:imgEffect>
                        <a14:imgEffect>
                          <a14:saturation sat="0"/>
                        </a14:imgEffect>
                      </a14:imgLayer>
                    </a14:imgProps>
                  </a:ext>
                </a:extLst>
              </a:blip>
              <a:srcRect l="38825" t="17510" r="39080" b="30027"/>
              <a:stretch>
                <a:fillRect/>
              </a:stretch>
            </p:blipFill>
            <p:spPr bwMode="auto">
              <a:xfrm>
                <a:off x="4400511" y="4335258"/>
                <a:ext cx="438565" cy="1237879"/>
              </a:xfrm>
              <a:prstGeom prst="rect">
                <a:avLst/>
              </a:prstGeom>
              <a:noFill/>
            </p:spPr>
          </p:pic>
        </p:grpSp>
        <p:grpSp>
          <p:nvGrpSpPr>
            <p:cNvPr id="9" name="Group 8"/>
            <p:cNvGrpSpPr/>
            <p:nvPr/>
          </p:nvGrpSpPr>
          <p:grpSpPr>
            <a:xfrm>
              <a:off x="2551028" y="988067"/>
              <a:ext cx="1935543" cy="2086101"/>
              <a:chOff x="1887692" y="1479620"/>
              <a:chExt cx="2957098" cy="3187118"/>
            </a:xfrm>
          </p:grpSpPr>
          <p:sp>
            <p:nvSpPr>
              <p:cNvPr id="10" name="Oval 9"/>
              <p:cNvSpPr/>
              <p:nvPr/>
            </p:nvSpPr>
            <p:spPr bwMode="auto">
              <a:xfrm>
                <a:off x="1887692" y="1479620"/>
                <a:ext cx="2957098" cy="3187118"/>
              </a:xfrm>
              <a:prstGeom prst="ellipse">
                <a:avLst/>
              </a:prstGeom>
              <a:solidFill>
                <a:srgbClr val="589199">
                  <a:lumMod val="60000"/>
                  <a:lumOff val="40000"/>
                  <a:alpha val="70000"/>
                </a:srgbClr>
              </a:solidFill>
              <a:ln w="38100" cap="rnd" cmpd="sng" algn="ctr">
                <a:solidFill>
                  <a:srgbClr val="589199"/>
                </a:solidFill>
                <a:prstDash val="sysDot"/>
              </a:ln>
              <a:effectLst/>
            </p:spPr>
            <p:txBody>
              <a:bodyPr anchor="ctr"/>
              <a:lstStyle/>
              <a:p>
                <a:pPr algn="ctr" defTabSz="609513">
                  <a:defRPr/>
                </a:pPr>
                <a:endParaRPr lang="en-GB" sz="2133" kern="0"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bwMode="auto">
              <a:xfrm>
                <a:off x="2398013" y="1811539"/>
                <a:ext cx="2094674" cy="1045636"/>
              </a:xfrm>
              <a:prstGeom prst="rect">
                <a:avLst/>
              </a:prstGeom>
            </p:spPr>
            <p:txBody>
              <a:bodyPr spcFirstLastPara="1">
                <a:prstTxWarp prst="textArchUp">
                  <a:avLst>
                    <a:gd name="adj" fmla="val 9999250"/>
                  </a:avLst>
                </a:prstTxWarp>
                <a:spAutoFit/>
              </a:bodyPr>
              <a:lstStyle/>
              <a:p>
                <a:pPr algn="ctr" defTabSz="609513">
                  <a:defRPr/>
                </a:pPr>
                <a:r>
                  <a:rPr lang="en-GB" sz="1867" b="1" kern="0" dirty="0">
                    <a:solidFill>
                      <a:srgbClr val="9DC2C7">
                        <a:lumMod val="50000"/>
                      </a:srgbClr>
                    </a:solidFill>
                    <a:latin typeface="Arial" panose="020B0604020202020204" pitchFamily="34" charset="0"/>
                    <a:cs typeface="Arial" panose="020B0604020202020204" pitchFamily="34" charset="0"/>
                  </a:rPr>
                  <a:t>EMOTIONAL</a:t>
                </a:r>
                <a:r>
                  <a:rPr lang="en-GB" sz="1867" b="1" kern="0" baseline="30000" dirty="0">
                    <a:solidFill>
                      <a:srgbClr val="9DC2C7">
                        <a:lumMod val="50000"/>
                      </a:srgbClr>
                    </a:solidFill>
                    <a:latin typeface="Arial" panose="020B0604020202020204" pitchFamily="34" charset="0"/>
                    <a:cs typeface="Arial" panose="020B0604020202020204" pitchFamily="34" charset="0"/>
                  </a:rPr>
                  <a:t>1</a:t>
                </a:r>
              </a:p>
            </p:txBody>
          </p:sp>
          <p:pic>
            <p:nvPicPr>
              <p:cNvPr id="12" name="Picture 4" descr="http://www.clker.com/cliparts/F/S/w/Q/k/K/head-profile-silhouette-male-hi.png"/>
              <p:cNvPicPr>
                <a:picLocks noChangeAspect="1" noChangeArrowheads="1"/>
              </p:cNvPicPr>
              <p:nvPr/>
            </p:nvPicPr>
            <p:blipFill>
              <a:blip r:embed="rId5" cstate="print">
                <a:duotone>
                  <a:srgbClr val="9DC2C7">
                    <a:shade val="45000"/>
                    <a:satMod val="135000"/>
                  </a:srgbClr>
                  <a:prstClr val="white"/>
                </a:duotone>
              </a:blip>
              <a:srcRect/>
              <a:stretch>
                <a:fillRect/>
              </a:stretch>
            </p:blipFill>
            <p:spPr bwMode="auto">
              <a:xfrm>
                <a:off x="2904071" y="2135714"/>
                <a:ext cx="883472" cy="1312022"/>
              </a:xfrm>
              <a:prstGeom prst="rect">
                <a:avLst/>
              </a:prstGeom>
              <a:noFill/>
            </p:spPr>
          </p:pic>
        </p:grpSp>
        <p:grpSp>
          <p:nvGrpSpPr>
            <p:cNvPr id="13" name="Group 12"/>
            <p:cNvGrpSpPr/>
            <p:nvPr/>
          </p:nvGrpSpPr>
          <p:grpSpPr>
            <a:xfrm>
              <a:off x="4272917" y="979643"/>
              <a:ext cx="1935543" cy="2086101"/>
              <a:chOff x="4363339" y="1512051"/>
              <a:chExt cx="2957098" cy="3187118"/>
            </a:xfrm>
          </p:grpSpPr>
          <p:sp>
            <p:nvSpPr>
              <p:cNvPr id="14" name="Oval 13"/>
              <p:cNvSpPr/>
              <p:nvPr/>
            </p:nvSpPr>
            <p:spPr bwMode="auto">
              <a:xfrm>
                <a:off x="4363339" y="1512051"/>
                <a:ext cx="2957098" cy="3187118"/>
              </a:xfrm>
              <a:prstGeom prst="ellipse">
                <a:avLst/>
              </a:prstGeom>
              <a:solidFill>
                <a:srgbClr val="FFC000">
                  <a:alpha val="70000"/>
                </a:srgbClr>
              </a:solidFill>
              <a:ln w="38100" cap="rnd" cmpd="sng" algn="ctr">
                <a:solidFill>
                  <a:srgbClr val="F38B00"/>
                </a:solidFill>
                <a:prstDash val="sysDot"/>
              </a:ln>
              <a:effectLst/>
            </p:spPr>
            <p:txBody>
              <a:bodyPr anchor="ctr"/>
              <a:lstStyle/>
              <a:p>
                <a:pPr algn="ctr" defTabSz="609513">
                  <a:defRPr/>
                </a:pPr>
                <a:endParaRPr lang="en-GB" sz="2133" kern="0"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bwMode="auto">
              <a:xfrm>
                <a:off x="5007619" y="1811410"/>
                <a:ext cx="1615928" cy="625395"/>
              </a:xfrm>
              <a:prstGeom prst="rect">
                <a:avLst/>
              </a:prstGeom>
            </p:spPr>
            <p:txBody>
              <a:bodyPr spcFirstLastPara="1">
                <a:prstTxWarp prst="textArchUp">
                  <a:avLst/>
                </a:prstTxWarp>
                <a:spAutoFit/>
              </a:bodyPr>
              <a:lstStyle/>
              <a:p>
                <a:pPr algn="ctr" defTabSz="609513">
                  <a:defRPr/>
                </a:pPr>
                <a:r>
                  <a:rPr lang="en-GB" sz="1867" b="1" kern="0" dirty="0">
                    <a:solidFill>
                      <a:srgbClr val="E98300"/>
                    </a:solidFill>
                    <a:latin typeface="Arial" panose="020B0604020202020204" pitchFamily="34" charset="0"/>
                    <a:cs typeface="Arial" panose="020B0604020202020204" pitchFamily="34" charset="0"/>
                  </a:rPr>
                  <a:t>COGNITIVE</a:t>
                </a:r>
                <a:r>
                  <a:rPr lang="en-GB" sz="1867" b="1" kern="0" baseline="30000" dirty="0">
                    <a:solidFill>
                      <a:srgbClr val="E98300"/>
                    </a:solidFill>
                    <a:latin typeface="Arial" panose="020B0604020202020204" pitchFamily="34" charset="0"/>
                    <a:cs typeface="Arial" panose="020B0604020202020204" pitchFamily="34" charset="0"/>
                  </a:rPr>
                  <a:t>1-4</a:t>
                </a:r>
              </a:p>
            </p:txBody>
          </p:sp>
          <p:pic>
            <p:nvPicPr>
              <p:cNvPr id="16" name="Picture 2" descr="C:\Users\tcarey\Downloads\noun_14097_cc.png"/>
              <p:cNvPicPr>
                <a:picLocks noChangeAspect="1" noChangeArrowheads="1"/>
              </p:cNvPicPr>
              <p:nvPr/>
            </p:nvPicPr>
            <p:blipFill>
              <a:blip r:embed="rId6" cstate="print">
                <a:duotone>
                  <a:srgbClr val="E98300">
                    <a:shade val="45000"/>
                    <a:satMod val="135000"/>
                  </a:srgbClr>
                  <a:prstClr val="white"/>
                </a:duotone>
                <a:extLst>
                  <a:ext uri="{BEBA8EAE-BF5A-486C-A8C5-ECC9F3942E4B}">
                    <a14:imgProps xmlns:a14="http://schemas.microsoft.com/office/drawing/2010/main">
                      <a14:imgLayer r:embed="rId7">
                        <a14:imgEffect>
                          <a14:saturation sat="0"/>
                        </a14:imgEffect>
                      </a14:imgLayer>
                    </a14:imgProps>
                  </a:ext>
                </a:extLst>
              </a:blip>
              <a:srcRect l="11714" t="12612" r="10762" b="26490"/>
              <a:stretch>
                <a:fillRect/>
              </a:stretch>
            </p:blipFill>
            <p:spPr bwMode="auto">
              <a:xfrm>
                <a:off x="5319385" y="2122477"/>
                <a:ext cx="1259865" cy="1154620"/>
              </a:xfrm>
              <a:prstGeom prst="rect">
                <a:avLst/>
              </a:prstGeom>
              <a:noFill/>
            </p:spPr>
          </p:pic>
        </p:grpSp>
        <p:grpSp>
          <p:nvGrpSpPr>
            <p:cNvPr id="28" name="Group 41"/>
            <p:cNvGrpSpPr/>
            <p:nvPr/>
          </p:nvGrpSpPr>
          <p:grpSpPr>
            <a:xfrm>
              <a:off x="4001124" y="1951550"/>
              <a:ext cx="790855" cy="782451"/>
              <a:chOff x="7223125" y="3740358"/>
              <a:chExt cx="1055495" cy="1044279"/>
            </a:xfrm>
          </p:grpSpPr>
          <p:sp>
            <p:nvSpPr>
              <p:cNvPr id="29" name="Rectangle 28"/>
              <p:cNvSpPr/>
              <p:nvPr/>
            </p:nvSpPr>
            <p:spPr>
              <a:xfrm>
                <a:off x="7324725" y="4572000"/>
                <a:ext cx="815975" cy="180975"/>
              </a:xfrm>
              <a:prstGeom prst="rect">
                <a:avLst/>
              </a:prstGeom>
              <a:solidFill>
                <a:sysClr val="window" lastClr="FFFFFF"/>
              </a:solidFill>
              <a:ln w="25400" cap="flat" cmpd="sng" algn="ctr">
                <a:no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30" name="Oval 29"/>
              <p:cNvSpPr/>
              <p:nvPr/>
            </p:nvSpPr>
            <p:spPr>
              <a:xfrm>
                <a:off x="7223125" y="3746500"/>
                <a:ext cx="1022350" cy="1022350"/>
              </a:xfrm>
              <a:prstGeom prst="ellipse">
                <a:avLst/>
              </a:prstGeom>
              <a:solidFill>
                <a:sysClr val="window" lastClr="FFFFFF"/>
              </a:solidFill>
              <a:ln w="25400" cap="flat" cmpd="sng" algn="ctr">
                <a:no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pic>
            <p:nvPicPr>
              <p:cNvPr id="31" name="Picture 1" descr="C:\Users\tcarey\Downloads\noun_30259_cc.png"/>
              <p:cNvPicPr>
                <a:picLocks noChangeAspect="1" noChangeArrowheads="1"/>
              </p:cNvPicPr>
              <p:nvPr/>
            </p:nvPicPr>
            <p:blipFill>
              <a:blip r:embed="rId8" cstate="print">
                <a:duotone>
                  <a:srgbClr val="9DC2C7">
                    <a:shade val="45000"/>
                    <a:satMod val="135000"/>
                  </a:srgbClr>
                  <a:prstClr val="white"/>
                </a:duotone>
              </a:blip>
              <a:srcRect l="15108" t="13277" r="15301" b="27570"/>
              <a:stretch>
                <a:fillRect/>
              </a:stretch>
            </p:blipFill>
            <p:spPr bwMode="auto">
              <a:xfrm>
                <a:off x="7225591" y="3740358"/>
                <a:ext cx="1053029" cy="1044279"/>
              </a:xfrm>
              <a:prstGeom prst="rect">
                <a:avLst/>
              </a:prstGeom>
              <a:noFill/>
            </p:spPr>
          </p:pic>
        </p:grpSp>
        <p:grpSp>
          <p:nvGrpSpPr>
            <p:cNvPr id="32" name="Group 31"/>
            <p:cNvGrpSpPr/>
            <p:nvPr/>
          </p:nvGrpSpPr>
          <p:grpSpPr>
            <a:xfrm>
              <a:off x="2350008" y="873156"/>
              <a:ext cx="855779" cy="272993"/>
              <a:chOff x="1179976" y="1621795"/>
              <a:chExt cx="1307449" cy="417076"/>
            </a:xfrm>
          </p:grpSpPr>
          <p:sp>
            <p:nvSpPr>
              <p:cNvPr id="33" name="Rectangle 32"/>
              <p:cNvSpPr/>
              <p:nvPr/>
            </p:nvSpPr>
            <p:spPr>
              <a:xfrm>
                <a:off x="1179976" y="1621795"/>
                <a:ext cx="1124481" cy="417076"/>
              </a:xfrm>
              <a:prstGeom prst="rect">
                <a:avLst/>
              </a:prstGeom>
            </p:spPr>
            <p:txBody>
              <a:bodyPr wrap="none">
                <a:spAutoFit/>
              </a:bodyPr>
              <a:lstStyle/>
              <a:p>
                <a:pPr defTabSz="607469">
                  <a:defRPr/>
                </a:pPr>
                <a:r>
                  <a:rPr lang="en-GB" sz="1600" kern="0" dirty="0">
                    <a:solidFill>
                      <a:srgbClr val="3C3C3C"/>
                    </a:solidFill>
                    <a:latin typeface="Arial" panose="020B0604020202020204" pitchFamily="34" charset="0"/>
                    <a:cs typeface="Arial" panose="020B0604020202020204" pitchFamily="34" charset="0"/>
                  </a:rPr>
                  <a:t>Sadness</a:t>
                </a:r>
              </a:p>
            </p:txBody>
          </p:sp>
          <p:sp>
            <p:nvSpPr>
              <p:cNvPr id="34" name="Oval 33"/>
              <p:cNvSpPr/>
              <p:nvPr/>
            </p:nvSpPr>
            <p:spPr>
              <a:xfrm>
                <a:off x="2325385" y="1784202"/>
                <a:ext cx="162040" cy="162040"/>
              </a:xfrm>
              <a:prstGeom prst="ellipse">
                <a:avLst/>
              </a:prstGeom>
              <a:solidFill>
                <a:srgbClr val="589199"/>
              </a:solidFill>
              <a:ln w="28575" cap="flat" cmpd="sng" algn="ctr">
                <a:solidFill>
                  <a:sysClr val="window" lastClr="FFFFFF"/>
                </a:solidFill>
                <a:prstDash val="solid"/>
              </a:ln>
              <a:effectLst/>
            </p:spPr>
            <p:txBody>
              <a:bodyPr rtlCol="0" anchor="ctr"/>
              <a:lstStyle/>
              <a:p>
                <a:pPr algn="ctr">
                  <a:defRPr/>
                </a:pPr>
                <a:endParaRPr lang="en-GB" sz="2133" kern="0" dirty="0">
                  <a:solidFill>
                    <a:sysClr val="window" lastClr="FFFFFF"/>
                  </a:solidFill>
                  <a:latin typeface="Arial" panose="020B0604020202020204" pitchFamily="34" charset="0"/>
                  <a:cs typeface="Arial" panose="020B0604020202020204" pitchFamily="34" charset="0"/>
                </a:endParaRPr>
              </a:p>
            </p:txBody>
          </p:sp>
        </p:grpSp>
        <p:grpSp>
          <p:nvGrpSpPr>
            <p:cNvPr id="35" name="Group 34"/>
            <p:cNvGrpSpPr/>
            <p:nvPr/>
          </p:nvGrpSpPr>
          <p:grpSpPr>
            <a:xfrm>
              <a:off x="2158097" y="1114682"/>
              <a:ext cx="792637" cy="272993"/>
              <a:chOff x="1001818" y="2065237"/>
              <a:chExt cx="1210984" cy="417079"/>
            </a:xfrm>
          </p:grpSpPr>
          <p:sp>
            <p:nvSpPr>
              <p:cNvPr id="36" name="Rectangle 35"/>
              <p:cNvSpPr/>
              <p:nvPr/>
            </p:nvSpPr>
            <p:spPr>
              <a:xfrm>
                <a:off x="1001818" y="2065237"/>
                <a:ext cx="981213" cy="417079"/>
              </a:xfrm>
              <a:prstGeom prst="rect">
                <a:avLst/>
              </a:prstGeom>
            </p:spPr>
            <p:txBody>
              <a:bodyPr wrap="none">
                <a:spAutoFit/>
              </a:bodyPr>
              <a:lstStyle/>
              <a:p>
                <a:pPr algn="r" defTabSz="607469">
                  <a:defRPr/>
                </a:pPr>
                <a:r>
                  <a:rPr lang="en-GB" sz="1600" kern="0" dirty="0">
                    <a:solidFill>
                      <a:srgbClr val="3C3C3C"/>
                    </a:solidFill>
                    <a:latin typeface="Arial" panose="020B0604020202020204" pitchFamily="34" charset="0"/>
                    <a:cs typeface="Arial" panose="020B0604020202020204" pitchFamily="34" charset="0"/>
                  </a:rPr>
                  <a:t>Anxiety</a:t>
                </a:r>
              </a:p>
            </p:txBody>
          </p:sp>
          <p:sp>
            <p:nvSpPr>
              <p:cNvPr id="37" name="Oval 36"/>
              <p:cNvSpPr/>
              <p:nvPr/>
            </p:nvSpPr>
            <p:spPr>
              <a:xfrm>
                <a:off x="2050762" y="2127387"/>
                <a:ext cx="162040" cy="162040"/>
              </a:xfrm>
              <a:prstGeom prst="ellipse">
                <a:avLst/>
              </a:prstGeom>
              <a:solidFill>
                <a:srgbClr val="589199"/>
              </a:solidFill>
              <a:ln w="28575" cap="flat" cmpd="sng" algn="ctr">
                <a:solidFill>
                  <a:sysClr val="window" lastClr="FFFFFF"/>
                </a:solidFill>
                <a:prstDash val="solid"/>
              </a:ln>
              <a:effectLst/>
            </p:spPr>
            <p:txBody>
              <a:bodyPr rtlCol="0" anchor="ctr"/>
              <a:lstStyle/>
              <a:p>
                <a:pPr algn="ctr">
                  <a:defRPr/>
                </a:pPr>
                <a:endParaRPr lang="en-GB" sz="2133" kern="0" dirty="0">
                  <a:solidFill>
                    <a:sysClr val="window" lastClr="FFFFFF"/>
                  </a:solidFill>
                  <a:latin typeface="Arial" panose="020B0604020202020204" pitchFamily="34" charset="0"/>
                  <a:cs typeface="Arial" panose="020B0604020202020204" pitchFamily="34" charset="0"/>
                </a:endParaRPr>
              </a:p>
            </p:txBody>
          </p:sp>
        </p:grpSp>
        <p:grpSp>
          <p:nvGrpSpPr>
            <p:cNvPr id="38" name="Group 37"/>
            <p:cNvGrpSpPr/>
            <p:nvPr/>
          </p:nvGrpSpPr>
          <p:grpSpPr>
            <a:xfrm>
              <a:off x="1860179" y="1380274"/>
              <a:ext cx="904583" cy="272993"/>
              <a:chOff x="668749" y="2442084"/>
              <a:chExt cx="1382013" cy="417079"/>
            </a:xfrm>
          </p:grpSpPr>
          <p:sp>
            <p:nvSpPr>
              <p:cNvPr id="39" name="Rectangle 38"/>
              <p:cNvSpPr/>
              <p:nvPr/>
            </p:nvSpPr>
            <p:spPr>
              <a:xfrm>
                <a:off x="668749" y="2442084"/>
                <a:ext cx="1152034" cy="417079"/>
              </a:xfrm>
              <a:prstGeom prst="rect">
                <a:avLst/>
              </a:prstGeom>
            </p:spPr>
            <p:txBody>
              <a:bodyPr wrap="none">
                <a:spAutoFit/>
              </a:bodyPr>
              <a:lstStyle/>
              <a:p>
                <a:pPr algn="r" defTabSz="607469">
                  <a:defRPr/>
                </a:pPr>
                <a:r>
                  <a:rPr lang="en-GB" sz="1600" kern="0" dirty="0">
                    <a:solidFill>
                      <a:srgbClr val="3C3C3C"/>
                    </a:solidFill>
                    <a:latin typeface="Arial" panose="020B0604020202020204" pitchFamily="34" charset="0"/>
                    <a:cs typeface="Arial" panose="020B0604020202020204" pitchFamily="34" charset="0"/>
                  </a:rPr>
                  <a:t>Irritability</a:t>
                </a:r>
              </a:p>
            </p:txBody>
          </p:sp>
          <p:sp>
            <p:nvSpPr>
              <p:cNvPr id="40" name="Oval 39"/>
              <p:cNvSpPr/>
              <p:nvPr/>
            </p:nvSpPr>
            <p:spPr>
              <a:xfrm>
                <a:off x="1888722" y="2504234"/>
                <a:ext cx="162040" cy="162040"/>
              </a:xfrm>
              <a:prstGeom prst="ellipse">
                <a:avLst/>
              </a:prstGeom>
              <a:solidFill>
                <a:srgbClr val="589199"/>
              </a:solidFill>
              <a:ln w="28575" cap="flat" cmpd="sng" algn="ctr">
                <a:solidFill>
                  <a:sysClr val="window" lastClr="FFFFFF"/>
                </a:solidFill>
                <a:prstDash val="solid"/>
              </a:ln>
              <a:effectLst/>
            </p:spPr>
            <p:txBody>
              <a:bodyPr rtlCol="0" anchor="ctr"/>
              <a:lstStyle/>
              <a:p>
                <a:pPr algn="ctr">
                  <a:defRPr/>
                </a:pPr>
                <a:endParaRPr lang="en-GB" sz="2133" kern="0" dirty="0">
                  <a:solidFill>
                    <a:sysClr val="window" lastClr="FFFFFF"/>
                  </a:solidFill>
                  <a:latin typeface="Arial" panose="020B0604020202020204" pitchFamily="34" charset="0"/>
                  <a:cs typeface="Arial" panose="020B0604020202020204" pitchFamily="34" charset="0"/>
                </a:endParaRPr>
              </a:p>
            </p:txBody>
          </p:sp>
        </p:grpSp>
        <p:grpSp>
          <p:nvGrpSpPr>
            <p:cNvPr id="41" name="Group 40"/>
            <p:cNvGrpSpPr/>
            <p:nvPr/>
          </p:nvGrpSpPr>
          <p:grpSpPr>
            <a:xfrm>
              <a:off x="996787" y="1643588"/>
              <a:ext cx="1629007" cy="272993"/>
              <a:chOff x="-505952" y="2782112"/>
              <a:chExt cx="2488776" cy="417077"/>
            </a:xfrm>
          </p:grpSpPr>
          <p:sp>
            <p:nvSpPr>
              <p:cNvPr id="42" name="Rectangle 41"/>
              <p:cNvSpPr/>
              <p:nvPr/>
            </p:nvSpPr>
            <p:spPr>
              <a:xfrm>
                <a:off x="-505952" y="2782112"/>
                <a:ext cx="2287076" cy="417077"/>
              </a:xfrm>
              <a:prstGeom prst="rect">
                <a:avLst/>
              </a:prstGeom>
            </p:spPr>
            <p:txBody>
              <a:bodyPr wrap="square">
                <a:spAutoFit/>
              </a:bodyPr>
              <a:lstStyle/>
              <a:p>
                <a:pPr algn="r" defTabSz="607469">
                  <a:defRPr/>
                </a:pPr>
                <a:r>
                  <a:rPr lang="en-GB" sz="1600" kern="0" dirty="0">
                    <a:solidFill>
                      <a:srgbClr val="3C3C3C"/>
                    </a:solidFill>
                    <a:latin typeface="Arial" panose="020B0604020202020204" pitchFamily="34" charset="0"/>
                    <a:cs typeface="Arial" panose="020B0604020202020204" pitchFamily="34" charset="0"/>
                  </a:rPr>
                  <a:t>Lack of enjoyment</a:t>
                </a:r>
              </a:p>
            </p:txBody>
          </p:sp>
          <p:sp>
            <p:nvSpPr>
              <p:cNvPr id="43" name="Oval 42"/>
              <p:cNvSpPr/>
              <p:nvPr/>
            </p:nvSpPr>
            <p:spPr>
              <a:xfrm>
                <a:off x="1820784" y="2947988"/>
                <a:ext cx="162040" cy="162040"/>
              </a:xfrm>
              <a:prstGeom prst="ellipse">
                <a:avLst/>
              </a:prstGeom>
              <a:solidFill>
                <a:srgbClr val="589199"/>
              </a:solidFill>
              <a:ln w="28575" cap="flat" cmpd="sng" algn="ctr">
                <a:solidFill>
                  <a:sysClr val="window" lastClr="FFFFFF"/>
                </a:solidFill>
                <a:prstDash val="solid"/>
              </a:ln>
              <a:effectLst/>
            </p:spPr>
            <p:txBody>
              <a:bodyPr rtlCol="0" anchor="ctr"/>
              <a:lstStyle/>
              <a:p>
                <a:pPr algn="ctr">
                  <a:defRPr/>
                </a:pPr>
                <a:endParaRPr lang="en-GB" sz="2133" kern="0" dirty="0">
                  <a:solidFill>
                    <a:sysClr val="window" lastClr="FFFFFF"/>
                  </a:solidFill>
                  <a:latin typeface="Arial" panose="020B0604020202020204" pitchFamily="34" charset="0"/>
                  <a:cs typeface="Arial" panose="020B0604020202020204" pitchFamily="34" charset="0"/>
                </a:endParaRPr>
              </a:p>
            </p:txBody>
          </p:sp>
        </p:grpSp>
        <p:grpSp>
          <p:nvGrpSpPr>
            <p:cNvPr id="44" name="Group 43"/>
            <p:cNvGrpSpPr/>
            <p:nvPr/>
          </p:nvGrpSpPr>
          <p:grpSpPr>
            <a:xfrm>
              <a:off x="1230078" y="2076480"/>
              <a:ext cx="1375591" cy="272993"/>
              <a:chOff x="-61858" y="3271664"/>
              <a:chExt cx="2101613" cy="417079"/>
            </a:xfrm>
          </p:grpSpPr>
          <p:sp>
            <p:nvSpPr>
              <p:cNvPr id="45" name="Rectangle 44"/>
              <p:cNvSpPr/>
              <p:nvPr/>
            </p:nvSpPr>
            <p:spPr>
              <a:xfrm>
                <a:off x="-61858" y="3271664"/>
                <a:ext cx="1917973" cy="417079"/>
              </a:xfrm>
              <a:prstGeom prst="rect">
                <a:avLst/>
              </a:prstGeom>
            </p:spPr>
            <p:txBody>
              <a:bodyPr wrap="none">
                <a:spAutoFit/>
              </a:bodyPr>
              <a:lstStyle/>
              <a:p>
                <a:pPr algn="r" defTabSz="607469">
                  <a:defRPr/>
                </a:pPr>
                <a:r>
                  <a:rPr lang="en-GB" sz="1600" kern="0" dirty="0">
                    <a:solidFill>
                      <a:srgbClr val="3C3C3C"/>
                    </a:solidFill>
                    <a:latin typeface="Arial" panose="020B0604020202020204" pitchFamily="34" charset="0"/>
                    <a:cs typeface="Arial" panose="020B0604020202020204" pitchFamily="34" charset="0"/>
                  </a:rPr>
                  <a:t>Suicidal ideation</a:t>
                </a:r>
              </a:p>
            </p:txBody>
          </p:sp>
          <p:sp>
            <p:nvSpPr>
              <p:cNvPr id="46" name="Oval 45"/>
              <p:cNvSpPr/>
              <p:nvPr/>
            </p:nvSpPr>
            <p:spPr>
              <a:xfrm>
                <a:off x="1877715" y="3410860"/>
                <a:ext cx="162040" cy="162040"/>
              </a:xfrm>
              <a:prstGeom prst="ellipse">
                <a:avLst/>
              </a:prstGeom>
              <a:solidFill>
                <a:srgbClr val="589199"/>
              </a:solidFill>
              <a:ln w="28575" cap="flat" cmpd="sng" algn="ctr">
                <a:solidFill>
                  <a:sysClr val="window" lastClr="FFFFFF"/>
                </a:solidFill>
                <a:prstDash val="solid"/>
              </a:ln>
              <a:effectLst/>
            </p:spPr>
            <p:txBody>
              <a:bodyPr rtlCol="0" anchor="ctr"/>
              <a:lstStyle/>
              <a:p>
                <a:pPr algn="ctr">
                  <a:defRPr/>
                </a:pPr>
                <a:endParaRPr lang="en-GB" sz="2133" kern="0" dirty="0">
                  <a:solidFill>
                    <a:sysClr val="window" lastClr="FFFFFF"/>
                  </a:solidFill>
                  <a:latin typeface="Arial" panose="020B0604020202020204" pitchFamily="34" charset="0"/>
                  <a:cs typeface="Arial" panose="020B0604020202020204" pitchFamily="34" charset="0"/>
                </a:endParaRPr>
              </a:p>
            </p:txBody>
          </p:sp>
        </p:grpSp>
        <p:grpSp>
          <p:nvGrpSpPr>
            <p:cNvPr id="47" name="Group 46"/>
            <p:cNvGrpSpPr/>
            <p:nvPr/>
          </p:nvGrpSpPr>
          <p:grpSpPr>
            <a:xfrm>
              <a:off x="1476386" y="2432467"/>
              <a:ext cx="1235345" cy="272993"/>
              <a:chOff x="272079" y="3720963"/>
              <a:chExt cx="1887349" cy="417079"/>
            </a:xfrm>
          </p:grpSpPr>
          <p:sp>
            <p:nvSpPr>
              <p:cNvPr id="48" name="Rectangle 47"/>
              <p:cNvSpPr/>
              <p:nvPr/>
            </p:nvSpPr>
            <p:spPr>
              <a:xfrm>
                <a:off x="272079" y="3720963"/>
                <a:ext cx="1684703" cy="417079"/>
              </a:xfrm>
              <a:prstGeom prst="rect">
                <a:avLst/>
              </a:prstGeom>
            </p:spPr>
            <p:txBody>
              <a:bodyPr wrap="none">
                <a:spAutoFit/>
              </a:bodyPr>
              <a:lstStyle/>
              <a:p>
                <a:pPr algn="r" defTabSz="607469">
                  <a:defRPr/>
                </a:pPr>
                <a:r>
                  <a:rPr lang="en-GB" sz="1600" kern="0" dirty="0">
                    <a:solidFill>
                      <a:srgbClr val="3C3C3C"/>
                    </a:solidFill>
                    <a:latin typeface="Arial" panose="020B0604020202020204" pitchFamily="34" charset="0"/>
                    <a:cs typeface="Arial" panose="020B0604020202020204" pitchFamily="34" charset="0"/>
                  </a:rPr>
                  <a:t>Hopelessness</a:t>
                </a:r>
              </a:p>
            </p:txBody>
          </p:sp>
          <p:sp>
            <p:nvSpPr>
              <p:cNvPr id="49" name="Oval 48"/>
              <p:cNvSpPr/>
              <p:nvPr/>
            </p:nvSpPr>
            <p:spPr>
              <a:xfrm>
                <a:off x="1997388" y="3787705"/>
                <a:ext cx="162040" cy="162040"/>
              </a:xfrm>
              <a:prstGeom prst="ellipse">
                <a:avLst/>
              </a:prstGeom>
              <a:solidFill>
                <a:srgbClr val="589199"/>
              </a:solidFill>
              <a:ln w="28575" cap="flat" cmpd="sng" algn="ctr">
                <a:solidFill>
                  <a:sysClr val="window" lastClr="FFFFFF"/>
                </a:solidFill>
                <a:prstDash val="solid"/>
              </a:ln>
              <a:effectLst/>
            </p:spPr>
            <p:txBody>
              <a:bodyPr rtlCol="0" anchor="ctr"/>
              <a:lstStyle/>
              <a:p>
                <a:pPr algn="ctr">
                  <a:defRPr/>
                </a:pPr>
                <a:endParaRPr lang="en-GB" sz="2133" kern="0" dirty="0">
                  <a:solidFill>
                    <a:sysClr val="window" lastClr="FFFFFF"/>
                  </a:solidFill>
                  <a:latin typeface="Arial" panose="020B0604020202020204" pitchFamily="34" charset="0"/>
                  <a:cs typeface="Arial" panose="020B0604020202020204" pitchFamily="34" charset="0"/>
                </a:endParaRPr>
              </a:p>
            </p:txBody>
          </p:sp>
        </p:grpSp>
        <p:grpSp>
          <p:nvGrpSpPr>
            <p:cNvPr id="50" name="Group 49"/>
            <p:cNvGrpSpPr/>
            <p:nvPr/>
          </p:nvGrpSpPr>
          <p:grpSpPr>
            <a:xfrm>
              <a:off x="1448474" y="2689422"/>
              <a:ext cx="1502246" cy="272993"/>
              <a:chOff x="151673" y="4031478"/>
              <a:chExt cx="2295110" cy="417075"/>
            </a:xfrm>
          </p:grpSpPr>
          <p:sp>
            <p:nvSpPr>
              <p:cNvPr id="51" name="Oval 50"/>
              <p:cNvSpPr/>
              <p:nvPr/>
            </p:nvSpPr>
            <p:spPr>
              <a:xfrm>
                <a:off x="2284743" y="4184245"/>
                <a:ext cx="162040" cy="162040"/>
              </a:xfrm>
              <a:prstGeom prst="ellipse">
                <a:avLst/>
              </a:prstGeom>
              <a:solidFill>
                <a:srgbClr val="589199"/>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52" name="Rectangle 51"/>
              <p:cNvSpPr/>
              <p:nvPr/>
            </p:nvSpPr>
            <p:spPr>
              <a:xfrm>
                <a:off x="151673" y="4031478"/>
                <a:ext cx="2092464" cy="417075"/>
              </a:xfrm>
              <a:prstGeom prst="rect">
                <a:avLst/>
              </a:prstGeom>
            </p:spPr>
            <p:txBody>
              <a:bodyPr wrap="none">
                <a:spAutoFit/>
              </a:bodyPr>
              <a:lstStyle/>
              <a:p>
                <a:pPr algn="r" defTabSz="607469">
                  <a:defRPr/>
                </a:pPr>
                <a:r>
                  <a:rPr lang="en-GB" sz="1600" kern="0" dirty="0">
                    <a:solidFill>
                      <a:srgbClr val="3C3C3C"/>
                    </a:solidFill>
                    <a:latin typeface="Arial" panose="020B0604020202020204" pitchFamily="34" charset="0"/>
                    <a:cs typeface="Arial" panose="020B0604020202020204" pitchFamily="34" charset="0"/>
                  </a:rPr>
                  <a:t>Inappropriate guilt</a:t>
                </a:r>
              </a:p>
            </p:txBody>
          </p:sp>
        </p:grpSp>
        <p:grpSp>
          <p:nvGrpSpPr>
            <p:cNvPr id="56" name="Group 55"/>
            <p:cNvGrpSpPr/>
            <p:nvPr/>
          </p:nvGrpSpPr>
          <p:grpSpPr>
            <a:xfrm>
              <a:off x="1691852" y="3474492"/>
              <a:ext cx="1785591" cy="272993"/>
              <a:chOff x="568541" y="5016835"/>
              <a:chExt cx="2728007" cy="417079"/>
            </a:xfrm>
          </p:grpSpPr>
          <p:sp>
            <p:nvSpPr>
              <p:cNvPr id="57" name="Oval 56"/>
              <p:cNvSpPr/>
              <p:nvPr/>
            </p:nvSpPr>
            <p:spPr>
              <a:xfrm flipH="1">
                <a:off x="3134508" y="5093236"/>
                <a:ext cx="162040" cy="162040"/>
              </a:xfrm>
              <a:prstGeom prst="ellipse">
                <a:avLst/>
              </a:prstGeom>
              <a:solidFill>
                <a:srgbClr val="7F56C5"/>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58" name="Rectangle 57"/>
              <p:cNvSpPr/>
              <p:nvPr/>
            </p:nvSpPr>
            <p:spPr>
              <a:xfrm>
                <a:off x="568541" y="5016835"/>
                <a:ext cx="2573709" cy="417079"/>
              </a:xfrm>
              <a:prstGeom prst="rect">
                <a:avLst/>
              </a:prstGeom>
            </p:spPr>
            <p:txBody>
              <a:bodyPr wrap="none">
                <a:spAutoFit/>
              </a:bodyPr>
              <a:lstStyle/>
              <a:p>
                <a:pPr algn="r">
                  <a:defRPr/>
                </a:pPr>
                <a:r>
                  <a:rPr lang="en-US" sz="1600" kern="0" dirty="0">
                    <a:solidFill>
                      <a:srgbClr val="3C3C3C"/>
                    </a:solidFill>
                    <a:latin typeface="Arial" panose="020B0604020202020204" pitchFamily="34" charset="0"/>
                    <a:cs typeface="Arial" panose="020B0604020202020204" pitchFamily="34" charset="0"/>
                  </a:rPr>
                  <a:t>Eating/weight changes</a:t>
                </a:r>
              </a:p>
            </p:txBody>
          </p:sp>
        </p:grpSp>
        <p:grpSp>
          <p:nvGrpSpPr>
            <p:cNvPr id="59" name="Group 58"/>
            <p:cNvGrpSpPr/>
            <p:nvPr/>
          </p:nvGrpSpPr>
          <p:grpSpPr>
            <a:xfrm>
              <a:off x="1872567" y="3818283"/>
              <a:ext cx="1806047" cy="272993"/>
              <a:chOff x="738484" y="5360624"/>
              <a:chExt cx="2759261" cy="417079"/>
            </a:xfrm>
          </p:grpSpPr>
          <p:sp>
            <p:nvSpPr>
              <p:cNvPr id="60" name="Oval 59"/>
              <p:cNvSpPr/>
              <p:nvPr/>
            </p:nvSpPr>
            <p:spPr>
              <a:xfrm flipH="1">
                <a:off x="3335705" y="5437026"/>
                <a:ext cx="162040" cy="162040"/>
              </a:xfrm>
              <a:prstGeom prst="ellipse">
                <a:avLst/>
              </a:prstGeom>
              <a:solidFill>
                <a:srgbClr val="7F56C5"/>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61" name="Rectangle 60"/>
              <p:cNvSpPr/>
              <p:nvPr/>
            </p:nvSpPr>
            <p:spPr>
              <a:xfrm>
                <a:off x="738484" y="5360624"/>
                <a:ext cx="2575544" cy="417079"/>
              </a:xfrm>
              <a:prstGeom prst="rect">
                <a:avLst/>
              </a:prstGeom>
            </p:spPr>
            <p:txBody>
              <a:bodyPr wrap="none">
                <a:spAutoFit/>
              </a:bodyPr>
              <a:lstStyle/>
              <a:p>
                <a:pPr algn="r">
                  <a:defRPr/>
                </a:pPr>
                <a:r>
                  <a:rPr lang="en-US" sz="1600" kern="0" dirty="0">
                    <a:solidFill>
                      <a:srgbClr val="3C3C3C"/>
                    </a:solidFill>
                    <a:latin typeface="Arial" panose="020B0604020202020204" pitchFamily="34" charset="0"/>
                    <a:cs typeface="Arial" panose="020B0604020202020204" pitchFamily="34" charset="0"/>
                  </a:rPr>
                  <a:t>Insomnia/</a:t>
                </a:r>
                <a:r>
                  <a:rPr lang="en-US" sz="1600" kern="0" dirty="0" err="1">
                    <a:solidFill>
                      <a:srgbClr val="3C3C3C"/>
                    </a:solidFill>
                    <a:latin typeface="Arial" panose="020B0604020202020204" pitchFamily="34" charset="0"/>
                    <a:cs typeface="Arial" panose="020B0604020202020204" pitchFamily="34" charset="0"/>
                  </a:rPr>
                  <a:t>hypersomnia</a:t>
                </a:r>
                <a:endParaRPr lang="en-US" sz="1600" kern="0" dirty="0">
                  <a:solidFill>
                    <a:srgbClr val="3C3C3C"/>
                  </a:solidFill>
                  <a:latin typeface="Arial" panose="020B0604020202020204" pitchFamily="34" charset="0"/>
                  <a:cs typeface="Arial" panose="020B0604020202020204" pitchFamily="34" charset="0"/>
                </a:endParaRPr>
              </a:p>
            </p:txBody>
          </p:sp>
        </p:grpSp>
        <p:grpSp>
          <p:nvGrpSpPr>
            <p:cNvPr id="62" name="Group 61"/>
            <p:cNvGrpSpPr/>
            <p:nvPr/>
          </p:nvGrpSpPr>
          <p:grpSpPr>
            <a:xfrm>
              <a:off x="2332699" y="4103687"/>
              <a:ext cx="1581732" cy="273945"/>
              <a:chOff x="1316991" y="5645508"/>
              <a:chExt cx="2416552" cy="418530"/>
            </a:xfrm>
          </p:grpSpPr>
          <p:sp>
            <p:nvSpPr>
              <p:cNvPr id="63" name="Oval 62"/>
              <p:cNvSpPr/>
              <p:nvPr/>
            </p:nvSpPr>
            <p:spPr>
              <a:xfrm flipH="1">
                <a:off x="3571503" y="5645508"/>
                <a:ext cx="162040" cy="162041"/>
              </a:xfrm>
              <a:prstGeom prst="ellipse">
                <a:avLst/>
              </a:prstGeom>
              <a:solidFill>
                <a:srgbClr val="7F56C5"/>
              </a:solidFill>
              <a:ln w="28575" cap="flat" cmpd="sng" algn="ctr">
                <a:solidFill>
                  <a:sysClr val="window" lastClr="FFFFFF"/>
                </a:solidFill>
                <a:prstDash val="solid"/>
              </a:ln>
              <a:effectLst/>
            </p:spPr>
            <p:txBody>
              <a:bodyPr rtlCol="0" anchor="ctr"/>
              <a:lstStyle/>
              <a:p>
                <a:pPr algn="ctr">
                  <a:defRPr/>
                </a:pPr>
                <a:endParaRPr lang="en-GB" sz="2133" kern="0" dirty="0">
                  <a:solidFill>
                    <a:sysClr val="window" lastClr="FFFFFF"/>
                  </a:solidFill>
                  <a:latin typeface="Arial" panose="020B0604020202020204" pitchFamily="34" charset="0"/>
                  <a:cs typeface="Arial" panose="020B0604020202020204" pitchFamily="34" charset="0"/>
                </a:endParaRPr>
              </a:p>
            </p:txBody>
          </p:sp>
          <p:sp>
            <p:nvSpPr>
              <p:cNvPr id="64" name="Rectangle 63"/>
              <p:cNvSpPr/>
              <p:nvPr/>
            </p:nvSpPr>
            <p:spPr>
              <a:xfrm>
                <a:off x="1316991" y="5646962"/>
                <a:ext cx="2182471" cy="417076"/>
              </a:xfrm>
              <a:prstGeom prst="rect">
                <a:avLst/>
              </a:prstGeom>
            </p:spPr>
            <p:txBody>
              <a:bodyPr wrap="none">
                <a:spAutoFit/>
              </a:bodyPr>
              <a:lstStyle/>
              <a:p>
                <a:pPr algn="r">
                  <a:defRPr/>
                </a:pPr>
                <a:r>
                  <a:rPr lang="en-US" sz="1600" kern="0" dirty="0">
                    <a:solidFill>
                      <a:srgbClr val="3C3C3C"/>
                    </a:solidFill>
                    <a:latin typeface="Arial" panose="020B0604020202020204" pitchFamily="34" charset="0"/>
                    <a:cs typeface="Arial" panose="020B0604020202020204" pitchFamily="34" charset="0"/>
                  </a:rPr>
                  <a:t>Sexual dysfunction</a:t>
                </a:r>
              </a:p>
            </p:txBody>
          </p:sp>
        </p:grpSp>
        <p:grpSp>
          <p:nvGrpSpPr>
            <p:cNvPr id="65" name="Group 64"/>
            <p:cNvGrpSpPr/>
            <p:nvPr/>
          </p:nvGrpSpPr>
          <p:grpSpPr>
            <a:xfrm>
              <a:off x="5294216" y="3184876"/>
              <a:ext cx="1272478" cy="159307"/>
              <a:chOff x="5995600" y="4784114"/>
              <a:chExt cx="1944074" cy="243387"/>
            </a:xfrm>
          </p:grpSpPr>
          <p:sp>
            <p:nvSpPr>
              <p:cNvPr id="66" name="Oval 65"/>
              <p:cNvSpPr/>
              <p:nvPr/>
            </p:nvSpPr>
            <p:spPr>
              <a:xfrm>
                <a:off x="5995600" y="4824787"/>
                <a:ext cx="162040" cy="162040"/>
              </a:xfrm>
              <a:prstGeom prst="ellipse">
                <a:avLst/>
              </a:prstGeom>
              <a:solidFill>
                <a:srgbClr val="7F56C5"/>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67" name="Rectangle 66"/>
              <p:cNvSpPr/>
              <p:nvPr/>
            </p:nvSpPr>
            <p:spPr>
              <a:xfrm>
                <a:off x="6197412" y="4784114"/>
                <a:ext cx="1742262" cy="243387"/>
              </a:xfrm>
              <a:prstGeom prst="rect">
                <a:avLst/>
              </a:prstGeom>
            </p:spPr>
            <p:txBody>
              <a:bodyPr wrap="square" anchor="ctr">
                <a:noAutofit/>
              </a:bodyPr>
              <a:lstStyle/>
              <a:p>
                <a:pPr defTabSz="607469">
                  <a:defRPr/>
                </a:pPr>
                <a:r>
                  <a:rPr lang="en-US" sz="1600" kern="0" dirty="0">
                    <a:solidFill>
                      <a:srgbClr val="3C3C3C"/>
                    </a:solidFill>
                    <a:latin typeface="Arial" panose="020B0604020202020204" pitchFamily="34" charset="0"/>
                    <a:cs typeface="Arial" panose="020B0604020202020204" pitchFamily="34" charset="0"/>
                  </a:rPr>
                  <a:t>Headaches</a:t>
                </a:r>
              </a:p>
            </p:txBody>
          </p:sp>
        </p:grpSp>
        <p:grpSp>
          <p:nvGrpSpPr>
            <p:cNvPr id="68" name="Group 67"/>
            <p:cNvGrpSpPr/>
            <p:nvPr/>
          </p:nvGrpSpPr>
          <p:grpSpPr>
            <a:xfrm>
              <a:off x="5264354" y="3505668"/>
              <a:ext cx="1244900" cy="159307"/>
              <a:chOff x="5933986" y="5104908"/>
              <a:chExt cx="1901941" cy="243387"/>
            </a:xfrm>
          </p:grpSpPr>
          <p:sp>
            <p:nvSpPr>
              <p:cNvPr id="69" name="Oval 68"/>
              <p:cNvSpPr/>
              <p:nvPr/>
            </p:nvSpPr>
            <p:spPr>
              <a:xfrm>
                <a:off x="5933986" y="5145581"/>
                <a:ext cx="162040" cy="162040"/>
              </a:xfrm>
              <a:prstGeom prst="ellipse">
                <a:avLst/>
              </a:prstGeom>
              <a:solidFill>
                <a:srgbClr val="7F56C5"/>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70" name="Rectangle 69"/>
              <p:cNvSpPr/>
              <p:nvPr/>
            </p:nvSpPr>
            <p:spPr>
              <a:xfrm>
                <a:off x="6093665" y="5104908"/>
                <a:ext cx="1742262" cy="243387"/>
              </a:xfrm>
              <a:prstGeom prst="rect">
                <a:avLst/>
              </a:prstGeom>
            </p:spPr>
            <p:txBody>
              <a:bodyPr wrap="square" anchor="ctr">
                <a:noAutofit/>
              </a:bodyPr>
              <a:lstStyle/>
              <a:p>
                <a:pPr defTabSz="607469">
                  <a:defRPr/>
                </a:pPr>
                <a:r>
                  <a:rPr lang="en-US" sz="1600" kern="0" dirty="0">
                    <a:solidFill>
                      <a:srgbClr val="3C3C3C"/>
                    </a:solidFill>
                    <a:latin typeface="Arial" panose="020B0604020202020204" pitchFamily="34" charset="0"/>
                    <a:cs typeface="Arial" panose="020B0604020202020204" pitchFamily="34" charset="0"/>
                  </a:rPr>
                  <a:t>Stomach problems</a:t>
                </a:r>
              </a:p>
            </p:txBody>
          </p:sp>
        </p:grpSp>
        <p:grpSp>
          <p:nvGrpSpPr>
            <p:cNvPr id="71" name="Group 70"/>
            <p:cNvGrpSpPr/>
            <p:nvPr/>
          </p:nvGrpSpPr>
          <p:grpSpPr>
            <a:xfrm>
              <a:off x="5065616" y="3815039"/>
              <a:ext cx="1301148" cy="159307"/>
              <a:chOff x="5703707" y="5448697"/>
              <a:chExt cx="1987875" cy="243387"/>
            </a:xfrm>
          </p:grpSpPr>
          <p:sp>
            <p:nvSpPr>
              <p:cNvPr id="72" name="Oval 71"/>
              <p:cNvSpPr/>
              <p:nvPr/>
            </p:nvSpPr>
            <p:spPr>
              <a:xfrm>
                <a:off x="5703707" y="5489371"/>
                <a:ext cx="162040" cy="162040"/>
              </a:xfrm>
              <a:prstGeom prst="ellipse">
                <a:avLst/>
              </a:prstGeom>
              <a:solidFill>
                <a:srgbClr val="7F56C5"/>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73" name="Rectangle 72"/>
              <p:cNvSpPr/>
              <p:nvPr/>
            </p:nvSpPr>
            <p:spPr>
              <a:xfrm>
                <a:off x="5949320" y="5448697"/>
                <a:ext cx="1742262" cy="243387"/>
              </a:xfrm>
              <a:prstGeom prst="rect">
                <a:avLst/>
              </a:prstGeom>
            </p:spPr>
            <p:txBody>
              <a:bodyPr wrap="square" anchor="ctr">
                <a:noAutofit/>
              </a:bodyPr>
              <a:lstStyle/>
              <a:p>
                <a:pPr defTabSz="607469">
                  <a:defRPr/>
                </a:pPr>
                <a:r>
                  <a:rPr lang="en-US" sz="1600" kern="0" dirty="0">
                    <a:solidFill>
                      <a:srgbClr val="3C3C3C"/>
                    </a:solidFill>
                    <a:latin typeface="Arial" panose="020B0604020202020204" pitchFamily="34" charset="0"/>
                    <a:cs typeface="Arial" panose="020B0604020202020204" pitchFamily="34" charset="0"/>
                  </a:rPr>
                  <a:t> Pain </a:t>
                </a:r>
              </a:p>
            </p:txBody>
          </p:sp>
        </p:grpSp>
        <p:grpSp>
          <p:nvGrpSpPr>
            <p:cNvPr id="74" name="Group 73"/>
            <p:cNvGrpSpPr/>
            <p:nvPr/>
          </p:nvGrpSpPr>
          <p:grpSpPr>
            <a:xfrm>
              <a:off x="4837017" y="4057323"/>
              <a:ext cx="1672238" cy="184715"/>
              <a:chOff x="5433527" y="5696116"/>
              <a:chExt cx="2554822" cy="282205"/>
            </a:xfrm>
          </p:grpSpPr>
          <p:sp>
            <p:nvSpPr>
              <p:cNvPr id="75" name="Oval 74"/>
              <p:cNvSpPr/>
              <p:nvPr/>
            </p:nvSpPr>
            <p:spPr>
              <a:xfrm>
                <a:off x="5433527" y="5696116"/>
                <a:ext cx="162040" cy="162040"/>
              </a:xfrm>
              <a:prstGeom prst="ellipse">
                <a:avLst/>
              </a:prstGeom>
              <a:solidFill>
                <a:srgbClr val="7F56C5"/>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76" name="Rectangle 75"/>
              <p:cNvSpPr/>
              <p:nvPr/>
            </p:nvSpPr>
            <p:spPr>
              <a:xfrm>
                <a:off x="5662884" y="5734934"/>
                <a:ext cx="2325465" cy="243387"/>
              </a:xfrm>
              <a:prstGeom prst="rect">
                <a:avLst/>
              </a:prstGeom>
            </p:spPr>
            <p:txBody>
              <a:bodyPr wrap="square" anchor="ctr">
                <a:noAutofit/>
              </a:bodyPr>
              <a:lstStyle/>
              <a:p>
                <a:pPr defTabSz="609513">
                  <a:defRPr/>
                </a:pPr>
                <a:r>
                  <a:rPr lang="en-GB" sz="1600" kern="0" dirty="0">
                    <a:solidFill>
                      <a:srgbClr val="3C3C3C"/>
                    </a:solidFill>
                    <a:latin typeface="Arial" panose="020B0604020202020204" pitchFamily="34" charset="0"/>
                    <a:cs typeface="Arial" panose="020B0604020202020204" pitchFamily="34" charset="0"/>
                  </a:rPr>
                  <a:t>Psychomotor agitation</a:t>
                </a:r>
                <a:endParaRPr lang="en-US" sz="1600" kern="0" dirty="0">
                  <a:solidFill>
                    <a:srgbClr val="3C3C3C"/>
                  </a:solidFill>
                  <a:latin typeface="Arial" panose="020B0604020202020204" pitchFamily="34" charset="0"/>
                  <a:cs typeface="Arial" panose="020B0604020202020204" pitchFamily="34" charset="0"/>
                </a:endParaRPr>
              </a:p>
            </p:txBody>
          </p:sp>
        </p:grpSp>
        <p:grpSp>
          <p:nvGrpSpPr>
            <p:cNvPr id="80" name="Group 79"/>
            <p:cNvGrpSpPr/>
            <p:nvPr/>
          </p:nvGrpSpPr>
          <p:grpSpPr>
            <a:xfrm>
              <a:off x="5710894" y="926209"/>
              <a:ext cx="2380548" cy="318614"/>
              <a:chOff x="6512979" y="1422884"/>
              <a:chExt cx="3636976" cy="486775"/>
            </a:xfrm>
          </p:grpSpPr>
          <p:sp>
            <p:nvSpPr>
              <p:cNvPr id="81" name="Oval 80"/>
              <p:cNvSpPr/>
              <p:nvPr/>
            </p:nvSpPr>
            <p:spPr>
              <a:xfrm flipH="1">
                <a:off x="6512979" y="1593139"/>
                <a:ext cx="162040" cy="162040"/>
              </a:xfrm>
              <a:prstGeom prst="ellipse">
                <a:avLst/>
              </a:prstGeom>
              <a:solidFill>
                <a:srgbClr val="E98300"/>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82" name="Rectangle 81"/>
              <p:cNvSpPr/>
              <p:nvPr/>
            </p:nvSpPr>
            <p:spPr>
              <a:xfrm>
                <a:off x="6675070" y="1422884"/>
                <a:ext cx="3474885" cy="486775"/>
              </a:xfrm>
              <a:prstGeom prst="rect">
                <a:avLst/>
              </a:prstGeom>
            </p:spPr>
            <p:txBody>
              <a:bodyPr wrap="square" anchor="ctr">
                <a:noAutofit/>
              </a:bodyPr>
              <a:lstStyle/>
              <a:p>
                <a:pPr defTabSz="607469">
                  <a:defRPr/>
                </a:pPr>
                <a:r>
                  <a:rPr lang="en-US" sz="1600" kern="0" dirty="0">
                    <a:solidFill>
                      <a:srgbClr val="3C3C3C"/>
                    </a:solidFill>
                    <a:latin typeface="Arial" panose="020B0604020202020204" pitchFamily="34" charset="0"/>
                    <a:cs typeface="Arial" panose="020B0604020202020204" pitchFamily="34" charset="0"/>
                  </a:rPr>
                  <a:t>Attention and concentration</a:t>
                </a:r>
              </a:p>
            </p:txBody>
          </p:sp>
        </p:grpSp>
        <p:grpSp>
          <p:nvGrpSpPr>
            <p:cNvPr id="83" name="Group 82"/>
            <p:cNvGrpSpPr/>
            <p:nvPr/>
          </p:nvGrpSpPr>
          <p:grpSpPr>
            <a:xfrm>
              <a:off x="6069002" y="1367694"/>
              <a:ext cx="2295857" cy="318614"/>
              <a:chOff x="7204550" y="2353598"/>
              <a:chExt cx="3507587" cy="486775"/>
            </a:xfrm>
          </p:grpSpPr>
          <p:sp>
            <p:nvSpPr>
              <p:cNvPr id="84" name="Oval 83"/>
              <p:cNvSpPr/>
              <p:nvPr/>
            </p:nvSpPr>
            <p:spPr>
              <a:xfrm flipH="1">
                <a:off x="7204550" y="2499645"/>
                <a:ext cx="162040" cy="162040"/>
              </a:xfrm>
              <a:prstGeom prst="ellipse">
                <a:avLst/>
              </a:prstGeom>
              <a:solidFill>
                <a:srgbClr val="E98300"/>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85" name="Rectangle 84"/>
              <p:cNvSpPr/>
              <p:nvPr/>
            </p:nvSpPr>
            <p:spPr>
              <a:xfrm>
                <a:off x="7339969" y="2353598"/>
                <a:ext cx="3372168" cy="486775"/>
              </a:xfrm>
              <a:prstGeom prst="rect">
                <a:avLst/>
              </a:prstGeom>
            </p:spPr>
            <p:txBody>
              <a:bodyPr wrap="square" anchor="ctr">
                <a:noAutofit/>
              </a:bodyPr>
              <a:lstStyle/>
              <a:p>
                <a:pPr defTabSz="607469">
                  <a:defRPr/>
                </a:pPr>
                <a:r>
                  <a:rPr lang="en-US" sz="1600" kern="0" dirty="0">
                    <a:solidFill>
                      <a:srgbClr val="3C3C3C"/>
                    </a:solidFill>
                    <a:latin typeface="Arial" panose="020B0604020202020204" pitchFamily="34" charset="0"/>
                    <a:cs typeface="Arial" panose="020B0604020202020204" pitchFamily="34" charset="0"/>
                  </a:rPr>
                  <a:t>Short- and long-term memory</a:t>
                </a:r>
              </a:p>
            </p:txBody>
          </p:sp>
        </p:grpSp>
        <p:grpSp>
          <p:nvGrpSpPr>
            <p:cNvPr id="86" name="Group 85"/>
            <p:cNvGrpSpPr/>
            <p:nvPr/>
          </p:nvGrpSpPr>
          <p:grpSpPr>
            <a:xfrm>
              <a:off x="6157641" y="2102509"/>
              <a:ext cx="2215937" cy="236215"/>
              <a:chOff x="7249698" y="2687253"/>
              <a:chExt cx="3385476" cy="360886"/>
            </a:xfrm>
          </p:grpSpPr>
          <p:sp>
            <p:nvSpPr>
              <p:cNvPr id="87" name="Oval 86"/>
              <p:cNvSpPr/>
              <p:nvPr/>
            </p:nvSpPr>
            <p:spPr>
              <a:xfrm flipH="1">
                <a:off x="7249698" y="2798282"/>
                <a:ext cx="162040" cy="162040"/>
              </a:xfrm>
              <a:prstGeom prst="ellipse">
                <a:avLst/>
              </a:prstGeom>
              <a:solidFill>
                <a:srgbClr val="E98300"/>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88" name="Rectangle 87"/>
              <p:cNvSpPr/>
              <p:nvPr/>
            </p:nvSpPr>
            <p:spPr>
              <a:xfrm>
                <a:off x="7401482" y="2687253"/>
                <a:ext cx="3233692" cy="360886"/>
              </a:xfrm>
              <a:prstGeom prst="rect">
                <a:avLst/>
              </a:prstGeom>
            </p:spPr>
            <p:txBody>
              <a:bodyPr wrap="square" anchor="ctr">
                <a:noAutofit/>
              </a:bodyPr>
              <a:lstStyle/>
              <a:p>
                <a:pPr defTabSz="607469">
                  <a:defRPr/>
                </a:pPr>
                <a:r>
                  <a:rPr lang="en-US" sz="1600" kern="0" dirty="0">
                    <a:solidFill>
                      <a:srgbClr val="3C3C3C"/>
                    </a:solidFill>
                    <a:latin typeface="Arial" panose="020B0604020202020204" pitchFamily="34" charset="0"/>
                    <a:cs typeface="Arial" panose="020B0604020202020204" pitchFamily="34" charset="0"/>
                  </a:rPr>
                  <a:t>Decision-making</a:t>
                </a:r>
              </a:p>
            </p:txBody>
          </p:sp>
        </p:grpSp>
        <p:grpSp>
          <p:nvGrpSpPr>
            <p:cNvPr id="92" name="Group 91"/>
            <p:cNvGrpSpPr/>
            <p:nvPr/>
          </p:nvGrpSpPr>
          <p:grpSpPr>
            <a:xfrm>
              <a:off x="5843500" y="2651743"/>
              <a:ext cx="2660051" cy="242856"/>
              <a:chOff x="7170128" y="3405532"/>
              <a:chExt cx="4063988" cy="371032"/>
            </a:xfrm>
          </p:grpSpPr>
          <p:sp>
            <p:nvSpPr>
              <p:cNvPr id="93" name="Oval 92"/>
              <p:cNvSpPr/>
              <p:nvPr/>
            </p:nvSpPr>
            <p:spPr>
              <a:xfrm flipH="1">
                <a:off x="7170128" y="3521949"/>
                <a:ext cx="162040" cy="162040"/>
              </a:xfrm>
              <a:prstGeom prst="ellipse">
                <a:avLst/>
              </a:prstGeom>
              <a:solidFill>
                <a:srgbClr val="E98300"/>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94" name="Rectangle 93"/>
              <p:cNvSpPr/>
              <p:nvPr/>
            </p:nvSpPr>
            <p:spPr>
              <a:xfrm>
                <a:off x="7334302" y="3405532"/>
                <a:ext cx="3899814" cy="371032"/>
              </a:xfrm>
              <a:prstGeom prst="rect">
                <a:avLst/>
              </a:prstGeom>
            </p:spPr>
            <p:txBody>
              <a:bodyPr wrap="square" anchor="ctr">
                <a:noAutofit/>
              </a:bodyPr>
              <a:lstStyle/>
              <a:p>
                <a:pPr defTabSz="607469">
                  <a:defRPr/>
                </a:pPr>
                <a:r>
                  <a:rPr lang="en-US" sz="1600" kern="0" dirty="0">
                    <a:solidFill>
                      <a:srgbClr val="3C3C3C"/>
                    </a:solidFill>
                    <a:latin typeface="Arial" panose="020B0604020202020204" pitchFamily="34" charset="0"/>
                    <a:cs typeface="Arial" panose="020B0604020202020204" pitchFamily="34" charset="0"/>
                  </a:rPr>
                  <a:t>Mental sharpness </a:t>
                </a:r>
              </a:p>
            </p:txBody>
          </p:sp>
        </p:grpSp>
        <p:grpSp>
          <p:nvGrpSpPr>
            <p:cNvPr id="95" name="Group 94"/>
            <p:cNvGrpSpPr/>
            <p:nvPr/>
          </p:nvGrpSpPr>
          <p:grpSpPr>
            <a:xfrm>
              <a:off x="5664267" y="2867843"/>
              <a:ext cx="2931286" cy="132822"/>
              <a:chOff x="6929475" y="4083124"/>
              <a:chExt cx="4478377" cy="202923"/>
            </a:xfrm>
          </p:grpSpPr>
          <p:sp>
            <p:nvSpPr>
              <p:cNvPr id="96" name="Oval 95"/>
              <p:cNvSpPr/>
              <p:nvPr/>
            </p:nvSpPr>
            <p:spPr>
              <a:xfrm flipH="1">
                <a:off x="6929475" y="4083124"/>
                <a:ext cx="162040" cy="162040"/>
              </a:xfrm>
              <a:prstGeom prst="ellipse">
                <a:avLst/>
              </a:prstGeom>
              <a:solidFill>
                <a:srgbClr val="E98300"/>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97" name="Rectangle 96"/>
              <p:cNvSpPr/>
              <p:nvPr/>
            </p:nvSpPr>
            <p:spPr>
              <a:xfrm>
                <a:off x="7029014" y="4083333"/>
                <a:ext cx="4378838" cy="202714"/>
              </a:xfrm>
              <a:prstGeom prst="rect">
                <a:avLst/>
              </a:prstGeom>
            </p:spPr>
            <p:txBody>
              <a:bodyPr wrap="square" anchor="ctr">
                <a:noAutofit/>
              </a:bodyPr>
              <a:lstStyle/>
              <a:p>
                <a:pPr defTabSz="607469">
                  <a:defRPr/>
                </a:pPr>
                <a:r>
                  <a:rPr lang="en-US" sz="1600" kern="0" dirty="0">
                    <a:solidFill>
                      <a:srgbClr val="3C3C3C"/>
                    </a:solidFill>
                    <a:latin typeface="Arial" panose="020B0604020202020204" pitchFamily="34" charset="0"/>
                    <a:cs typeface="Arial" panose="020B0604020202020204" pitchFamily="34" charset="0"/>
                  </a:rPr>
                  <a:t>Thinking speed</a:t>
                </a:r>
              </a:p>
            </p:txBody>
          </p:sp>
        </p:grpSp>
        <p:grpSp>
          <p:nvGrpSpPr>
            <p:cNvPr id="98" name="Group 97"/>
            <p:cNvGrpSpPr/>
            <p:nvPr/>
          </p:nvGrpSpPr>
          <p:grpSpPr>
            <a:xfrm>
              <a:off x="6188242" y="1960974"/>
              <a:ext cx="1234801" cy="159307"/>
              <a:chOff x="8651672" y="4341859"/>
              <a:chExt cx="1886511" cy="243387"/>
            </a:xfrm>
          </p:grpSpPr>
          <p:sp>
            <p:nvSpPr>
              <p:cNvPr id="99" name="Oval 98"/>
              <p:cNvSpPr/>
              <p:nvPr/>
            </p:nvSpPr>
            <p:spPr>
              <a:xfrm flipH="1">
                <a:off x="8651672" y="4381047"/>
                <a:ext cx="162040" cy="162040"/>
              </a:xfrm>
              <a:prstGeom prst="ellipse">
                <a:avLst/>
              </a:prstGeom>
              <a:solidFill>
                <a:srgbClr val="E98300"/>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100" name="Rectangle 99"/>
              <p:cNvSpPr/>
              <p:nvPr/>
            </p:nvSpPr>
            <p:spPr>
              <a:xfrm>
                <a:off x="8795922" y="4341859"/>
                <a:ext cx="1742261" cy="243387"/>
              </a:xfrm>
              <a:prstGeom prst="rect">
                <a:avLst/>
              </a:prstGeom>
            </p:spPr>
            <p:txBody>
              <a:bodyPr wrap="square" anchor="ctr">
                <a:noAutofit/>
              </a:bodyPr>
              <a:lstStyle/>
              <a:p>
                <a:pPr defTabSz="607469">
                  <a:defRPr/>
                </a:pPr>
                <a:r>
                  <a:rPr lang="en-US" sz="1600" kern="0" dirty="0">
                    <a:solidFill>
                      <a:srgbClr val="3C3C3C"/>
                    </a:solidFill>
                    <a:latin typeface="Arial" panose="020B0604020202020204" pitchFamily="34" charset="0"/>
                    <a:cs typeface="Arial" panose="020B0604020202020204" pitchFamily="34" charset="0"/>
                  </a:rPr>
                  <a:t>Judgment </a:t>
                </a:r>
              </a:p>
            </p:txBody>
          </p:sp>
        </p:grpSp>
        <p:grpSp>
          <p:nvGrpSpPr>
            <p:cNvPr id="101" name="Group 100"/>
            <p:cNvGrpSpPr/>
            <p:nvPr/>
          </p:nvGrpSpPr>
          <p:grpSpPr>
            <a:xfrm>
              <a:off x="2501735" y="3136797"/>
              <a:ext cx="912735" cy="272993"/>
              <a:chOff x="2254970" y="4705252"/>
              <a:chExt cx="912735" cy="272993"/>
            </a:xfrm>
          </p:grpSpPr>
          <p:sp>
            <p:nvSpPr>
              <p:cNvPr id="102" name="Oval 101"/>
              <p:cNvSpPr/>
              <p:nvPr/>
            </p:nvSpPr>
            <p:spPr>
              <a:xfrm flipH="1">
                <a:off x="3066262" y="4787632"/>
                <a:ext cx="101443" cy="101443"/>
              </a:xfrm>
              <a:prstGeom prst="ellipse">
                <a:avLst/>
              </a:prstGeom>
              <a:solidFill>
                <a:srgbClr val="7F56C5"/>
              </a:solidFill>
              <a:ln w="28575" cap="flat" cmpd="sng" algn="ctr">
                <a:solidFill>
                  <a:sysClr val="window" lastClr="FFFFFF"/>
                </a:solidFill>
                <a:prstDash val="solid"/>
              </a:ln>
              <a:effectLst/>
            </p:spPr>
            <p:txBody>
              <a:bodyPr rtlCol="0" anchor="ctr"/>
              <a:lstStyle/>
              <a:p>
                <a:pPr algn="ctr">
                  <a:defRPr/>
                </a:pPr>
                <a:endParaRPr lang="en-GB" sz="2133" kern="0">
                  <a:solidFill>
                    <a:sysClr val="window" lastClr="FFFFFF"/>
                  </a:solidFill>
                  <a:latin typeface="Arial" panose="020B0604020202020204" pitchFamily="34" charset="0"/>
                  <a:cs typeface="Arial" panose="020B0604020202020204" pitchFamily="34" charset="0"/>
                </a:endParaRPr>
              </a:p>
            </p:txBody>
          </p:sp>
          <p:sp>
            <p:nvSpPr>
              <p:cNvPr id="103" name="Rectangle 102"/>
              <p:cNvSpPr/>
              <p:nvPr/>
            </p:nvSpPr>
            <p:spPr>
              <a:xfrm>
                <a:off x="2254970" y="4705252"/>
                <a:ext cx="650659" cy="272993"/>
              </a:xfrm>
              <a:prstGeom prst="rect">
                <a:avLst/>
              </a:prstGeom>
            </p:spPr>
            <p:txBody>
              <a:bodyPr wrap="none">
                <a:spAutoFit/>
              </a:bodyPr>
              <a:lstStyle/>
              <a:p>
                <a:pPr algn="ctr">
                  <a:defRPr/>
                </a:pPr>
                <a:r>
                  <a:rPr lang="en-US" sz="1600" kern="0" dirty="0">
                    <a:solidFill>
                      <a:srgbClr val="3C3C3C"/>
                    </a:solidFill>
                    <a:latin typeface="Arial" panose="020B0604020202020204" pitchFamily="34" charset="0"/>
                    <a:cs typeface="Arial" panose="020B0604020202020204" pitchFamily="34" charset="0"/>
                  </a:rPr>
                  <a:t>Fatigue</a:t>
                </a:r>
              </a:p>
            </p:txBody>
          </p:sp>
        </p:grpSp>
      </p:grpSp>
    </p:spTree>
    <p:extLst>
      <p:ext uri="{BB962C8B-B14F-4D97-AF65-F5344CB8AC3E}">
        <p14:creationId xmlns:p14="http://schemas.microsoft.com/office/powerpoint/2010/main" val="181847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ladsholder til tekst 34">
            <a:extLst>
              <a:ext uri="{FF2B5EF4-FFF2-40B4-BE49-F238E27FC236}">
                <a16:creationId xmlns:a16="http://schemas.microsoft.com/office/drawing/2014/main" id="{63B3D180-16C9-7B43-9CAF-32E896CA6916}"/>
              </a:ext>
            </a:extLst>
          </p:cNvPr>
          <p:cNvSpPr>
            <a:spLocks noGrp="1"/>
          </p:cNvSpPr>
          <p:nvPr>
            <p:ph type="body" sz="quarter" idx="13"/>
          </p:nvPr>
        </p:nvSpPr>
        <p:spPr>
          <a:xfrm>
            <a:off x="838200" y="6242837"/>
            <a:ext cx="5607051" cy="359073"/>
          </a:xfrm>
        </p:spPr>
        <p:txBody>
          <a:bodyPr/>
          <a:lstStyle/>
          <a:p>
            <a:r>
              <a:rPr lang="en-CA" dirty="0">
                <a:solidFill>
                  <a:schemeClr val="tx1">
                    <a:lumMod val="50000"/>
                    <a:lumOff val="50000"/>
                  </a:schemeClr>
                </a:solidFill>
                <a:latin typeface="Arial" panose="020B0604020202020204" pitchFamily="34" charset="0"/>
                <a:cs typeface="Arial" panose="020B0604020202020204" pitchFamily="34" charset="0"/>
              </a:rPr>
              <a:t>1. McIntyre RS et al. </a:t>
            </a:r>
            <a:r>
              <a:rPr lang="en-CA" i="1" dirty="0">
                <a:solidFill>
                  <a:schemeClr val="tx1">
                    <a:lumMod val="50000"/>
                    <a:lumOff val="50000"/>
                  </a:schemeClr>
                </a:solidFill>
                <a:latin typeface="Arial" panose="020B0604020202020204" pitchFamily="34" charset="0"/>
                <a:cs typeface="Arial" panose="020B0604020202020204" pitchFamily="34" charset="0"/>
              </a:rPr>
              <a:t>Depress Anxiety</a:t>
            </a:r>
            <a:r>
              <a:rPr lang="en-CA" dirty="0">
                <a:solidFill>
                  <a:schemeClr val="tx1">
                    <a:lumMod val="50000"/>
                    <a:lumOff val="50000"/>
                  </a:schemeClr>
                </a:solidFill>
                <a:latin typeface="Arial" panose="020B0604020202020204" pitchFamily="34" charset="0"/>
                <a:cs typeface="Arial" panose="020B0604020202020204" pitchFamily="34" charset="0"/>
              </a:rPr>
              <a:t> 2013;30(6):515</a:t>
            </a:r>
            <a:r>
              <a:rPr lang="da-DK" dirty="0">
                <a:solidFill>
                  <a:schemeClr val="tx1">
                    <a:lumMod val="50000"/>
                    <a:lumOff val="50000"/>
                  </a:schemeClr>
                </a:solidFill>
                <a:latin typeface="Arial" panose="020B0604020202020204" pitchFamily="34" charset="0"/>
                <a:cs typeface="Arial" panose="020B0604020202020204" pitchFamily="34" charset="0"/>
              </a:rPr>
              <a:t>–</a:t>
            </a:r>
            <a:r>
              <a:rPr lang="en-CA" dirty="0">
                <a:solidFill>
                  <a:schemeClr val="tx1">
                    <a:lumMod val="50000"/>
                    <a:lumOff val="50000"/>
                  </a:schemeClr>
                </a:solidFill>
                <a:latin typeface="Arial" panose="020B0604020202020204" pitchFamily="34" charset="0"/>
                <a:cs typeface="Arial" panose="020B0604020202020204" pitchFamily="34" charset="0"/>
              </a:rPr>
              <a:t>527; 2. </a:t>
            </a:r>
            <a:r>
              <a:rPr lang="en-CA" dirty="0" err="1">
                <a:solidFill>
                  <a:schemeClr val="tx1">
                    <a:lumMod val="50000"/>
                    <a:lumOff val="50000"/>
                  </a:schemeClr>
                </a:solidFill>
                <a:latin typeface="Arial" panose="020B0604020202020204" pitchFamily="34" charset="0"/>
                <a:cs typeface="Arial" panose="020B0604020202020204" pitchFamily="34" charset="0"/>
              </a:rPr>
              <a:t>Hammar</a:t>
            </a:r>
            <a:r>
              <a:rPr lang="en-CA" dirty="0">
                <a:solidFill>
                  <a:schemeClr val="tx1">
                    <a:lumMod val="50000"/>
                    <a:lumOff val="50000"/>
                  </a:schemeClr>
                </a:solidFill>
                <a:latin typeface="Arial" panose="020B0604020202020204" pitchFamily="34" charset="0"/>
                <a:cs typeface="Arial" panose="020B0604020202020204" pitchFamily="34" charset="0"/>
              </a:rPr>
              <a:t> A, </a:t>
            </a:r>
            <a:r>
              <a:rPr lang="en-CA" dirty="0" err="1">
                <a:solidFill>
                  <a:schemeClr val="tx1">
                    <a:lumMod val="50000"/>
                    <a:lumOff val="50000"/>
                  </a:schemeClr>
                </a:solidFill>
                <a:latin typeface="Arial" panose="020B0604020202020204" pitchFamily="34" charset="0"/>
                <a:cs typeface="Arial" panose="020B0604020202020204" pitchFamily="34" charset="0"/>
              </a:rPr>
              <a:t>Ardal</a:t>
            </a:r>
            <a:r>
              <a:rPr lang="en-CA" dirty="0">
                <a:solidFill>
                  <a:schemeClr val="tx1">
                    <a:lumMod val="50000"/>
                    <a:lumOff val="50000"/>
                  </a:schemeClr>
                </a:solidFill>
                <a:latin typeface="Arial" panose="020B0604020202020204" pitchFamily="34" charset="0"/>
                <a:cs typeface="Arial" panose="020B0604020202020204" pitchFamily="34" charset="0"/>
              </a:rPr>
              <a:t> G. </a:t>
            </a:r>
            <a:r>
              <a:rPr lang="fr-FR" i="1" dirty="0">
                <a:solidFill>
                  <a:schemeClr val="tx1">
                    <a:lumMod val="50000"/>
                    <a:lumOff val="50000"/>
                  </a:schemeClr>
                </a:solidFill>
                <a:latin typeface="Arial" panose="020B0604020202020204" pitchFamily="34" charset="0"/>
                <a:cs typeface="Arial" panose="020B0604020202020204" pitchFamily="34" charset="0"/>
              </a:rPr>
              <a:t>Front Hum </a:t>
            </a:r>
            <a:r>
              <a:rPr lang="fr-FR" i="1" dirty="0" err="1">
                <a:solidFill>
                  <a:schemeClr val="tx1">
                    <a:lumMod val="50000"/>
                    <a:lumOff val="50000"/>
                  </a:schemeClr>
                </a:solidFill>
                <a:latin typeface="Arial" panose="020B0604020202020204" pitchFamily="34" charset="0"/>
                <a:cs typeface="Arial" panose="020B0604020202020204" pitchFamily="34" charset="0"/>
              </a:rPr>
              <a:t>Neurosci</a:t>
            </a:r>
            <a:r>
              <a:rPr lang="fr-FR" dirty="0">
                <a:solidFill>
                  <a:schemeClr val="tx1">
                    <a:lumMod val="50000"/>
                    <a:lumOff val="50000"/>
                  </a:schemeClr>
                </a:solidFill>
                <a:latin typeface="Arial" panose="020B0604020202020204" pitchFamily="34" charset="0"/>
                <a:cs typeface="Arial" panose="020B0604020202020204" pitchFamily="34" charset="0"/>
              </a:rPr>
              <a:t> 2009;3:26. </a:t>
            </a:r>
            <a:r>
              <a:rPr lang="fr-FR" dirty="0" err="1">
                <a:solidFill>
                  <a:schemeClr val="tx1">
                    <a:lumMod val="50000"/>
                    <a:lumOff val="50000"/>
                  </a:schemeClr>
                </a:solidFill>
                <a:latin typeface="Arial" panose="020B0604020202020204" pitchFamily="34" charset="0"/>
                <a:cs typeface="Arial" panose="020B0604020202020204" pitchFamily="34" charset="0"/>
              </a:rPr>
              <a:t>doi</a:t>
            </a:r>
            <a:r>
              <a:rPr lang="fr-FR" dirty="0">
                <a:solidFill>
                  <a:schemeClr val="tx1">
                    <a:lumMod val="50000"/>
                    <a:lumOff val="50000"/>
                  </a:schemeClr>
                </a:solidFill>
                <a:latin typeface="Arial" panose="020B0604020202020204" pitchFamily="34" charset="0"/>
                <a:cs typeface="Arial" panose="020B0604020202020204" pitchFamily="34" charset="0"/>
              </a:rPr>
              <a:t>: 10.3389/neuro.09.026.2009.</a:t>
            </a:r>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Rounded Rectangle 5"/>
          <p:cNvSpPr/>
          <p:nvPr/>
        </p:nvSpPr>
        <p:spPr>
          <a:xfrm>
            <a:off x="838201" y="1069090"/>
            <a:ext cx="10515599" cy="453095"/>
          </a:xfrm>
          <a:prstGeom prst="roundRect">
            <a:avLst/>
          </a:prstGeom>
          <a:solidFill>
            <a:schemeClr val="bg2"/>
          </a:solidFill>
          <a:ln w="38100" cap="flat" cmpd="sng" algn="ctr">
            <a:noFill/>
            <a:prstDash val="solid"/>
          </a:ln>
          <a:effectLst/>
        </p:spPr>
        <p:txBody>
          <a:bodyPr lIns="0" tIns="0" rIns="0" bIns="0" anchor="ctr"/>
          <a:lstStyle/>
          <a:p>
            <a:pPr marL="116414" algn="ctr" defTabSz="1174013">
              <a:spcBef>
                <a:spcPct val="0"/>
              </a:spcBef>
              <a:defRPr/>
            </a:pPr>
            <a:r>
              <a:rPr lang="en-GB" b="1" kern="0" dirty="0">
                <a:latin typeface="Arial" panose="020B0604020202020204" pitchFamily="34" charset="0"/>
                <a:cs typeface="Arial" panose="020B0604020202020204" pitchFamily="34" charset="0"/>
              </a:rPr>
              <a:t>Cognitive dysfunction and general functioning are linked and both have an impact on clinical outcomes in depression</a:t>
            </a:r>
          </a:p>
        </p:txBody>
      </p:sp>
      <p:grpSp>
        <p:nvGrpSpPr>
          <p:cNvPr id="41" name="Gruppe 40">
            <a:extLst>
              <a:ext uri="{FF2B5EF4-FFF2-40B4-BE49-F238E27FC236}">
                <a16:creationId xmlns:a16="http://schemas.microsoft.com/office/drawing/2014/main" id="{5C78530E-F2AE-194D-945D-F60BCCD4BE51}"/>
              </a:ext>
            </a:extLst>
          </p:cNvPr>
          <p:cNvGrpSpPr/>
          <p:nvPr/>
        </p:nvGrpSpPr>
        <p:grpSpPr>
          <a:xfrm>
            <a:off x="995287" y="1785074"/>
            <a:ext cx="10736643" cy="5113831"/>
            <a:chOff x="361598" y="1325658"/>
            <a:chExt cx="8782409" cy="4183035"/>
          </a:xfrm>
        </p:grpSpPr>
        <p:sp>
          <p:nvSpPr>
            <p:cNvPr id="22" name="Rectangle 53"/>
            <p:cNvSpPr>
              <a:spLocks noChangeArrowheads="1"/>
            </p:cNvSpPr>
            <p:nvPr/>
          </p:nvSpPr>
          <p:spPr bwMode="auto">
            <a:xfrm>
              <a:off x="361598" y="1507785"/>
              <a:ext cx="2185316" cy="411097"/>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333" dirty="0">
                  <a:solidFill>
                    <a:srgbClr val="3C3C3C"/>
                  </a:solidFill>
                  <a:latin typeface="Arial" panose="020B0604020202020204" pitchFamily="34" charset="0"/>
                  <a:cs typeface="Arial" panose="020B0604020202020204" pitchFamily="34" charset="0"/>
                </a:rPr>
                <a:t>Find it difficult to maintain performance</a:t>
              </a:r>
            </a:p>
          </p:txBody>
        </p:sp>
        <p:sp>
          <p:nvSpPr>
            <p:cNvPr id="7" name="Oval 6"/>
            <p:cNvSpPr/>
            <p:nvPr/>
          </p:nvSpPr>
          <p:spPr>
            <a:xfrm>
              <a:off x="4296462" y="1357997"/>
              <a:ext cx="2276659" cy="2276661"/>
            </a:xfrm>
            <a:prstGeom prst="ellipse">
              <a:avLst/>
            </a:prstGeom>
            <a:solidFill>
              <a:schemeClr val="bg2">
                <a:lumMod val="75000"/>
                <a:alpha val="50196"/>
              </a:schemeClr>
            </a:solidFill>
            <a:ln w="38100" cap="rnd" cmpd="sng" algn="ctr">
              <a:noFill/>
              <a:prstDash val="sysDot"/>
            </a:ln>
            <a:effectLst/>
          </p:spPr>
          <p:txBody>
            <a:bodyPr anchor="ctr"/>
            <a:lstStyle/>
            <a:p>
              <a:pPr algn="ctr" defTabSz="609513">
                <a:defRPr/>
              </a:pPr>
              <a:endParaRPr lang="en-GB" sz="2400" kern="0" dirty="0">
                <a:solidFill>
                  <a:prstClr val="white"/>
                </a:solidFill>
                <a:latin typeface="Arial" panose="020B0604020202020204" pitchFamily="34" charset="0"/>
                <a:cs typeface="Arial" panose="020B0604020202020204" pitchFamily="34" charset="0"/>
              </a:endParaRPr>
            </a:p>
          </p:txBody>
        </p:sp>
        <p:sp>
          <p:nvSpPr>
            <p:cNvPr id="8" name="Oval 7"/>
            <p:cNvSpPr/>
            <p:nvPr/>
          </p:nvSpPr>
          <p:spPr>
            <a:xfrm>
              <a:off x="3360410" y="2445669"/>
              <a:ext cx="2276659" cy="2277831"/>
            </a:xfrm>
            <a:prstGeom prst="ellipse">
              <a:avLst/>
            </a:prstGeom>
            <a:solidFill>
              <a:schemeClr val="accent1">
                <a:lumMod val="60000"/>
                <a:lumOff val="40000"/>
                <a:alpha val="49804"/>
              </a:schemeClr>
            </a:solidFill>
            <a:ln w="38100" cap="rnd" cmpd="sng" algn="ctr">
              <a:noFill/>
              <a:prstDash val="sysDot"/>
            </a:ln>
            <a:effectLst/>
          </p:spPr>
          <p:txBody>
            <a:bodyPr anchor="ctr"/>
            <a:lstStyle/>
            <a:p>
              <a:pPr algn="ctr" defTabSz="609513">
                <a:defRPr/>
              </a:pPr>
              <a:endParaRPr lang="en-GB" sz="2400" kern="0" dirty="0">
                <a:solidFill>
                  <a:prstClr val="white"/>
                </a:solidFill>
                <a:latin typeface="Arial" panose="020B0604020202020204" pitchFamily="34" charset="0"/>
                <a:cs typeface="Arial" panose="020B0604020202020204" pitchFamily="34" charset="0"/>
              </a:endParaRPr>
            </a:p>
          </p:txBody>
        </p:sp>
        <p:sp>
          <p:nvSpPr>
            <p:cNvPr id="9" name="Oval 8"/>
            <p:cNvSpPr/>
            <p:nvPr/>
          </p:nvSpPr>
          <p:spPr>
            <a:xfrm>
              <a:off x="2364272" y="1325658"/>
              <a:ext cx="2276659" cy="2276661"/>
            </a:xfrm>
            <a:prstGeom prst="ellipse">
              <a:avLst/>
            </a:prstGeom>
            <a:solidFill>
              <a:schemeClr val="accent2">
                <a:lumMod val="60000"/>
                <a:lumOff val="40000"/>
                <a:alpha val="50196"/>
              </a:schemeClr>
            </a:solidFill>
            <a:ln w="38100" cap="rnd" cmpd="sng" algn="ctr">
              <a:noFill/>
              <a:prstDash val="sysDot"/>
            </a:ln>
            <a:effectLst/>
          </p:spPr>
          <p:txBody>
            <a:bodyPr anchor="ctr"/>
            <a:lstStyle/>
            <a:p>
              <a:pPr algn="ctr" defTabSz="609513">
                <a:defRPr/>
              </a:pPr>
              <a:endParaRPr lang="en-GB" sz="2400" kern="0" dirty="0">
                <a:solidFill>
                  <a:prstClr val="white"/>
                </a:solidFill>
                <a:latin typeface="Arial" panose="020B0604020202020204" pitchFamily="34" charset="0"/>
                <a:cs typeface="Arial" panose="020B0604020202020204" pitchFamily="34" charset="0"/>
              </a:endParaRPr>
            </a:p>
          </p:txBody>
        </p:sp>
        <p:sp>
          <p:nvSpPr>
            <p:cNvPr id="10" name="Rectangle 19"/>
            <p:cNvSpPr>
              <a:spLocks noChangeArrowheads="1"/>
            </p:cNvSpPr>
            <p:nvPr/>
          </p:nvSpPr>
          <p:spPr bwMode="auto">
            <a:xfrm>
              <a:off x="6611150" y="1802211"/>
              <a:ext cx="2513194" cy="411097"/>
            </a:xfrm>
            <a:prstGeom prst="rect">
              <a:avLst/>
            </a:prstGeom>
            <a:noFill/>
            <a:ln w="9525">
              <a:noFill/>
              <a:miter lim="800000"/>
              <a:headEnd/>
              <a:tailEnd/>
            </a:ln>
          </p:spPr>
          <p:txBody>
            <a:bodyPr wrap="square">
              <a:spAutoFit/>
            </a:bodyPr>
            <a:lstStyle/>
            <a:p>
              <a:pPr fontAlgn="base">
                <a:spcBef>
                  <a:spcPct val="0"/>
                </a:spcBef>
                <a:spcAft>
                  <a:spcPct val="0"/>
                </a:spcAft>
              </a:pPr>
              <a:r>
                <a:rPr lang="en-GB" sz="1333" dirty="0">
                  <a:solidFill>
                    <a:srgbClr val="3C3C3C"/>
                  </a:solidFill>
                  <a:latin typeface="Arial" panose="020B0604020202020204" pitchFamily="34" charset="0"/>
                  <a:cs typeface="Arial" panose="020B0604020202020204" pitchFamily="34" charset="0"/>
                </a:rPr>
                <a:t>Experience household and financial strain</a:t>
              </a:r>
            </a:p>
          </p:txBody>
        </p:sp>
        <p:sp>
          <p:nvSpPr>
            <p:cNvPr id="11" name="Rectangle 42"/>
            <p:cNvSpPr>
              <a:spLocks noChangeArrowheads="1"/>
            </p:cNvSpPr>
            <p:nvPr/>
          </p:nvSpPr>
          <p:spPr bwMode="auto">
            <a:xfrm>
              <a:off x="6678258" y="2390010"/>
              <a:ext cx="2465749" cy="411097"/>
            </a:xfrm>
            <a:prstGeom prst="rect">
              <a:avLst/>
            </a:prstGeom>
            <a:noFill/>
            <a:ln w="9525">
              <a:noFill/>
              <a:miter lim="800000"/>
              <a:headEnd/>
              <a:tailEnd/>
            </a:ln>
          </p:spPr>
          <p:txBody>
            <a:bodyPr wrap="square">
              <a:spAutoFit/>
            </a:bodyPr>
            <a:lstStyle/>
            <a:p>
              <a:pPr fontAlgn="base">
                <a:spcBef>
                  <a:spcPct val="0"/>
                </a:spcBef>
                <a:spcAft>
                  <a:spcPct val="0"/>
                </a:spcAft>
              </a:pPr>
              <a:r>
                <a:rPr lang="en-US" sz="1333" dirty="0">
                  <a:solidFill>
                    <a:srgbClr val="3C3C3C"/>
                  </a:solidFill>
                  <a:latin typeface="Arial" panose="020B0604020202020204" pitchFamily="34" charset="0"/>
                  <a:cs typeface="Arial" panose="020B0604020202020204" pitchFamily="34" charset="0"/>
                </a:rPr>
                <a:t>Struggle with a variety of attention-related tasks</a:t>
              </a:r>
            </a:p>
          </p:txBody>
        </p:sp>
        <p:sp>
          <p:nvSpPr>
            <p:cNvPr id="12" name="Rectangle 43"/>
            <p:cNvSpPr>
              <a:spLocks noChangeArrowheads="1"/>
            </p:cNvSpPr>
            <p:nvPr/>
          </p:nvSpPr>
          <p:spPr bwMode="auto">
            <a:xfrm>
              <a:off x="6577625" y="2888237"/>
              <a:ext cx="2475807" cy="243313"/>
            </a:xfrm>
            <a:prstGeom prst="rect">
              <a:avLst/>
            </a:prstGeom>
            <a:noFill/>
            <a:ln w="9525">
              <a:noFill/>
              <a:miter lim="800000"/>
              <a:headEnd/>
              <a:tailEnd/>
            </a:ln>
          </p:spPr>
          <p:txBody>
            <a:bodyPr wrap="square">
              <a:spAutoFit/>
            </a:bodyPr>
            <a:lstStyle/>
            <a:p>
              <a:pPr fontAlgn="base">
                <a:spcBef>
                  <a:spcPct val="0"/>
                </a:spcBef>
                <a:spcAft>
                  <a:spcPct val="0"/>
                </a:spcAft>
              </a:pPr>
              <a:r>
                <a:rPr lang="en-US" sz="1333" dirty="0">
                  <a:solidFill>
                    <a:srgbClr val="3C3C3C"/>
                  </a:solidFill>
                  <a:latin typeface="Arial" panose="020B0604020202020204" pitchFamily="34" charset="0"/>
                  <a:cs typeface="Arial" panose="020B0604020202020204" pitchFamily="34" charset="0"/>
                </a:rPr>
                <a:t>Unable to participate </a:t>
              </a:r>
              <a:r>
                <a:rPr lang="en-US" sz="1333" dirty="0">
                  <a:solidFill>
                    <a:prstClr val="black"/>
                  </a:solidFill>
                  <a:latin typeface="Arial" panose="020B0604020202020204" pitchFamily="34" charset="0"/>
                  <a:cs typeface="Arial" panose="020B0604020202020204" pitchFamily="34" charset="0"/>
                </a:rPr>
                <a:t>fully in </a:t>
              </a:r>
              <a:r>
                <a:rPr lang="en-US" sz="1333" dirty="0">
                  <a:solidFill>
                    <a:srgbClr val="3C3C3C"/>
                  </a:solidFill>
                  <a:latin typeface="Arial" panose="020B0604020202020204" pitchFamily="34" charset="0"/>
                  <a:cs typeface="Arial" panose="020B0604020202020204" pitchFamily="34" charset="0"/>
                </a:rPr>
                <a:t>family life</a:t>
              </a:r>
            </a:p>
          </p:txBody>
        </p:sp>
        <p:sp>
          <p:nvSpPr>
            <p:cNvPr id="13" name="Oval 12"/>
            <p:cNvSpPr/>
            <p:nvPr/>
          </p:nvSpPr>
          <p:spPr>
            <a:xfrm>
              <a:off x="3287913" y="3591983"/>
              <a:ext cx="176603" cy="176604"/>
            </a:xfrm>
            <a:prstGeom prst="ellipse">
              <a:avLst/>
            </a:prstGeom>
            <a:solidFill>
              <a:schemeClr val="accent1"/>
            </a:solidFill>
            <a:ln w="28575" cap="flat" cmpd="sng" algn="ctr">
              <a:solidFill>
                <a:sysClr val="window" lastClr="FFFFFF"/>
              </a:solidFill>
              <a:prstDash val="solid"/>
            </a:ln>
            <a:effectLst/>
          </p:spPr>
          <p:txBody>
            <a:bodyPr anchor="ctr"/>
            <a:lstStyle/>
            <a:p>
              <a:pPr algn="ctr">
                <a:defRPr/>
              </a:pPr>
              <a:endParaRPr lang="en-US" sz="2400" kern="0">
                <a:solidFill>
                  <a:prstClr val="black"/>
                </a:solidFill>
                <a:latin typeface="Arial" panose="020B0604020202020204" pitchFamily="34" charset="0"/>
                <a:cs typeface="Arial" panose="020B0604020202020204" pitchFamily="34" charset="0"/>
              </a:endParaRPr>
            </a:p>
          </p:txBody>
        </p:sp>
        <p:sp>
          <p:nvSpPr>
            <p:cNvPr id="14" name="Oval 13"/>
            <p:cNvSpPr/>
            <p:nvPr/>
          </p:nvSpPr>
          <p:spPr>
            <a:xfrm>
              <a:off x="3409198" y="4025051"/>
              <a:ext cx="176604" cy="176604"/>
            </a:xfrm>
            <a:prstGeom prst="ellipse">
              <a:avLst/>
            </a:prstGeom>
            <a:solidFill>
              <a:schemeClr val="accent1"/>
            </a:solidFill>
            <a:ln w="28575" cap="flat" cmpd="sng" algn="ctr">
              <a:solidFill>
                <a:sysClr val="window" lastClr="FFFFFF"/>
              </a:solidFill>
              <a:prstDash val="solid"/>
            </a:ln>
            <a:effectLst/>
          </p:spPr>
          <p:txBody>
            <a:bodyPr anchor="ctr"/>
            <a:lstStyle/>
            <a:p>
              <a:pPr algn="ctr">
                <a:defRPr/>
              </a:pPr>
              <a:endParaRPr lang="en-US" sz="2400" kern="0">
                <a:solidFill>
                  <a:prstClr val="black"/>
                </a:solidFill>
                <a:latin typeface="Arial" panose="020B0604020202020204" pitchFamily="34" charset="0"/>
                <a:cs typeface="Arial" panose="020B0604020202020204" pitchFamily="34" charset="0"/>
              </a:endParaRPr>
            </a:p>
          </p:txBody>
        </p:sp>
        <p:sp>
          <p:nvSpPr>
            <p:cNvPr id="15" name="Oval 14"/>
            <p:cNvSpPr/>
            <p:nvPr/>
          </p:nvSpPr>
          <p:spPr>
            <a:xfrm>
              <a:off x="3707398" y="4339643"/>
              <a:ext cx="176603" cy="176604"/>
            </a:xfrm>
            <a:prstGeom prst="ellipse">
              <a:avLst/>
            </a:prstGeom>
            <a:solidFill>
              <a:schemeClr val="accent1"/>
            </a:solidFill>
            <a:ln w="28575" cap="flat" cmpd="sng" algn="ctr">
              <a:solidFill>
                <a:sysClr val="window" lastClr="FFFFFF"/>
              </a:solidFill>
              <a:prstDash val="solid"/>
            </a:ln>
            <a:effectLst/>
          </p:spPr>
          <p:txBody>
            <a:bodyPr anchor="ctr"/>
            <a:lstStyle/>
            <a:p>
              <a:pPr algn="ctr">
                <a:defRPr/>
              </a:pPr>
              <a:endParaRPr lang="en-US" sz="2400" kern="0">
                <a:solidFill>
                  <a:prstClr val="black"/>
                </a:solidFill>
                <a:latin typeface="Arial" panose="020B0604020202020204" pitchFamily="34" charset="0"/>
                <a:cs typeface="Arial" panose="020B0604020202020204" pitchFamily="34" charset="0"/>
              </a:endParaRPr>
            </a:p>
          </p:txBody>
        </p:sp>
        <p:sp>
          <p:nvSpPr>
            <p:cNvPr id="16" name="Rectangle 47"/>
            <p:cNvSpPr>
              <a:spLocks noChangeArrowheads="1"/>
            </p:cNvSpPr>
            <p:nvPr/>
          </p:nvSpPr>
          <p:spPr bwMode="auto">
            <a:xfrm>
              <a:off x="1216259" y="3545944"/>
              <a:ext cx="2108497" cy="243313"/>
            </a:xfrm>
            <a:prstGeom prst="rect">
              <a:avLst/>
            </a:prstGeom>
            <a:noFill/>
            <a:ln w="9525">
              <a:noFill/>
              <a:miter lim="800000"/>
              <a:headEnd/>
              <a:tailEnd/>
            </a:ln>
          </p:spPr>
          <p:txBody>
            <a:bodyPr>
              <a:spAutoFit/>
            </a:bodyPr>
            <a:lstStyle/>
            <a:p>
              <a:pPr indent="2117" algn="r" eaLnBrk="0" fontAlgn="base" hangingPunct="0">
                <a:spcBef>
                  <a:spcPct val="0"/>
                </a:spcBef>
                <a:spcAft>
                  <a:spcPct val="0"/>
                </a:spcAft>
              </a:pPr>
              <a:r>
                <a:rPr lang="en-GB" sz="1333" dirty="0">
                  <a:solidFill>
                    <a:srgbClr val="3C3C3C"/>
                  </a:solidFill>
                  <a:latin typeface="Arial" panose="020B0604020202020204" pitchFamily="34" charset="0"/>
                  <a:cs typeface="Arial" panose="020B0604020202020204" pitchFamily="34" charset="0"/>
                </a:rPr>
                <a:t>Exhibit social irritability  </a:t>
              </a:r>
            </a:p>
          </p:txBody>
        </p:sp>
        <p:sp>
          <p:nvSpPr>
            <p:cNvPr id="17" name="Rectangle 48"/>
            <p:cNvSpPr>
              <a:spLocks noChangeArrowheads="1"/>
            </p:cNvSpPr>
            <p:nvPr/>
          </p:nvSpPr>
          <p:spPr bwMode="auto">
            <a:xfrm>
              <a:off x="609600" y="3877987"/>
              <a:ext cx="2808806" cy="411097"/>
            </a:xfrm>
            <a:prstGeom prst="rect">
              <a:avLst/>
            </a:prstGeom>
            <a:noFill/>
            <a:ln w="9525">
              <a:noFill/>
              <a:miter lim="800000"/>
              <a:headEnd/>
              <a:tailEnd/>
            </a:ln>
          </p:spPr>
          <p:txBody>
            <a:bodyPr wrap="square">
              <a:spAutoFit/>
            </a:bodyPr>
            <a:lstStyle/>
            <a:p>
              <a:pPr indent="2117" algn="r" eaLnBrk="0" fontAlgn="base" hangingPunct="0">
                <a:spcBef>
                  <a:spcPct val="0"/>
                </a:spcBef>
                <a:spcAft>
                  <a:spcPct val="0"/>
                </a:spcAft>
              </a:pPr>
              <a:r>
                <a:rPr lang="en-US" sz="1333" dirty="0">
                  <a:solidFill>
                    <a:srgbClr val="3C3C3C"/>
                  </a:solidFill>
                  <a:latin typeface="Arial" panose="020B0604020202020204" pitchFamily="34" charset="0"/>
                  <a:cs typeface="Arial" panose="020B0604020202020204" pitchFamily="34" charset="0"/>
                </a:rPr>
                <a:t>Have problems meeting expectations from society </a:t>
              </a:r>
            </a:p>
          </p:txBody>
        </p:sp>
        <p:sp>
          <p:nvSpPr>
            <p:cNvPr id="18" name="Rectangle 49"/>
            <p:cNvSpPr>
              <a:spLocks noChangeArrowheads="1"/>
            </p:cNvSpPr>
            <p:nvPr/>
          </p:nvSpPr>
          <p:spPr bwMode="auto">
            <a:xfrm>
              <a:off x="685800" y="4347354"/>
              <a:ext cx="3045558" cy="243313"/>
            </a:xfrm>
            <a:prstGeom prst="rect">
              <a:avLst/>
            </a:prstGeom>
            <a:noFill/>
            <a:ln w="9525">
              <a:noFill/>
              <a:miter lim="800000"/>
              <a:headEnd/>
              <a:tailEnd/>
            </a:ln>
          </p:spPr>
          <p:txBody>
            <a:bodyPr wrap="square">
              <a:spAutoFit/>
            </a:bodyPr>
            <a:lstStyle/>
            <a:p>
              <a:pPr indent="2117" algn="r" eaLnBrk="0" fontAlgn="base" hangingPunct="0">
                <a:spcBef>
                  <a:spcPct val="0"/>
                </a:spcBef>
                <a:spcAft>
                  <a:spcPct val="0"/>
                </a:spcAft>
              </a:pPr>
              <a:r>
                <a:rPr lang="en-US" sz="1333" dirty="0">
                  <a:solidFill>
                    <a:srgbClr val="3C3C3C"/>
                  </a:solidFill>
                  <a:latin typeface="Arial" panose="020B0604020202020204" pitchFamily="34" charset="0"/>
                  <a:cs typeface="Arial" panose="020B0604020202020204" pitchFamily="34" charset="0"/>
                </a:rPr>
                <a:t>Find it difficult to participate in social life</a:t>
              </a:r>
            </a:p>
          </p:txBody>
        </p:sp>
        <p:sp>
          <p:nvSpPr>
            <p:cNvPr id="19" name="Oval 18"/>
            <p:cNvSpPr/>
            <p:nvPr/>
          </p:nvSpPr>
          <p:spPr>
            <a:xfrm flipH="1">
              <a:off x="2522350" y="1713141"/>
              <a:ext cx="176604" cy="178141"/>
            </a:xfrm>
            <a:prstGeom prst="ellipse">
              <a:avLst/>
            </a:prstGeom>
            <a:solidFill>
              <a:schemeClr val="accent2"/>
            </a:solidFill>
            <a:ln w="28575" cap="flat" cmpd="sng" algn="ctr">
              <a:solidFill>
                <a:sysClr val="window" lastClr="FFFFFF"/>
              </a:solidFill>
              <a:prstDash val="solid"/>
            </a:ln>
            <a:effectLst/>
          </p:spPr>
          <p:txBody>
            <a:bodyPr anchor="ctr"/>
            <a:lstStyle/>
            <a:p>
              <a:pPr algn="ctr">
                <a:defRPr/>
              </a:pPr>
              <a:endParaRPr lang="en-US" sz="2400" kern="0">
                <a:solidFill>
                  <a:prstClr val="black"/>
                </a:solidFill>
                <a:latin typeface="Arial" panose="020B0604020202020204" pitchFamily="34" charset="0"/>
                <a:cs typeface="Arial" panose="020B0604020202020204" pitchFamily="34" charset="0"/>
              </a:endParaRPr>
            </a:p>
          </p:txBody>
        </p:sp>
        <p:sp>
          <p:nvSpPr>
            <p:cNvPr id="20" name="Oval 19"/>
            <p:cNvSpPr/>
            <p:nvPr/>
          </p:nvSpPr>
          <p:spPr>
            <a:xfrm flipH="1">
              <a:off x="2270490" y="2496328"/>
              <a:ext cx="178140" cy="176604"/>
            </a:xfrm>
            <a:prstGeom prst="ellipse">
              <a:avLst/>
            </a:prstGeom>
            <a:solidFill>
              <a:schemeClr val="accent2"/>
            </a:solidFill>
            <a:ln w="28575" cap="flat" cmpd="sng" algn="ctr">
              <a:solidFill>
                <a:sysClr val="window" lastClr="FFFFFF"/>
              </a:solidFill>
              <a:prstDash val="solid"/>
            </a:ln>
            <a:effectLst/>
          </p:spPr>
          <p:txBody>
            <a:bodyPr anchor="ctr"/>
            <a:lstStyle/>
            <a:p>
              <a:pPr algn="ctr">
                <a:defRPr/>
              </a:pPr>
              <a:endParaRPr lang="en-US" sz="2400" kern="0">
                <a:solidFill>
                  <a:prstClr val="black"/>
                </a:solidFill>
                <a:latin typeface="Arial" panose="020B0604020202020204" pitchFamily="34" charset="0"/>
                <a:cs typeface="Arial" panose="020B0604020202020204" pitchFamily="34" charset="0"/>
              </a:endParaRPr>
            </a:p>
          </p:txBody>
        </p:sp>
        <p:sp>
          <p:nvSpPr>
            <p:cNvPr id="21" name="Oval 20"/>
            <p:cNvSpPr/>
            <p:nvPr/>
          </p:nvSpPr>
          <p:spPr>
            <a:xfrm flipH="1">
              <a:off x="2351794" y="2096500"/>
              <a:ext cx="178140" cy="176604"/>
            </a:xfrm>
            <a:prstGeom prst="ellipse">
              <a:avLst/>
            </a:prstGeom>
            <a:solidFill>
              <a:schemeClr val="accent2"/>
            </a:solidFill>
            <a:ln w="28575" cap="flat" cmpd="sng" algn="ctr">
              <a:solidFill>
                <a:sysClr val="window" lastClr="FFFFFF"/>
              </a:solidFill>
              <a:prstDash val="solid"/>
            </a:ln>
            <a:effectLst/>
          </p:spPr>
          <p:txBody>
            <a:bodyPr anchor="ctr"/>
            <a:lstStyle/>
            <a:p>
              <a:pPr algn="ctr">
                <a:defRPr/>
              </a:pPr>
              <a:endParaRPr lang="en-US" sz="2400" kern="0">
                <a:solidFill>
                  <a:prstClr val="black"/>
                </a:solidFill>
                <a:latin typeface="Arial" panose="020B0604020202020204" pitchFamily="34" charset="0"/>
                <a:cs typeface="Arial" panose="020B0604020202020204" pitchFamily="34" charset="0"/>
              </a:endParaRPr>
            </a:p>
          </p:txBody>
        </p:sp>
        <p:sp>
          <p:nvSpPr>
            <p:cNvPr id="23" name="Rectangle 54"/>
            <p:cNvSpPr>
              <a:spLocks noChangeArrowheads="1"/>
            </p:cNvSpPr>
            <p:nvPr/>
          </p:nvSpPr>
          <p:spPr bwMode="auto">
            <a:xfrm>
              <a:off x="527412" y="2050456"/>
              <a:ext cx="1855109" cy="243313"/>
            </a:xfrm>
            <a:prstGeom prst="rect">
              <a:avLst/>
            </a:prstGeom>
            <a:noFill/>
            <a:ln w="9525">
              <a:noFill/>
              <a:miter lim="800000"/>
              <a:headEnd/>
              <a:tailEnd/>
            </a:ln>
          </p:spPr>
          <p:txBody>
            <a:bodyPr>
              <a:spAutoFit/>
            </a:bodyPr>
            <a:lstStyle/>
            <a:p>
              <a:pPr algn="r" fontAlgn="base">
                <a:spcBef>
                  <a:spcPct val="0"/>
                </a:spcBef>
                <a:spcAft>
                  <a:spcPct val="0"/>
                </a:spcAft>
              </a:pPr>
              <a:r>
                <a:rPr lang="en-US" sz="1333">
                  <a:solidFill>
                    <a:srgbClr val="3C3C3C"/>
                  </a:solidFill>
                  <a:latin typeface="Arial" panose="020B0604020202020204" pitchFamily="34" charset="0"/>
                  <a:cs typeface="Arial" panose="020B0604020202020204" pitchFamily="34" charset="0"/>
                </a:rPr>
                <a:t>Loss of focus</a:t>
              </a:r>
            </a:p>
          </p:txBody>
        </p:sp>
        <p:sp>
          <p:nvSpPr>
            <p:cNvPr id="24" name="Rectangle 55"/>
            <p:cNvSpPr>
              <a:spLocks noChangeArrowheads="1"/>
            </p:cNvSpPr>
            <p:nvPr/>
          </p:nvSpPr>
          <p:spPr bwMode="auto">
            <a:xfrm>
              <a:off x="449181" y="2445677"/>
              <a:ext cx="1855109" cy="243313"/>
            </a:xfrm>
            <a:prstGeom prst="rect">
              <a:avLst/>
            </a:prstGeom>
            <a:noFill/>
            <a:ln w="9525">
              <a:noFill/>
              <a:miter lim="800000"/>
              <a:headEnd/>
              <a:tailEnd/>
            </a:ln>
          </p:spPr>
          <p:txBody>
            <a:bodyPr>
              <a:spAutoFit/>
            </a:bodyPr>
            <a:lstStyle/>
            <a:p>
              <a:pPr algn="r" fontAlgn="base">
                <a:spcBef>
                  <a:spcPct val="0"/>
                </a:spcBef>
                <a:spcAft>
                  <a:spcPct val="0"/>
                </a:spcAft>
              </a:pPr>
              <a:r>
                <a:rPr lang="en-US" sz="1333" dirty="0">
                  <a:solidFill>
                    <a:srgbClr val="3C3C3C"/>
                  </a:solidFill>
                  <a:latin typeface="Arial" panose="020B0604020202020204" pitchFamily="34" charset="0"/>
                  <a:cs typeface="Arial" panose="020B0604020202020204" pitchFamily="34" charset="0"/>
                </a:rPr>
                <a:t>Loss of productivity</a:t>
              </a:r>
            </a:p>
          </p:txBody>
        </p:sp>
        <p:sp>
          <p:nvSpPr>
            <p:cNvPr id="25" name="Freeform 21"/>
            <p:cNvSpPr>
              <a:spLocks noEditPoints="1"/>
            </p:cNvSpPr>
            <p:nvPr/>
          </p:nvSpPr>
          <p:spPr bwMode="auto">
            <a:xfrm flipH="1">
              <a:off x="5248939" y="1876288"/>
              <a:ext cx="684615" cy="885724"/>
            </a:xfrm>
            <a:custGeom>
              <a:avLst/>
              <a:gdLst>
                <a:gd name="T0" fmla="*/ 2147483647 w 406"/>
                <a:gd name="T1" fmla="*/ 2147483647 h 546"/>
                <a:gd name="T2" fmla="*/ 2147483647 w 406"/>
                <a:gd name="T3" fmla="*/ 2147483647 h 546"/>
                <a:gd name="T4" fmla="*/ 2147483647 w 406"/>
                <a:gd name="T5" fmla="*/ 2147483647 h 546"/>
                <a:gd name="T6" fmla="*/ 2147483647 w 406"/>
                <a:gd name="T7" fmla="*/ 2147483647 h 546"/>
                <a:gd name="T8" fmla="*/ 2147483647 w 406"/>
                <a:gd name="T9" fmla="*/ 2147483647 h 546"/>
                <a:gd name="T10" fmla="*/ 2147483647 w 406"/>
                <a:gd name="T11" fmla="*/ 2147483647 h 546"/>
                <a:gd name="T12" fmla="*/ 2147483647 w 406"/>
                <a:gd name="T13" fmla="*/ 2147483647 h 546"/>
                <a:gd name="T14" fmla="*/ 2147483647 w 406"/>
                <a:gd name="T15" fmla="*/ 2147483647 h 546"/>
                <a:gd name="T16" fmla="*/ 2147483647 w 406"/>
                <a:gd name="T17" fmla="*/ 2147483647 h 546"/>
                <a:gd name="T18" fmla="*/ 2147483647 w 406"/>
                <a:gd name="T19" fmla="*/ 2147483647 h 546"/>
                <a:gd name="T20" fmla="*/ 2147483647 w 406"/>
                <a:gd name="T21" fmla="*/ 2147483647 h 546"/>
                <a:gd name="T22" fmla="*/ 2147483647 w 406"/>
                <a:gd name="T23" fmla="*/ 2147483647 h 546"/>
                <a:gd name="T24" fmla="*/ 2147483647 w 406"/>
                <a:gd name="T25" fmla="*/ 2147483647 h 546"/>
                <a:gd name="T26" fmla="*/ 2147483647 w 406"/>
                <a:gd name="T27" fmla="*/ 2147483647 h 546"/>
                <a:gd name="T28" fmla="*/ 2147483647 w 406"/>
                <a:gd name="T29" fmla="*/ 2147483647 h 546"/>
                <a:gd name="T30" fmla="*/ 2147483647 w 406"/>
                <a:gd name="T31" fmla="*/ 2147483647 h 546"/>
                <a:gd name="T32" fmla="*/ 2147483647 w 406"/>
                <a:gd name="T33" fmla="*/ 2147483647 h 546"/>
                <a:gd name="T34" fmla="*/ 2147483647 w 406"/>
                <a:gd name="T35" fmla="*/ 2147483647 h 546"/>
                <a:gd name="T36" fmla="*/ 2147483647 w 406"/>
                <a:gd name="T37" fmla="*/ 2147483647 h 546"/>
                <a:gd name="T38" fmla="*/ 2147483647 w 406"/>
                <a:gd name="T39" fmla="*/ 2147483647 h 546"/>
                <a:gd name="T40" fmla="*/ 2147483647 w 406"/>
                <a:gd name="T41" fmla="*/ 2147483647 h 546"/>
                <a:gd name="T42" fmla="*/ 2147483647 w 406"/>
                <a:gd name="T43" fmla="*/ 2147483647 h 546"/>
                <a:gd name="T44" fmla="*/ 2147483647 w 406"/>
                <a:gd name="T45" fmla="*/ 2147483647 h 546"/>
                <a:gd name="T46" fmla="*/ 2147483647 w 406"/>
                <a:gd name="T47" fmla="*/ 2147483647 h 546"/>
                <a:gd name="T48" fmla="*/ 2147483647 w 406"/>
                <a:gd name="T49" fmla="*/ 2147483647 h 546"/>
                <a:gd name="T50" fmla="*/ 2147483647 w 406"/>
                <a:gd name="T51" fmla="*/ 2147483647 h 546"/>
                <a:gd name="T52" fmla="*/ 2147483647 w 406"/>
                <a:gd name="T53" fmla="*/ 2147483647 h 546"/>
                <a:gd name="T54" fmla="*/ 2147483647 w 406"/>
                <a:gd name="T55" fmla="*/ 2147483647 h 546"/>
                <a:gd name="T56" fmla="*/ 2147483647 w 406"/>
                <a:gd name="T57" fmla="*/ 2147483647 h 546"/>
                <a:gd name="T58" fmla="*/ 2147483647 w 406"/>
                <a:gd name="T59" fmla="*/ 2147483647 h 546"/>
                <a:gd name="T60" fmla="*/ 2147483647 w 406"/>
                <a:gd name="T61" fmla="*/ 2147483647 h 546"/>
                <a:gd name="T62" fmla="*/ 2147483647 w 406"/>
                <a:gd name="T63" fmla="*/ 2147483647 h 546"/>
                <a:gd name="T64" fmla="*/ 2147483647 w 406"/>
                <a:gd name="T65" fmla="*/ 2147483647 h 546"/>
                <a:gd name="T66" fmla="*/ 2147483647 w 406"/>
                <a:gd name="T67" fmla="*/ 2147483647 h 546"/>
                <a:gd name="T68" fmla="*/ 2147483647 w 406"/>
                <a:gd name="T69" fmla="*/ 2147483647 h 546"/>
                <a:gd name="T70" fmla="*/ 2147483647 w 406"/>
                <a:gd name="T71" fmla="*/ 2147483647 h 546"/>
                <a:gd name="T72" fmla="*/ 2147483647 w 406"/>
                <a:gd name="T73" fmla="*/ 2147483647 h 546"/>
                <a:gd name="T74" fmla="*/ 2147483647 w 406"/>
                <a:gd name="T75" fmla="*/ 2147483647 h 546"/>
                <a:gd name="T76" fmla="*/ 2147483647 w 406"/>
                <a:gd name="T77" fmla="*/ 2147483647 h 546"/>
                <a:gd name="T78" fmla="*/ 2147483647 w 406"/>
                <a:gd name="T79" fmla="*/ 2147483647 h 546"/>
                <a:gd name="T80" fmla="*/ 2147483647 w 406"/>
                <a:gd name="T81" fmla="*/ 2147483647 h 546"/>
                <a:gd name="T82" fmla="*/ 2147483647 w 406"/>
                <a:gd name="T83" fmla="*/ 2147483647 h 546"/>
                <a:gd name="T84" fmla="*/ 2147483647 w 406"/>
                <a:gd name="T85" fmla="*/ 0 h 546"/>
                <a:gd name="T86" fmla="*/ 2147483647 w 406"/>
                <a:gd name="T87" fmla="*/ 2147483647 h 546"/>
                <a:gd name="T88" fmla="*/ 2147483647 w 406"/>
                <a:gd name="T89" fmla="*/ 2147483647 h 546"/>
                <a:gd name="T90" fmla="*/ 2147483647 w 406"/>
                <a:gd name="T91" fmla="*/ 2147483647 h 546"/>
                <a:gd name="T92" fmla="*/ 2147483647 w 406"/>
                <a:gd name="T93" fmla="*/ 2147483647 h 546"/>
                <a:gd name="T94" fmla="*/ 2147483647 w 406"/>
                <a:gd name="T95" fmla="*/ 2147483647 h 546"/>
                <a:gd name="T96" fmla="*/ 2147483647 w 406"/>
                <a:gd name="T97" fmla="*/ 2147483647 h 5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6"/>
                <a:gd name="T148" fmla="*/ 0 h 546"/>
                <a:gd name="T149" fmla="*/ 406 w 406"/>
                <a:gd name="T150" fmla="*/ 546 h 5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6" h="546">
                  <a:moveTo>
                    <a:pt x="156" y="64"/>
                  </a:moveTo>
                  <a:cubicBezTo>
                    <a:pt x="154" y="68"/>
                    <a:pt x="153" y="65"/>
                    <a:pt x="154" y="71"/>
                  </a:cubicBezTo>
                  <a:cubicBezTo>
                    <a:pt x="155" y="75"/>
                    <a:pt x="150" y="73"/>
                    <a:pt x="150" y="74"/>
                  </a:cubicBezTo>
                  <a:cubicBezTo>
                    <a:pt x="149" y="76"/>
                    <a:pt x="147" y="79"/>
                    <a:pt x="147" y="81"/>
                  </a:cubicBezTo>
                  <a:cubicBezTo>
                    <a:pt x="147" y="83"/>
                    <a:pt x="154" y="88"/>
                    <a:pt x="156" y="90"/>
                  </a:cubicBezTo>
                  <a:cubicBezTo>
                    <a:pt x="162" y="94"/>
                    <a:pt x="173" y="100"/>
                    <a:pt x="177" y="107"/>
                  </a:cubicBezTo>
                  <a:cubicBezTo>
                    <a:pt x="181" y="114"/>
                    <a:pt x="182" y="124"/>
                    <a:pt x="184" y="132"/>
                  </a:cubicBezTo>
                  <a:cubicBezTo>
                    <a:pt x="188" y="148"/>
                    <a:pt x="191" y="163"/>
                    <a:pt x="194" y="179"/>
                  </a:cubicBezTo>
                  <a:cubicBezTo>
                    <a:pt x="197" y="192"/>
                    <a:pt x="197" y="196"/>
                    <a:pt x="183" y="197"/>
                  </a:cubicBezTo>
                  <a:cubicBezTo>
                    <a:pt x="180" y="198"/>
                    <a:pt x="182" y="219"/>
                    <a:pt x="180" y="219"/>
                  </a:cubicBezTo>
                  <a:cubicBezTo>
                    <a:pt x="184" y="219"/>
                    <a:pt x="196" y="215"/>
                    <a:pt x="198" y="212"/>
                  </a:cubicBezTo>
                  <a:cubicBezTo>
                    <a:pt x="200" y="210"/>
                    <a:pt x="200" y="207"/>
                    <a:pt x="201" y="205"/>
                  </a:cubicBezTo>
                  <a:cubicBezTo>
                    <a:pt x="202" y="203"/>
                    <a:pt x="208" y="204"/>
                    <a:pt x="208" y="202"/>
                  </a:cubicBezTo>
                  <a:cubicBezTo>
                    <a:pt x="207" y="197"/>
                    <a:pt x="207" y="189"/>
                    <a:pt x="203" y="189"/>
                  </a:cubicBezTo>
                  <a:cubicBezTo>
                    <a:pt x="194" y="188"/>
                    <a:pt x="199" y="175"/>
                    <a:pt x="199" y="175"/>
                  </a:cubicBezTo>
                  <a:cubicBezTo>
                    <a:pt x="198" y="171"/>
                    <a:pt x="197" y="159"/>
                    <a:pt x="198" y="158"/>
                  </a:cubicBezTo>
                  <a:cubicBezTo>
                    <a:pt x="199" y="158"/>
                    <a:pt x="198" y="157"/>
                    <a:pt x="199" y="156"/>
                  </a:cubicBezTo>
                  <a:cubicBezTo>
                    <a:pt x="201" y="154"/>
                    <a:pt x="201" y="150"/>
                    <a:pt x="204" y="148"/>
                  </a:cubicBezTo>
                  <a:cubicBezTo>
                    <a:pt x="205" y="146"/>
                    <a:pt x="208" y="146"/>
                    <a:pt x="210" y="144"/>
                  </a:cubicBezTo>
                  <a:cubicBezTo>
                    <a:pt x="213" y="141"/>
                    <a:pt x="221" y="141"/>
                    <a:pt x="225" y="141"/>
                  </a:cubicBezTo>
                  <a:cubicBezTo>
                    <a:pt x="231" y="142"/>
                    <a:pt x="235" y="148"/>
                    <a:pt x="239" y="150"/>
                  </a:cubicBezTo>
                  <a:cubicBezTo>
                    <a:pt x="243" y="151"/>
                    <a:pt x="244" y="164"/>
                    <a:pt x="244" y="169"/>
                  </a:cubicBezTo>
                  <a:cubicBezTo>
                    <a:pt x="244" y="173"/>
                    <a:pt x="246" y="175"/>
                    <a:pt x="246" y="179"/>
                  </a:cubicBezTo>
                  <a:cubicBezTo>
                    <a:pt x="246" y="183"/>
                    <a:pt x="246" y="184"/>
                    <a:pt x="243" y="187"/>
                  </a:cubicBezTo>
                  <a:cubicBezTo>
                    <a:pt x="243" y="187"/>
                    <a:pt x="238" y="190"/>
                    <a:pt x="239" y="188"/>
                  </a:cubicBezTo>
                  <a:cubicBezTo>
                    <a:pt x="237" y="193"/>
                    <a:pt x="231" y="206"/>
                    <a:pt x="238" y="209"/>
                  </a:cubicBezTo>
                  <a:cubicBezTo>
                    <a:pt x="240" y="210"/>
                    <a:pt x="239" y="213"/>
                    <a:pt x="243" y="214"/>
                  </a:cubicBezTo>
                  <a:cubicBezTo>
                    <a:pt x="244" y="215"/>
                    <a:pt x="257" y="220"/>
                    <a:pt x="257" y="221"/>
                  </a:cubicBezTo>
                  <a:cubicBezTo>
                    <a:pt x="262" y="205"/>
                    <a:pt x="253" y="187"/>
                    <a:pt x="260" y="172"/>
                  </a:cubicBezTo>
                  <a:cubicBezTo>
                    <a:pt x="264" y="164"/>
                    <a:pt x="265" y="152"/>
                    <a:pt x="267" y="144"/>
                  </a:cubicBezTo>
                  <a:cubicBezTo>
                    <a:pt x="269" y="134"/>
                    <a:pt x="280" y="132"/>
                    <a:pt x="287" y="129"/>
                  </a:cubicBezTo>
                  <a:cubicBezTo>
                    <a:pt x="287" y="129"/>
                    <a:pt x="292" y="122"/>
                    <a:pt x="292" y="121"/>
                  </a:cubicBezTo>
                  <a:cubicBezTo>
                    <a:pt x="292" y="119"/>
                    <a:pt x="286" y="115"/>
                    <a:pt x="285" y="113"/>
                  </a:cubicBezTo>
                  <a:cubicBezTo>
                    <a:pt x="283" y="110"/>
                    <a:pt x="278" y="113"/>
                    <a:pt x="278" y="110"/>
                  </a:cubicBezTo>
                  <a:cubicBezTo>
                    <a:pt x="278" y="107"/>
                    <a:pt x="278" y="103"/>
                    <a:pt x="277" y="100"/>
                  </a:cubicBezTo>
                  <a:cubicBezTo>
                    <a:pt x="276" y="101"/>
                    <a:pt x="276" y="101"/>
                    <a:pt x="275" y="100"/>
                  </a:cubicBezTo>
                  <a:cubicBezTo>
                    <a:pt x="278" y="98"/>
                    <a:pt x="273" y="94"/>
                    <a:pt x="271" y="91"/>
                  </a:cubicBezTo>
                  <a:cubicBezTo>
                    <a:pt x="267" y="84"/>
                    <a:pt x="265" y="82"/>
                    <a:pt x="268" y="74"/>
                  </a:cubicBezTo>
                  <a:cubicBezTo>
                    <a:pt x="270" y="66"/>
                    <a:pt x="272" y="62"/>
                    <a:pt x="280" y="57"/>
                  </a:cubicBezTo>
                  <a:cubicBezTo>
                    <a:pt x="285" y="54"/>
                    <a:pt x="306" y="42"/>
                    <a:pt x="312" y="50"/>
                  </a:cubicBezTo>
                  <a:cubicBezTo>
                    <a:pt x="315" y="54"/>
                    <a:pt x="322" y="56"/>
                    <a:pt x="326" y="59"/>
                  </a:cubicBezTo>
                  <a:cubicBezTo>
                    <a:pt x="331" y="63"/>
                    <a:pt x="333" y="66"/>
                    <a:pt x="337" y="69"/>
                  </a:cubicBezTo>
                  <a:cubicBezTo>
                    <a:pt x="340" y="72"/>
                    <a:pt x="346" y="80"/>
                    <a:pt x="346" y="80"/>
                  </a:cubicBezTo>
                  <a:cubicBezTo>
                    <a:pt x="347" y="80"/>
                    <a:pt x="347" y="82"/>
                    <a:pt x="348" y="82"/>
                  </a:cubicBezTo>
                  <a:cubicBezTo>
                    <a:pt x="348" y="82"/>
                    <a:pt x="347" y="87"/>
                    <a:pt x="346" y="86"/>
                  </a:cubicBezTo>
                  <a:cubicBezTo>
                    <a:pt x="346" y="86"/>
                    <a:pt x="344" y="96"/>
                    <a:pt x="349" y="94"/>
                  </a:cubicBezTo>
                  <a:cubicBezTo>
                    <a:pt x="349" y="93"/>
                    <a:pt x="348" y="95"/>
                    <a:pt x="348" y="95"/>
                  </a:cubicBezTo>
                  <a:cubicBezTo>
                    <a:pt x="348" y="95"/>
                    <a:pt x="352" y="95"/>
                    <a:pt x="351" y="95"/>
                  </a:cubicBezTo>
                  <a:cubicBezTo>
                    <a:pt x="350" y="98"/>
                    <a:pt x="348" y="97"/>
                    <a:pt x="346" y="99"/>
                  </a:cubicBezTo>
                  <a:cubicBezTo>
                    <a:pt x="342" y="102"/>
                    <a:pt x="356" y="112"/>
                    <a:pt x="355" y="115"/>
                  </a:cubicBezTo>
                  <a:cubicBezTo>
                    <a:pt x="352" y="121"/>
                    <a:pt x="374" y="125"/>
                    <a:pt x="378" y="128"/>
                  </a:cubicBezTo>
                  <a:cubicBezTo>
                    <a:pt x="392" y="139"/>
                    <a:pt x="395" y="171"/>
                    <a:pt x="396" y="188"/>
                  </a:cubicBezTo>
                  <a:cubicBezTo>
                    <a:pt x="398" y="200"/>
                    <a:pt x="399" y="211"/>
                    <a:pt x="398" y="223"/>
                  </a:cubicBezTo>
                  <a:cubicBezTo>
                    <a:pt x="397" y="229"/>
                    <a:pt x="406" y="246"/>
                    <a:pt x="394" y="246"/>
                  </a:cubicBezTo>
                  <a:cubicBezTo>
                    <a:pt x="392" y="246"/>
                    <a:pt x="388" y="276"/>
                    <a:pt x="388" y="278"/>
                  </a:cubicBezTo>
                  <a:cubicBezTo>
                    <a:pt x="388" y="282"/>
                    <a:pt x="391" y="283"/>
                    <a:pt x="388" y="287"/>
                  </a:cubicBezTo>
                  <a:cubicBezTo>
                    <a:pt x="385" y="289"/>
                    <a:pt x="386" y="302"/>
                    <a:pt x="386" y="305"/>
                  </a:cubicBezTo>
                  <a:cubicBezTo>
                    <a:pt x="387" y="314"/>
                    <a:pt x="381" y="319"/>
                    <a:pt x="380" y="326"/>
                  </a:cubicBezTo>
                  <a:cubicBezTo>
                    <a:pt x="380" y="338"/>
                    <a:pt x="384" y="350"/>
                    <a:pt x="385" y="362"/>
                  </a:cubicBezTo>
                  <a:cubicBezTo>
                    <a:pt x="385" y="374"/>
                    <a:pt x="382" y="384"/>
                    <a:pt x="380" y="396"/>
                  </a:cubicBezTo>
                  <a:cubicBezTo>
                    <a:pt x="378" y="404"/>
                    <a:pt x="375" y="418"/>
                    <a:pt x="375" y="427"/>
                  </a:cubicBezTo>
                  <a:cubicBezTo>
                    <a:pt x="376" y="450"/>
                    <a:pt x="374" y="472"/>
                    <a:pt x="373" y="495"/>
                  </a:cubicBezTo>
                  <a:cubicBezTo>
                    <a:pt x="372" y="501"/>
                    <a:pt x="373" y="515"/>
                    <a:pt x="377" y="518"/>
                  </a:cubicBezTo>
                  <a:cubicBezTo>
                    <a:pt x="380" y="521"/>
                    <a:pt x="389" y="534"/>
                    <a:pt x="385" y="539"/>
                  </a:cubicBezTo>
                  <a:cubicBezTo>
                    <a:pt x="383" y="542"/>
                    <a:pt x="374" y="541"/>
                    <a:pt x="371" y="541"/>
                  </a:cubicBezTo>
                  <a:cubicBezTo>
                    <a:pt x="367" y="541"/>
                    <a:pt x="362" y="539"/>
                    <a:pt x="359" y="537"/>
                  </a:cubicBezTo>
                  <a:cubicBezTo>
                    <a:pt x="357" y="535"/>
                    <a:pt x="359" y="531"/>
                    <a:pt x="357" y="530"/>
                  </a:cubicBezTo>
                  <a:cubicBezTo>
                    <a:pt x="355" y="528"/>
                    <a:pt x="350" y="530"/>
                    <a:pt x="348" y="526"/>
                  </a:cubicBezTo>
                  <a:cubicBezTo>
                    <a:pt x="348" y="524"/>
                    <a:pt x="349" y="522"/>
                    <a:pt x="349" y="520"/>
                  </a:cubicBezTo>
                  <a:cubicBezTo>
                    <a:pt x="350" y="517"/>
                    <a:pt x="348" y="517"/>
                    <a:pt x="346" y="514"/>
                  </a:cubicBezTo>
                  <a:cubicBezTo>
                    <a:pt x="342" y="507"/>
                    <a:pt x="343" y="494"/>
                    <a:pt x="341" y="485"/>
                  </a:cubicBezTo>
                  <a:cubicBezTo>
                    <a:pt x="339" y="475"/>
                    <a:pt x="339" y="465"/>
                    <a:pt x="338" y="454"/>
                  </a:cubicBezTo>
                  <a:cubicBezTo>
                    <a:pt x="335" y="432"/>
                    <a:pt x="334" y="410"/>
                    <a:pt x="329" y="388"/>
                  </a:cubicBezTo>
                  <a:cubicBezTo>
                    <a:pt x="327" y="378"/>
                    <a:pt x="327" y="366"/>
                    <a:pt x="326" y="355"/>
                  </a:cubicBezTo>
                  <a:cubicBezTo>
                    <a:pt x="325" y="351"/>
                    <a:pt x="325" y="322"/>
                    <a:pt x="322" y="320"/>
                  </a:cubicBezTo>
                  <a:cubicBezTo>
                    <a:pt x="322" y="321"/>
                    <a:pt x="318" y="353"/>
                    <a:pt x="318" y="356"/>
                  </a:cubicBezTo>
                  <a:cubicBezTo>
                    <a:pt x="317" y="369"/>
                    <a:pt x="317" y="386"/>
                    <a:pt x="314" y="399"/>
                  </a:cubicBezTo>
                  <a:cubicBezTo>
                    <a:pt x="310" y="409"/>
                    <a:pt x="311" y="424"/>
                    <a:pt x="311" y="435"/>
                  </a:cubicBezTo>
                  <a:cubicBezTo>
                    <a:pt x="311" y="449"/>
                    <a:pt x="309" y="463"/>
                    <a:pt x="309" y="477"/>
                  </a:cubicBezTo>
                  <a:cubicBezTo>
                    <a:pt x="310" y="487"/>
                    <a:pt x="304" y="499"/>
                    <a:pt x="308" y="508"/>
                  </a:cubicBezTo>
                  <a:cubicBezTo>
                    <a:pt x="309" y="508"/>
                    <a:pt x="309" y="516"/>
                    <a:pt x="309" y="517"/>
                  </a:cubicBezTo>
                  <a:cubicBezTo>
                    <a:pt x="309" y="518"/>
                    <a:pt x="310" y="524"/>
                    <a:pt x="309" y="525"/>
                  </a:cubicBezTo>
                  <a:cubicBezTo>
                    <a:pt x="308" y="525"/>
                    <a:pt x="303" y="528"/>
                    <a:pt x="304" y="528"/>
                  </a:cubicBezTo>
                  <a:cubicBezTo>
                    <a:pt x="306" y="543"/>
                    <a:pt x="277" y="541"/>
                    <a:pt x="276" y="535"/>
                  </a:cubicBezTo>
                  <a:cubicBezTo>
                    <a:pt x="276" y="532"/>
                    <a:pt x="276" y="525"/>
                    <a:pt x="279" y="523"/>
                  </a:cubicBezTo>
                  <a:cubicBezTo>
                    <a:pt x="281" y="521"/>
                    <a:pt x="288" y="511"/>
                    <a:pt x="287" y="508"/>
                  </a:cubicBezTo>
                  <a:cubicBezTo>
                    <a:pt x="286" y="507"/>
                    <a:pt x="276" y="509"/>
                    <a:pt x="274" y="506"/>
                  </a:cubicBezTo>
                  <a:cubicBezTo>
                    <a:pt x="270" y="501"/>
                    <a:pt x="271" y="499"/>
                    <a:pt x="272" y="493"/>
                  </a:cubicBezTo>
                  <a:cubicBezTo>
                    <a:pt x="273" y="484"/>
                    <a:pt x="271" y="473"/>
                    <a:pt x="271" y="464"/>
                  </a:cubicBezTo>
                  <a:cubicBezTo>
                    <a:pt x="270" y="445"/>
                    <a:pt x="274" y="426"/>
                    <a:pt x="272" y="408"/>
                  </a:cubicBezTo>
                  <a:cubicBezTo>
                    <a:pt x="271" y="389"/>
                    <a:pt x="267" y="371"/>
                    <a:pt x="266" y="352"/>
                  </a:cubicBezTo>
                  <a:cubicBezTo>
                    <a:pt x="266" y="343"/>
                    <a:pt x="265" y="334"/>
                    <a:pt x="265" y="324"/>
                  </a:cubicBezTo>
                  <a:cubicBezTo>
                    <a:pt x="265" y="320"/>
                    <a:pt x="264" y="315"/>
                    <a:pt x="264" y="311"/>
                  </a:cubicBezTo>
                  <a:cubicBezTo>
                    <a:pt x="264" y="308"/>
                    <a:pt x="256" y="304"/>
                    <a:pt x="254" y="306"/>
                  </a:cubicBezTo>
                  <a:cubicBezTo>
                    <a:pt x="252" y="309"/>
                    <a:pt x="257" y="325"/>
                    <a:pt x="258" y="329"/>
                  </a:cubicBezTo>
                  <a:cubicBezTo>
                    <a:pt x="259" y="338"/>
                    <a:pt x="261" y="347"/>
                    <a:pt x="263" y="356"/>
                  </a:cubicBezTo>
                  <a:cubicBezTo>
                    <a:pt x="264" y="361"/>
                    <a:pt x="266" y="366"/>
                    <a:pt x="267" y="371"/>
                  </a:cubicBezTo>
                  <a:cubicBezTo>
                    <a:pt x="268" y="378"/>
                    <a:pt x="260" y="375"/>
                    <a:pt x="259" y="378"/>
                  </a:cubicBezTo>
                  <a:cubicBezTo>
                    <a:pt x="257" y="386"/>
                    <a:pt x="260" y="394"/>
                    <a:pt x="261" y="401"/>
                  </a:cubicBezTo>
                  <a:cubicBezTo>
                    <a:pt x="261" y="409"/>
                    <a:pt x="259" y="414"/>
                    <a:pt x="259" y="421"/>
                  </a:cubicBezTo>
                  <a:cubicBezTo>
                    <a:pt x="259" y="425"/>
                    <a:pt x="261" y="433"/>
                    <a:pt x="258" y="436"/>
                  </a:cubicBezTo>
                  <a:cubicBezTo>
                    <a:pt x="256" y="438"/>
                    <a:pt x="259" y="446"/>
                    <a:pt x="258" y="449"/>
                  </a:cubicBezTo>
                  <a:cubicBezTo>
                    <a:pt x="255" y="459"/>
                    <a:pt x="258" y="472"/>
                    <a:pt x="256" y="483"/>
                  </a:cubicBezTo>
                  <a:cubicBezTo>
                    <a:pt x="255" y="485"/>
                    <a:pt x="250" y="508"/>
                    <a:pt x="246" y="504"/>
                  </a:cubicBezTo>
                  <a:cubicBezTo>
                    <a:pt x="247" y="505"/>
                    <a:pt x="251" y="527"/>
                    <a:pt x="252" y="527"/>
                  </a:cubicBezTo>
                  <a:cubicBezTo>
                    <a:pt x="252" y="527"/>
                    <a:pt x="247" y="519"/>
                    <a:pt x="247" y="519"/>
                  </a:cubicBezTo>
                  <a:cubicBezTo>
                    <a:pt x="248" y="526"/>
                    <a:pt x="248" y="531"/>
                    <a:pt x="240" y="531"/>
                  </a:cubicBezTo>
                  <a:cubicBezTo>
                    <a:pt x="234" y="532"/>
                    <a:pt x="228" y="531"/>
                    <a:pt x="222" y="530"/>
                  </a:cubicBezTo>
                  <a:cubicBezTo>
                    <a:pt x="217" y="530"/>
                    <a:pt x="222" y="527"/>
                    <a:pt x="220" y="525"/>
                  </a:cubicBezTo>
                  <a:cubicBezTo>
                    <a:pt x="218" y="524"/>
                    <a:pt x="218" y="531"/>
                    <a:pt x="216" y="532"/>
                  </a:cubicBezTo>
                  <a:cubicBezTo>
                    <a:pt x="210" y="534"/>
                    <a:pt x="201" y="534"/>
                    <a:pt x="195" y="532"/>
                  </a:cubicBezTo>
                  <a:cubicBezTo>
                    <a:pt x="185" y="531"/>
                    <a:pt x="196" y="517"/>
                    <a:pt x="195" y="516"/>
                  </a:cubicBezTo>
                  <a:cubicBezTo>
                    <a:pt x="190" y="515"/>
                    <a:pt x="192" y="511"/>
                    <a:pt x="197" y="509"/>
                  </a:cubicBezTo>
                  <a:cubicBezTo>
                    <a:pt x="202" y="507"/>
                    <a:pt x="198" y="505"/>
                    <a:pt x="197" y="503"/>
                  </a:cubicBezTo>
                  <a:cubicBezTo>
                    <a:pt x="196" y="498"/>
                    <a:pt x="196" y="490"/>
                    <a:pt x="194" y="486"/>
                  </a:cubicBezTo>
                  <a:cubicBezTo>
                    <a:pt x="192" y="481"/>
                    <a:pt x="190" y="475"/>
                    <a:pt x="189" y="470"/>
                  </a:cubicBezTo>
                  <a:cubicBezTo>
                    <a:pt x="187" y="459"/>
                    <a:pt x="187" y="448"/>
                    <a:pt x="185" y="437"/>
                  </a:cubicBezTo>
                  <a:cubicBezTo>
                    <a:pt x="184" y="431"/>
                    <a:pt x="178" y="415"/>
                    <a:pt x="182" y="409"/>
                  </a:cubicBezTo>
                  <a:cubicBezTo>
                    <a:pt x="185" y="405"/>
                    <a:pt x="180" y="385"/>
                    <a:pt x="180" y="380"/>
                  </a:cubicBezTo>
                  <a:cubicBezTo>
                    <a:pt x="180" y="376"/>
                    <a:pt x="173" y="378"/>
                    <a:pt x="173" y="375"/>
                  </a:cubicBezTo>
                  <a:cubicBezTo>
                    <a:pt x="173" y="371"/>
                    <a:pt x="175" y="365"/>
                    <a:pt x="176" y="361"/>
                  </a:cubicBezTo>
                  <a:cubicBezTo>
                    <a:pt x="177" y="350"/>
                    <a:pt x="178" y="339"/>
                    <a:pt x="178" y="328"/>
                  </a:cubicBezTo>
                  <a:cubicBezTo>
                    <a:pt x="179" y="323"/>
                    <a:pt x="181" y="299"/>
                    <a:pt x="178" y="296"/>
                  </a:cubicBezTo>
                  <a:cubicBezTo>
                    <a:pt x="180" y="298"/>
                    <a:pt x="160" y="307"/>
                    <a:pt x="160" y="308"/>
                  </a:cubicBezTo>
                  <a:cubicBezTo>
                    <a:pt x="155" y="314"/>
                    <a:pt x="157" y="326"/>
                    <a:pt x="156" y="334"/>
                  </a:cubicBezTo>
                  <a:cubicBezTo>
                    <a:pt x="153" y="356"/>
                    <a:pt x="153" y="378"/>
                    <a:pt x="151" y="401"/>
                  </a:cubicBezTo>
                  <a:cubicBezTo>
                    <a:pt x="150" y="413"/>
                    <a:pt x="154" y="425"/>
                    <a:pt x="152" y="437"/>
                  </a:cubicBezTo>
                  <a:cubicBezTo>
                    <a:pt x="149" y="448"/>
                    <a:pt x="145" y="458"/>
                    <a:pt x="142" y="468"/>
                  </a:cubicBezTo>
                  <a:cubicBezTo>
                    <a:pt x="139" y="478"/>
                    <a:pt x="134" y="487"/>
                    <a:pt x="142" y="496"/>
                  </a:cubicBezTo>
                  <a:cubicBezTo>
                    <a:pt x="145" y="499"/>
                    <a:pt x="141" y="507"/>
                    <a:pt x="138" y="510"/>
                  </a:cubicBezTo>
                  <a:cubicBezTo>
                    <a:pt x="136" y="512"/>
                    <a:pt x="144" y="517"/>
                    <a:pt x="144" y="520"/>
                  </a:cubicBezTo>
                  <a:cubicBezTo>
                    <a:pt x="145" y="524"/>
                    <a:pt x="150" y="532"/>
                    <a:pt x="144" y="534"/>
                  </a:cubicBezTo>
                  <a:cubicBezTo>
                    <a:pt x="143" y="535"/>
                    <a:pt x="131" y="536"/>
                    <a:pt x="131" y="535"/>
                  </a:cubicBezTo>
                  <a:cubicBezTo>
                    <a:pt x="131" y="535"/>
                    <a:pt x="120" y="535"/>
                    <a:pt x="120" y="534"/>
                  </a:cubicBezTo>
                  <a:cubicBezTo>
                    <a:pt x="120" y="534"/>
                    <a:pt x="116" y="532"/>
                    <a:pt x="117" y="532"/>
                  </a:cubicBezTo>
                  <a:cubicBezTo>
                    <a:pt x="116" y="532"/>
                    <a:pt x="118" y="524"/>
                    <a:pt x="113" y="524"/>
                  </a:cubicBezTo>
                  <a:cubicBezTo>
                    <a:pt x="105" y="524"/>
                    <a:pt x="109" y="516"/>
                    <a:pt x="109" y="512"/>
                  </a:cubicBezTo>
                  <a:cubicBezTo>
                    <a:pt x="109" y="507"/>
                    <a:pt x="103" y="504"/>
                    <a:pt x="101" y="500"/>
                  </a:cubicBezTo>
                  <a:cubicBezTo>
                    <a:pt x="99" y="494"/>
                    <a:pt x="100" y="490"/>
                    <a:pt x="101" y="484"/>
                  </a:cubicBezTo>
                  <a:cubicBezTo>
                    <a:pt x="102" y="474"/>
                    <a:pt x="105" y="465"/>
                    <a:pt x="108" y="455"/>
                  </a:cubicBezTo>
                  <a:cubicBezTo>
                    <a:pt x="112" y="443"/>
                    <a:pt x="109" y="436"/>
                    <a:pt x="107" y="424"/>
                  </a:cubicBezTo>
                  <a:cubicBezTo>
                    <a:pt x="104" y="405"/>
                    <a:pt x="105" y="385"/>
                    <a:pt x="103" y="365"/>
                  </a:cubicBezTo>
                  <a:cubicBezTo>
                    <a:pt x="102" y="357"/>
                    <a:pt x="100" y="349"/>
                    <a:pt x="99" y="341"/>
                  </a:cubicBezTo>
                  <a:cubicBezTo>
                    <a:pt x="98" y="335"/>
                    <a:pt x="93" y="321"/>
                    <a:pt x="96" y="318"/>
                  </a:cubicBezTo>
                  <a:cubicBezTo>
                    <a:pt x="86" y="334"/>
                    <a:pt x="85" y="358"/>
                    <a:pt x="82" y="376"/>
                  </a:cubicBezTo>
                  <a:cubicBezTo>
                    <a:pt x="80" y="388"/>
                    <a:pt x="82" y="398"/>
                    <a:pt x="77" y="408"/>
                  </a:cubicBezTo>
                  <a:cubicBezTo>
                    <a:pt x="72" y="418"/>
                    <a:pt x="72" y="429"/>
                    <a:pt x="71" y="439"/>
                  </a:cubicBezTo>
                  <a:cubicBezTo>
                    <a:pt x="69" y="448"/>
                    <a:pt x="63" y="462"/>
                    <a:pt x="64" y="470"/>
                  </a:cubicBezTo>
                  <a:cubicBezTo>
                    <a:pt x="66" y="481"/>
                    <a:pt x="69" y="491"/>
                    <a:pt x="68" y="502"/>
                  </a:cubicBezTo>
                  <a:cubicBezTo>
                    <a:pt x="68" y="503"/>
                    <a:pt x="63" y="528"/>
                    <a:pt x="65" y="527"/>
                  </a:cubicBezTo>
                  <a:cubicBezTo>
                    <a:pt x="62" y="528"/>
                    <a:pt x="45" y="532"/>
                    <a:pt x="45" y="533"/>
                  </a:cubicBezTo>
                  <a:cubicBezTo>
                    <a:pt x="47" y="546"/>
                    <a:pt x="25" y="536"/>
                    <a:pt x="24" y="539"/>
                  </a:cubicBezTo>
                  <a:cubicBezTo>
                    <a:pt x="24" y="538"/>
                    <a:pt x="11" y="540"/>
                    <a:pt x="11" y="535"/>
                  </a:cubicBezTo>
                  <a:cubicBezTo>
                    <a:pt x="12" y="530"/>
                    <a:pt x="19" y="522"/>
                    <a:pt x="22" y="519"/>
                  </a:cubicBezTo>
                  <a:cubicBezTo>
                    <a:pt x="31" y="511"/>
                    <a:pt x="21" y="503"/>
                    <a:pt x="22" y="493"/>
                  </a:cubicBezTo>
                  <a:cubicBezTo>
                    <a:pt x="23" y="482"/>
                    <a:pt x="27" y="471"/>
                    <a:pt x="27" y="460"/>
                  </a:cubicBezTo>
                  <a:cubicBezTo>
                    <a:pt x="28" y="440"/>
                    <a:pt x="28" y="420"/>
                    <a:pt x="28" y="400"/>
                  </a:cubicBezTo>
                  <a:cubicBezTo>
                    <a:pt x="30" y="365"/>
                    <a:pt x="29" y="330"/>
                    <a:pt x="31" y="294"/>
                  </a:cubicBezTo>
                  <a:cubicBezTo>
                    <a:pt x="31" y="289"/>
                    <a:pt x="36" y="271"/>
                    <a:pt x="33" y="266"/>
                  </a:cubicBezTo>
                  <a:cubicBezTo>
                    <a:pt x="29" y="260"/>
                    <a:pt x="26" y="248"/>
                    <a:pt x="24" y="241"/>
                  </a:cubicBezTo>
                  <a:cubicBezTo>
                    <a:pt x="19" y="223"/>
                    <a:pt x="11" y="207"/>
                    <a:pt x="11" y="188"/>
                  </a:cubicBezTo>
                  <a:cubicBezTo>
                    <a:pt x="11" y="183"/>
                    <a:pt x="14" y="168"/>
                    <a:pt x="10" y="166"/>
                  </a:cubicBezTo>
                  <a:cubicBezTo>
                    <a:pt x="0" y="160"/>
                    <a:pt x="3" y="160"/>
                    <a:pt x="7" y="151"/>
                  </a:cubicBezTo>
                  <a:cubicBezTo>
                    <a:pt x="16" y="134"/>
                    <a:pt x="24" y="117"/>
                    <a:pt x="35" y="102"/>
                  </a:cubicBezTo>
                  <a:cubicBezTo>
                    <a:pt x="41" y="93"/>
                    <a:pt x="46" y="85"/>
                    <a:pt x="56" y="81"/>
                  </a:cubicBezTo>
                  <a:cubicBezTo>
                    <a:pt x="64" y="79"/>
                    <a:pt x="74" y="78"/>
                    <a:pt x="81" y="75"/>
                  </a:cubicBezTo>
                  <a:cubicBezTo>
                    <a:pt x="90" y="71"/>
                    <a:pt x="92" y="65"/>
                    <a:pt x="100" y="61"/>
                  </a:cubicBezTo>
                  <a:cubicBezTo>
                    <a:pt x="109" y="58"/>
                    <a:pt x="99" y="56"/>
                    <a:pt x="99" y="52"/>
                  </a:cubicBezTo>
                  <a:cubicBezTo>
                    <a:pt x="99" y="54"/>
                    <a:pt x="98" y="50"/>
                    <a:pt x="98" y="49"/>
                  </a:cubicBezTo>
                  <a:cubicBezTo>
                    <a:pt x="98" y="47"/>
                    <a:pt x="93" y="39"/>
                    <a:pt x="94" y="34"/>
                  </a:cubicBezTo>
                  <a:cubicBezTo>
                    <a:pt x="95" y="25"/>
                    <a:pt x="101" y="19"/>
                    <a:pt x="102" y="11"/>
                  </a:cubicBezTo>
                  <a:cubicBezTo>
                    <a:pt x="104" y="2"/>
                    <a:pt x="126" y="0"/>
                    <a:pt x="133" y="0"/>
                  </a:cubicBezTo>
                  <a:cubicBezTo>
                    <a:pt x="138" y="1"/>
                    <a:pt x="151" y="7"/>
                    <a:pt x="152" y="12"/>
                  </a:cubicBezTo>
                  <a:cubicBezTo>
                    <a:pt x="154" y="18"/>
                    <a:pt x="165" y="24"/>
                    <a:pt x="163" y="31"/>
                  </a:cubicBezTo>
                  <a:cubicBezTo>
                    <a:pt x="162" y="35"/>
                    <a:pt x="157" y="35"/>
                    <a:pt x="158" y="38"/>
                  </a:cubicBezTo>
                  <a:cubicBezTo>
                    <a:pt x="158" y="41"/>
                    <a:pt x="158" y="47"/>
                    <a:pt x="160" y="50"/>
                  </a:cubicBezTo>
                  <a:cubicBezTo>
                    <a:pt x="167" y="56"/>
                    <a:pt x="160" y="58"/>
                    <a:pt x="156" y="64"/>
                  </a:cubicBezTo>
                  <a:moveTo>
                    <a:pt x="160" y="50"/>
                  </a:moveTo>
                  <a:cubicBezTo>
                    <a:pt x="160" y="50"/>
                    <a:pt x="163" y="53"/>
                    <a:pt x="162" y="53"/>
                  </a:cubicBezTo>
                  <a:cubicBezTo>
                    <a:pt x="162" y="54"/>
                    <a:pt x="157" y="56"/>
                    <a:pt x="157" y="56"/>
                  </a:cubicBezTo>
                  <a:cubicBezTo>
                    <a:pt x="157" y="54"/>
                    <a:pt x="161" y="52"/>
                    <a:pt x="160" y="50"/>
                  </a:cubicBezTo>
                  <a:moveTo>
                    <a:pt x="157" y="58"/>
                  </a:moveTo>
                  <a:cubicBezTo>
                    <a:pt x="157" y="58"/>
                    <a:pt x="157" y="63"/>
                    <a:pt x="157" y="63"/>
                  </a:cubicBezTo>
                  <a:cubicBezTo>
                    <a:pt x="159" y="62"/>
                    <a:pt x="162" y="57"/>
                    <a:pt x="163" y="55"/>
                  </a:cubicBezTo>
                  <a:cubicBezTo>
                    <a:pt x="163" y="54"/>
                    <a:pt x="157" y="56"/>
                    <a:pt x="157" y="58"/>
                  </a:cubicBezTo>
                  <a:moveTo>
                    <a:pt x="197" y="511"/>
                  </a:moveTo>
                  <a:cubicBezTo>
                    <a:pt x="197" y="513"/>
                    <a:pt x="196" y="516"/>
                    <a:pt x="194" y="515"/>
                  </a:cubicBezTo>
                  <a:cubicBezTo>
                    <a:pt x="191" y="514"/>
                    <a:pt x="199" y="509"/>
                    <a:pt x="197" y="511"/>
                  </a:cubicBezTo>
                  <a:moveTo>
                    <a:pt x="370" y="208"/>
                  </a:moveTo>
                  <a:cubicBezTo>
                    <a:pt x="367" y="204"/>
                    <a:pt x="368" y="204"/>
                    <a:pt x="369" y="200"/>
                  </a:cubicBezTo>
                  <a:cubicBezTo>
                    <a:pt x="369" y="201"/>
                    <a:pt x="374" y="234"/>
                    <a:pt x="372" y="233"/>
                  </a:cubicBezTo>
                  <a:cubicBezTo>
                    <a:pt x="371" y="233"/>
                    <a:pt x="368" y="224"/>
                    <a:pt x="368" y="223"/>
                  </a:cubicBezTo>
                  <a:cubicBezTo>
                    <a:pt x="366" y="218"/>
                    <a:pt x="373" y="214"/>
                    <a:pt x="370" y="208"/>
                  </a:cubicBezTo>
                  <a:moveTo>
                    <a:pt x="35" y="180"/>
                  </a:moveTo>
                  <a:cubicBezTo>
                    <a:pt x="35" y="186"/>
                    <a:pt x="33" y="200"/>
                    <a:pt x="36" y="205"/>
                  </a:cubicBezTo>
                  <a:cubicBezTo>
                    <a:pt x="33" y="200"/>
                    <a:pt x="43" y="182"/>
                    <a:pt x="37" y="177"/>
                  </a:cubicBezTo>
                  <a:cubicBezTo>
                    <a:pt x="37" y="177"/>
                    <a:pt x="35" y="180"/>
                    <a:pt x="35" y="180"/>
                  </a:cubicBezTo>
                </a:path>
              </a:pathLst>
            </a:custGeom>
            <a:solidFill>
              <a:schemeClr val="tx2">
                <a:lumMod val="50000"/>
                <a:lumOff val="50000"/>
              </a:schemeClr>
            </a:solidFill>
            <a:ln w="9525">
              <a:noFill/>
              <a:round/>
              <a:headEnd/>
              <a:tailEnd/>
            </a:ln>
          </p:spPr>
          <p:txBody>
            <a:bodyPr/>
            <a:lstStyle/>
            <a:p>
              <a:pPr fontAlgn="base">
                <a:spcBef>
                  <a:spcPct val="0"/>
                </a:spcBef>
                <a:spcAft>
                  <a:spcPct val="0"/>
                </a:spcAft>
                <a:defRPr/>
              </a:pPr>
              <a:endParaRPr lang="en-US" sz="2400" kern="0" dirty="0">
                <a:solidFill>
                  <a:prstClr val="black"/>
                </a:solidFill>
                <a:latin typeface="Arial" panose="020B0604020202020204" pitchFamily="34" charset="0"/>
                <a:cs typeface="Arial" panose="020B0604020202020204" pitchFamily="34" charset="0"/>
              </a:endParaRPr>
            </a:p>
          </p:txBody>
        </p:sp>
        <p:sp>
          <p:nvSpPr>
            <p:cNvPr id="26" name="Rectangle 25"/>
            <p:cNvSpPr/>
            <p:nvPr/>
          </p:nvSpPr>
          <p:spPr>
            <a:xfrm>
              <a:off x="4212356" y="1574696"/>
              <a:ext cx="2544466" cy="3224298"/>
            </a:xfrm>
            <a:prstGeom prst="rect">
              <a:avLst/>
            </a:prstGeom>
          </p:spPr>
          <p:txBody>
            <a:bodyPr spcFirstLastPara="1">
              <a:prstTxWarp prst="textArchUp">
                <a:avLst/>
              </a:prstTxWarp>
              <a:spAutoFit/>
            </a:bodyPr>
            <a:lstStyle/>
            <a:p>
              <a:pPr algn="ctr" defTabSz="609513">
                <a:defRPr/>
              </a:pPr>
              <a:r>
                <a:rPr lang="en-GB" sz="1867" b="1" dirty="0">
                  <a:solidFill>
                    <a:schemeClr val="tx2">
                      <a:lumMod val="50000"/>
                      <a:lumOff val="50000"/>
                    </a:schemeClr>
                  </a:solidFill>
                  <a:latin typeface="Arial" panose="020B0604020202020204" pitchFamily="34" charset="0"/>
                  <a:cs typeface="Arial" panose="020B0604020202020204" pitchFamily="34" charset="0"/>
                </a:rPr>
                <a:t>Family/personal life</a:t>
              </a:r>
            </a:p>
          </p:txBody>
        </p:sp>
        <p:sp>
          <p:nvSpPr>
            <p:cNvPr id="27" name="Rectangle 26"/>
            <p:cNvSpPr/>
            <p:nvPr/>
          </p:nvSpPr>
          <p:spPr>
            <a:xfrm>
              <a:off x="2048812" y="1511515"/>
              <a:ext cx="2989796" cy="3997178"/>
            </a:xfrm>
            <a:prstGeom prst="rect">
              <a:avLst/>
            </a:prstGeom>
          </p:spPr>
          <p:txBody>
            <a:bodyPr spcFirstLastPara="1">
              <a:prstTxWarp prst="textArchUp">
                <a:avLst>
                  <a:gd name="adj" fmla="val 9185921"/>
                </a:avLst>
              </a:prstTxWarp>
              <a:spAutoFit/>
            </a:bodyPr>
            <a:lstStyle/>
            <a:p>
              <a:pPr algn="ctr" defTabSz="609513">
                <a:defRPr/>
              </a:pPr>
              <a:r>
                <a:rPr lang="en-GB" sz="1867" b="1" dirty="0">
                  <a:solidFill>
                    <a:schemeClr val="accent2"/>
                  </a:solidFill>
                  <a:latin typeface="Arial" panose="020B0604020202020204" pitchFamily="34" charset="0"/>
                  <a:cs typeface="Arial" panose="020B0604020202020204" pitchFamily="34" charset="0"/>
                </a:rPr>
                <a:t>Work/school life</a:t>
              </a:r>
            </a:p>
          </p:txBody>
        </p:sp>
        <p:sp>
          <p:nvSpPr>
            <p:cNvPr id="28" name="Rectangle 27"/>
            <p:cNvSpPr/>
            <p:nvPr/>
          </p:nvSpPr>
          <p:spPr>
            <a:xfrm>
              <a:off x="3030004" y="1595267"/>
              <a:ext cx="2989796" cy="2989797"/>
            </a:xfrm>
            <a:prstGeom prst="rect">
              <a:avLst/>
            </a:prstGeom>
          </p:spPr>
          <p:txBody>
            <a:bodyPr spcFirstLastPara="1">
              <a:prstTxWarp prst="textArchDown">
                <a:avLst/>
              </a:prstTxWarp>
              <a:spAutoFit/>
            </a:bodyPr>
            <a:lstStyle/>
            <a:p>
              <a:pPr algn="ctr" defTabSz="609513">
                <a:defRPr/>
              </a:pPr>
              <a:r>
                <a:rPr lang="en-GB" sz="1867" b="1" dirty="0">
                  <a:solidFill>
                    <a:schemeClr val="accent1"/>
                  </a:solidFill>
                  <a:latin typeface="Arial" panose="020B0604020202020204" pitchFamily="34" charset="0"/>
                  <a:cs typeface="Arial" panose="020B0604020202020204" pitchFamily="34" charset="0"/>
                </a:rPr>
                <a:t>Social life</a:t>
              </a:r>
            </a:p>
          </p:txBody>
        </p:sp>
        <p:sp>
          <p:nvSpPr>
            <p:cNvPr id="29" name="Oval 28"/>
            <p:cNvSpPr/>
            <p:nvPr/>
          </p:nvSpPr>
          <p:spPr>
            <a:xfrm>
              <a:off x="6377901" y="1962145"/>
              <a:ext cx="178140" cy="176604"/>
            </a:xfrm>
            <a:prstGeom prst="ellipse">
              <a:avLst/>
            </a:prstGeom>
            <a:solidFill>
              <a:schemeClr val="tx2">
                <a:lumMod val="50000"/>
                <a:lumOff val="50000"/>
              </a:schemeClr>
            </a:solidFill>
            <a:ln w="28575" cap="flat" cmpd="sng" algn="ctr">
              <a:solidFill>
                <a:sysClr val="window" lastClr="FFFFFF"/>
              </a:solidFill>
              <a:prstDash val="solid"/>
            </a:ln>
            <a:effectLst/>
          </p:spPr>
          <p:txBody>
            <a:bodyPr anchor="ctr"/>
            <a:lstStyle/>
            <a:p>
              <a:pPr algn="ctr">
                <a:defRPr/>
              </a:pPr>
              <a:endParaRPr lang="en-US" sz="2400" kern="0">
                <a:solidFill>
                  <a:prstClr val="black"/>
                </a:solidFill>
                <a:latin typeface="Arial" panose="020B0604020202020204" pitchFamily="34" charset="0"/>
                <a:cs typeface="Arial" panose="020B0604020202020204" pitchFamily="34" charset="0"/>
              </a:endParaRPr>
            </a:p>
          </p:txBody>
        </p:sp>
        <p:sp>
          <p:nvSpPr>
            <p:cNvPr id="30" name="Oval 29"/>
            <p:cNvSpPr/>
            <p:nvPr/>
          </p:nvSpPr>
          <p:spPr>
            <a:xfrm>
              <a:off x="6370679" y="2889415"/>
              <a:ext cx="176604" cy="178141"/>
            </a:xfrm>
            <a:prstGeom prst="ellipse">
              <a:avLst/>
            </a:prstGeom>
            <a:solidFill>
              <a:schemeClr val="tx2">
                <a:lumMod val="50000"/>
                <a:lumOff val="50000"/>
              </a:schemeClr>
            </a:solidFill>
            <a:ln w="28575" cap="flat" cmpd="sng" algn="ctr">
              <a:solidFill>
                <a:sysClr val="window" lastClr="FFFFFF"/>
              </a:solidFill>
              <a:prstDash val="solid"/>
            </a:ln>
            <a:effectLst/>
          </p:spPr>
          <p:txBody>
            <a:bodyPr anchor="ctr"/>
            <a:lstStyle/>
            <a:p>
              <a:pPr algn="ctr">
                <a:defRPr/>
              </a:pPr>
              <a:endParaRPr lang="en-US" sz="2400" kern="0">
                <a:solidFill>
                  <a:prstClr val="black"/>
                </a:solidFill>
                <a:latin typeface="Arial" panose="020B0604020202020204" pitchFamily="34" charset="0"/>
                <a:cs typeface="Arial" panose="020B0604020202020204" pitchFamily="34" charset="0"/>
              </a:endParaRPr>
            </a:p>
          </p:txBody>
        </p:sp>
        <p:sp>
          <p:nvSpPr>
            <p:cNvPr id="31" name="Oval 30"/>
            <p:cNvSpPr/>
            <p:nvPr/>
          </p:nvSpPr>
          <p:spPr>
            <a:xfrm>
              <a:off x="6489012" y="2450762"/>
              <a:ext cx="178140" cy="176604"/>
            </a:xfrm>
            <a:prstGeom prst="ellipse">
              <a:avLst/>
            </a:prstGeom>
            <a:solidFill>
              <a:schemeClr val="tx2">
                <a:lumMod val="50000"/>
                <a:lumOff val="50000"/>
              </a:schemeClr>
            </a:solidFill>
            <a:ln w="28575" cap="flat" cmpd="sng" algn="ctr">
              <a:solidFill>
                <a:sysClr val="window" lastClr="FFFFFF"/>
              </a:solidFill>
              <a:prstDash val="solid"/>
            </a:ln>
            <a:effectLst/>
          </p:spPr>
          <p:txBody>
            <a:bodyPr anchor="ctr"/>
            <a:lstStyle/>
            <a:p>
              <a:pPr algn="ctr">
                <a:defRPr/>
              </a:pPr>
              <a:endParaRPr lang="en-US" sz="2400" kern="0">
                <a:solidFill>
                  <a:prstClr val="black"/>
                </a:solidFill>
                <a:latin typeface="Arial" panose="020B0604020202020204" pitchFamily="34" charset="0"/>
                <a:cs typeface="Arial" panose="020B0604020202020204" pitchFamily="34" charset="0"/>
              </a:endParaRPr>
            </a:p>
          </p:txBody>
        </p:sp>
        <p:sp>
          <p:nvSpPr>
            <p:cNvPr id="32" name="Freeform 6"/>
            <p:cNvSpPr>
              <a:spLocks noEditPoints="1"/>
            </p:cNvSpPr>
            <p:nvPr/>
          </p:nvSpPr>
          <p:spPr bwMode="auto">
            <a:xfrm flipH="1">
              <a:off x="2819399" y="1881877"/>
              <a:ext cx="821314" cy="1006360"/>
            </a:xfrm>
            <a:custGeom>
              <a:avLst/>
              <a:gdLst>
                <a:gd name="T0" fmla="*/ 435 w 1564"/>
                <a:gd name="T1" fmla="*/ 2045 h 2121"/>
                <a:gd name="T2" fmla="*/ 393 w 1564"/>
                <a:gd name="T3" fmla="*/ 2013 h 2121"/>
                <a:gd name="T4" fmla="*/ 93 w 1564"/>
                <a:gd name="T5" fmla="*/ 1822 h 2121"/>
                <a:gd name="T6" fmla="*/ 501 w 1564"/>
                <a:gd name="T7" fmla="*/ 2002 h 2121"/>
                <a:gd name="T8" fmla="*/ 443 w 1564"/>
                <a:gd name="T9" fmla="*/ 1538 h 2121"/>
                <a:gd name="T10" fmla="*/ 167 w 1564"/>
                <a:gd name="T11" fmla="*/ 1582 h 2121"/>
                <a:gd name="T12" fmla="*/ 395 w 1564"/>
                <a:gd name="T13" fmla="*/ 1400 h 2121"/>
                <a:gd name="T14" fmla="*/ 292 w 1564"/>
                <a:gd name="T15" fmla="*/ 1238 h 2121"/>
                <a:gd name="T16" fmla="*/ 160 w 1564"/>
                <a:gd name="T17" fmla="*/ 950 h 2121"/>
                <a:gd name="T18" fmla="*/ 327 w 1564"/>
                <a:gd name="T19" fmla="*/ 404 h 2121"/>
                <a:gd name="T20" fmla="*/ 463 w 1564"/>
                <a:gd name="T21" fmla="*/ 296 h 2121"/>
                <a:gd name="T22" fmla="*/ 585 w 1564"/>
                <a:gd name="T23" fmla="*/ 262 h 2121"/>
                <a:gd name="T24" fmla="*/ 627 w 1564"/>
                <a:gd name="T25" fmla="*/ 367 h 2121"/>
                <a:gd name="T26" fmla="*/ 713 w 1564"/>
                <a:gd name="T27" fmla="*/ 606 h 2121"/>
                <a:gd name="T28" fmla="*/ 718 w 1564"/>
                <a:gd name="T29" fmla="*/ 424 h 2121"/>
                <a:gd name="T30" fmla="*/ 769 w 1564"/>
                <a:gd name="T31" fmla="*/ 143 h 2121"/>
                <a:gd name="T32" fmla="*/ 759 w 1564"/>
                <a:gd name="T33" fmla="*/ 80 h 2121"/>
                <a:gd name="T34" fmla="*/ 760 w 1564"/>
                <a:gd name="T35" fmla="*/ 56 h 2121"/>
                <a:gd name="T36" fmla="*/ 797 w 1564"/>
                <a:gd name="T37" fmla="*/ 18 h 2121"/>
                <a:gd name="T38" fmla="*/ 838 w 1564"/>
                <a:gd name="T39" fmla="*/ 0 h 2121"/>
                <a:gd name="T40" fmla="*/ 878 w 1564"/>
                <a:gd name="T41" fmla="*/ 8 h 2121"/>
                <a:gd name="T42" fmla="*/ 916 w 1564"/>
                <a:gd name="T43" fmla="*/ 29 h 2121"/>
                <a:gd name="T44" fmla="*/ 933 w 1564"/>
                <a:gd name="T45" fmla="*/ 75 h 2121"/>
                <a:gd name="T46" fmla="*/ 1103 w 1564"/>
                <a:gd name="T47" fmla="*/ 221 h 2121"/>
                <a:gd name="T48" fmla="*/ 1281 w 1564"/>
                <a:gd name="T49" fmla="*/ 663 h 2121"/>
                <a:gd name="T50" fmla="*/ 1294 w 1564"/>
                <a:gd name="T51" fmla="*/ 804 h 2121"/>
                <a:gd name="T52" fmla="*/ 1447 w 1564"/>
                <a:gd name="T53" fmla="*/ 801 h 2121"/>
                <a:gd name="T54" fmla="*/ 1445 w 1564"/>
                <a:gd name="T55" fmla="*/ 964 h 2121"/>
                <a:gd name="T56" fmla="*/ 1460 w 1564"/>
                <a:gd name="T57" fmla="*/ 1670 h 2121"/>
                <a:gd name="T58" fmla="*/ 1109 w 1564"/>
                <a:gd name="T59" fmla="*/ 1742 h 2121"/>
                <a:gd name="T60" fmla="*/ 675 w 1564"/>
                <a:gd name="T61" fmla="*/ 1937 h 2121"/>
                <a:gd name="T62" fmla="*/ 1056 w 1564"/>
                <a:gd name="T63" fmla="*/ 1710 h 2121"/>
                <a:gd name="T64" fmla="*/ 956 w 1564"/>
                <a:gd name="T65" fmla="*/ 1495 h 2121"/>
                <a:gd name="T66" fmla="*/ 975 w 1564"/>
                <a:gd name="T67" fmla="*/ 1084 h 2121"/>
                <a:gd name="T68" fmla="*/ 889 w 1564"/>
                <a:gd name="T69" fmla="*/ 1496 h 2121"/>
                <a:gd name="T70" fmla="*/ 1358 w 1564"/>
                <a:gd name="T71" fmla="*/ 815 h 2121"/>
                <a:gd name="T72" fmla="*/ 1371 w 1564"/>
                <a:gd name="T73" fmla="*/ 812 h 2121"/>
                <a:gd name="T74" fmla="*/ 846 w 1564"/>
                <a:gd name="T75" fmla="*/ 1823 h 2121"/>
                <a:gd name="T76" fmla="*/ 862 w 1564"/>
                <a:gd name="T77" fmla="*/ 1599 h 2121"/>
                <a:gd name="T78" fmla="*/ 819 w 1564"/>
                <a:gd name="T79" fmla="*/ 1691 h 2121"/>
                <a:gd name="T80" fmla="*/ 779 w 1564"/>
                <a:gd name="T81" fmla="*/ 1505 h 2121"/>
                <a:gd name="T82" fmla="*/ 638 w 1564"/>
                <a:gd name="T83" fmla="*/ 1328 h 2121"/>
                <a:gd name="T84" fmla="*/ 691 w 1564"/>
                <a:gd name="T85" fmla="*/ 1487 h 2121"/>
                <a:gd name="T86" fmla="*/ 735 w 1564"/>
                <a:gd name="T87" fmla="*/ 1582 h 2121"/>
                <a:gd name="T88" fmla="*/ 575 w 1564"/>
                <a:gd name="T89" fmla="*/ 1537 h 2121"/>
                <a:gd name="T90" fmla="*/ 1052 w 1564"/>
                <a:gd name="T91" fmla="*/ 1733 h 2121"/>
                <a:gd name="T92" fmla="*/ 1236 w 1564"/>
                <a:gd name="T93" fmla="*/ 1658 h 2121"/>
                <a:gd name="T94" fmla="*/ 1092 w 1564"/>
                <a:gd name="T95" fmla="*/ 1620 h 2121"/>
                <a:gd name="T96" fmla="*/ 1403 w 1564"/>
                <a:gd name="T97" fmla="*/ 1469 h 2121"/>
                <a:gd name="T98" fmla="*/ 1145 w 1564"/>
                <a:gd name="T99" fmla="*/ 1465 h 2121"/>
                <a:gd name="T100" fmla="*/ 448 w 1564"/>
                <a:gd name="T101" fmla="*/ 1457 h 2121"/>
                <a:gd name="T102" fmla="*/ 352 w 1564"/>
                <a:gd name="T103" fmla="*/ 1236 h 2121"/>
                <a:gd name="T104" fmla="*/ 373 w 1564"/>
                <a:gd name="T105" fmla="*/ 1289 h 2121"/>
                <a:gd name="T106" fmla="*/ 468 w 1564"/>
                <a:gd name="T107" fmla="*/ 1536 h 2121"/>
                <a:gd name="T108" fmla="*/ 1160 w 1564"/>
                <a:gd name="T109" fmla="*/ 1403 h 2121"/>
                <a:gd name="T110" fmla="*/ 1141 w 1564"/>
                <a:gd name="T111" fmla="*/ 1049 h 2121"/>
                <a:gd name="T112" fmla="*/ 1074 w 1564"/>
                <a:gd name="T113" fmla="*/ 1503 h 2121"/>
                <a:gd name="T114" fmla="*/ 314 w 1564"/>
                <a:gd name="T115" fmla="*/ 1459 h 2121"/>
                <a:gd name="T116" fmla="*/ 676 w 1564"/>
                <a:gd name="T117" fmla="*/ 1316 h 2121"/>
                <a:gd name="T118" fmla="*/ 687 w 1564"/>
                <a:gd name="T119" fmla="*/ 847 h 2121"/>
                <a:gd name="T120" fmla="*/ 1194 w 1564"/>
                <a:gd name="T121" fmla="*/ 779 h 2121"/>
                <a:gd name="T122" fmla="*/ 820 w 1564"/>
                <a:gd name="T123" fmla="*/ 492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4" h="2121">
                  <a:moveTo>
                    <a:pt x="514" y="2102"/>
                  </a:moveTo>
                  <a:cubicBezTo>
                    <a:pt x="505" y="2103"/>
                    <a:pt x="498" y="2102"/>
                    <a:pt x="491" y="2100"/>
                  </a:cubicBezTo>
                  <a:cubicBezTo>
                    <a:pt x="483" y="2097"/>
                    <a:pt x="479" y="2093"/>
                    <a:pt x="478" y="2087"/>
                  </a:cubicBezTo>
                  <a:cubicBezTo>
                    <a:pt x="477" y="2084"/>
                    <a:pt x="477" y="2075"/>
                    <a:pt x="478" y="2073"/>
                  </a:cubicBezTo>
                  <a:cubicBezTo>
                    <a:pt x="478" y="2071"/>
                    <a:pt x="478" y="2071"/>
                    <a:pt x="477" y="2071"/>
                  </a:cubicBezTo>
                  <a:cubicBezTo>
                    <a:pt x="476" y="2071"/>
                    <a:pt x="472" y="2069"/>
                    <a:pt x="471" y="2068"/>
                  </a:cubicBezTo>
                  <a:cubicBezTo>
                    <a:pt x="471" y="2068"/>
                    <a:pt x="470" y="2067"/>
                    <a:pt x="469" y="2066"/>
                  </a:cubicBezTo>
                  <a:cubicBezTo>
                    <a:pt x="467" y="2066"/>
                    <a:pt x="466" y="2065"/>
                    <a:pt x="466" y="2065"/>
                  </a:cubicBezTo>
                  <a:cubicBezTo>
                    <a:pt x="466" y="2065"/>
                    <a:pt x="465" y="2064"/>
                    <a:pt x="464" y="2064"/>
                  </a:cubicBezTo>
                  <a:cubicBezTo>
                    <a:pt x="463" y="2063"/>
                    <a:pt x="462" y="2063"/>
                    <a:pt x="462" y="2062"/>
                  </a:cubicBezTo>
                  <a:cubicBezTo>
                    <a:pt x="462" y="2062"/>
                    <a:pt x="462" y="2061"/>
                    <a:pt x="461" y="2061"/>
                  </a:cubicBezTo>
                  <a:cubicBezTo>
                    <a:pt x="461" y="2061"/>
                    <a:pt x="460" y="2061"/>
                    <a:pt x="460" y="2060"/>
                  </a:cubicBezTo>
                  <a:cubicBezTo>
                    <a:pt x="459" y="2060"/>
                    <a:pt x="459" y="2059"/>
                    <a:pt x="458" y="2059"/>
                  </a:cubicBezTo>
                  <a:cubicBezTo>
                    <a:pt x="458" y="2060"/>
                    <a:pt x="458" y="2060"/>
                    <a:pt x="458" y="2059"/>
                  </a:cubicBezTo>
                  <a:cubicBezTo>
                    <a:pt x="458" y="2059"/>
                    <a:pt x="456" y="2058"/>
                    <a:pt x="454" y="2057"/>
                  </a:cubicBezTo>
                  <a:cubicBezTo>
                    <a:pt x="448" y="2053"/>
                    <a:pt x="445" y="2051"/>
                    <a:pt x="446" y="2051"/>
                  </a:cubicBezTo>
                  <a:cubicBezTo>
                    <a:pt x="446" y="2050"/>
                    <a:pt x="445" y="2050"/>
                    <a:pt x="445" y="2050"/>
                  </a:cubicBezTo>
                  <a:cubicBezTo>
                    <a:pt x="445" y="2050"/>
                    <a:pt x="444" y="2050"/>
                    <a:pt x="444" y="2050"/>
                  </a:cubicBezTo>
                  <a:cubicBezTo>
                    <a:pt x="443" y="2050"/>
                    <a:pt x="443" y="2050"/>
                    <a:pt x="442" y="2050"/>
                  </a:cubicBezTo>
                  <a:cubicBezTo>
                    <a:pt x="442" y="2050"/>
                    <a:pt x="441" y="2049"/>
                    <a:pt x="441" y="2049"/>
                  </a:cubicBezTo>
                  <a:cubicBezTo>
                    <a:pt x="441" y="2048"/>
                    <a:pt x="441" y="2048"/>
                    <a:pt x="440" y="2048"/>
                  </a:cubicBezTo>
                  <a:cubicBezTo>
                    <a:pt x="439" y="2048"/>
                    <a:pt x="438" y="2047"/>
                    <a:pt x="437" y="2046"/>
                  </a:cubicBezTo>
                  <a:cubicBezTo>
                    <a:pt x="437" y="2045"/>
                    <a:pt x="436" y="2045"/>
                    <a:pt x="436" y="2045"/>
                  </a:cubicBezTo>
                  <a:cubicBezTo>
                    <a:pt x="435" y="2046"/>
                    <a:pt x="435" y="2046"/>
                    <a:pt x="435" y="2045"/>
                  </a:cubicBezTo>
                  <a:cubicBezTo>
                    <a:pt x="436" y="2045"/>
                    <a:pt x="435" y="2044"/>
                    <a:pt x="434" y="2044"/>
                  </a:cubicBezTo>
                  <a:cubicBezTo>
                    <a:pt x="433" y="2043"/>
                    <a:pt x="432" y="2042"/>
                    <a:pt x="430" y="2042"/>
                  </a:cubicBezTo>
                  <a:cubicBezTo>
                    <a:pt x="429" y="2041"/>
                    <a:pt x="428" y="2040"/>
                    <a:pt x="428" y="2040"/>
                  </a:cubicBezTo>
                  <a:cubicBezTo>
                    <a:pt x="427" y="2040"/>
                    <a:pt x="427" y="2040"/>
                    <a:pt x="427" y="2039"/>
                  </a:cubicBezTo>
                  <a:cubicBezTo>
                    <a:pt x="427" y="2039"/>
                    <a:pt x="427" y="2039"/>
                    <a:pt x="426" y="2039"/>
                  </a:cubicBezTo>
                  <a:cubicBezTo>
                    <a:pt x="426" y="2039"/>
                    <a:pt x="425" y="2038"/>
                    <a:pt x="425" y="2038"/>
                  </a:cubicBezTo>
                  <a:cubicBezTo>
                    <a:pt x="425" y="2038"/>
                    <a:pt x="423" y="2037"/>
                    <a:pt x="422" y="2036"/>
                  </a:cubicBezTo>
                  <a:cubicBezTo>
                    <a:pt x="420" y="2035"/>
                    <a:pt x="419" y="2034"/>
                    <a:pt x="418" y="2033"/>
                  </a:cubicBezTo>
                  <a:cubicBezTo>
                    <a:pt x="418" y="2032"/>
                    <a:pt x="417" y="2032"/>
                    <a:pt x="417" y="2032"/>
                  </a:cubicBezTo>
                  <a:cubicBezTo>
                    <a:pt x="417" y="2032"/>
                    <a:pt x="415" y="2031"/>
                    <a:pt x="414" y="2030"/>
                  </a:cubicBezTo>
                  <a:cubicBezTo>
                    <a:pt x="413" y="2029"/>
                    <a:pt x="412" y="2028"/>
                    <a:pt x="411" y="2028"/>
                  </a:cubicBezTo>
                  <a:cubicBezTo>
                    <a:pt x="411" y="2028"/>
                    <a:pt x="410" y="2028"/>
                    <a:pt x="410" y="2027"/>
                  </a:cubicBezTo>
                  <a:cubicBezTo>
                    <a:pt x="410" y="2027"/>
                    <a:pt x="409" y="2026"/>
                    <a:pt x="408" y="2025"/>
                  </a:cubicBezTo>
                  <a:cubicBezTo>
                    <a:pt x="407" y="2025"/>
                    <a:pt x="405" y="2024"/>
                    <a:pt x="405" y="2023"/>
                  </a:cubicBezTo>
                  <a:cubicBezTo>
                    <a:pt x="404" y="2023"/>
                    <a:pt x="404" y="2023"/>
                    <a:pt x="403" y="2023"/>
                  </a:cubicBezTo>
                  <a:cubicBezTo>
                    <a:pt x="403" y="2023"/>
                    <a:pt x="403" y="2022"/>
                    <a:pt x="403" y="2022"/>
                  </a:cubicBezTo>
                  <a:cubicBezTo>
                    <a:pt x="404" y="2021"/>
                    <a:pt x="404" y="2021"/>
                    <a:pt x="403" y="2021"/>
                  </a:cubicBezTo>
                  <a:cubicBezTo>
                    <a:pt x="401" y="2022"/>
                    <a:pt x="401" y="2022"/>
                    <a:pt x="402" y="2021"/>
                  </a:cubicBezTo>
                  <a:cubicBezTo>
                    <a:pt x="402" y="2021"/>
                    <a:pt x="402" y="2020"/>
                    <a:pt x="400" y="2020"/>
                  </a:cubicBezTo>
                  <a:cubicBezTo>
                    <a:pt x="399" y="2019"/>
                    <a:pt x="398" y="2018"/>
                    <a:pt x="398" y="2018"/>
                  </a:cubicBezTo>
                  <a:cubicBezTo>
                    <a:pt x="398" y="2017"/>
                    <a:pt x="397" y="2016"/>
                    <a:pt x="396" y="2016"/>
                  </a:cubicBezTo>
                  <a:cubicBezTo>
                    <a:pt x="395" y="2015"/>
                    <a:pt x="394" y="2014"/>
                    <a:pt x="394" y="2014"/>
                  </a:cubicBezTo>
                  <a:cubicBezTo>
                    <a:pt x="394" y="2014"/>
                    <a:pt x="394" y="2013"/>
                    <a:pt x="393" y="2013"/>
                  </a:cubicBezTo>
                  <a:cubicBezTo>
                    <a:pt x="393" y="2013"/>
                    <a:pt x="392" y="2013"/>
                    <a:pt x="393" y="2013"/>
                  </a:cubicBezTo>
                  <a:cubicBezTo>
                    <a:pt x="393" y="2014"/>
                    <a:pt x="393" y="2014"/>
                    <a:pt x="392" y="2013"/>
                  </a:cubicBezTo>
                  <a:cubicBezTo>
                    <a:pt x="391" y="2013"/>
                    <a:pt x="390" y="2012"/>
                    <a:pt x="390" y="2012"/>
                  </a:cubicBezTo>
                  <a:cubicBezTo>
                    <a:pt x="390" y="2010"/>
                    <a:pt x="386" y="2008"/>
                    <a:pt x="386" y="2009"/>
                  </a:cubicBezTo>
                  <a:cubicBezTo>
                    <a:pt x="386" y="2009"/>
                    <a:pt x="386" y="2009"/>
                    <a:pt x="385" y="2008"/>
                  </a:cubicBezTo>
                  <a:cubicBezTo>
                    <a:pt x="385" y="2007"/>
                    <a:pt x="377" y="2003"/>
                    <a:pt x="369" y="1997"/>
                  </a:cubicBezTo>
                  <a:cubicBezTo>
                    <a:pt x="360" y="1992"/>
                    <a:pt x="349" y="1985"/>
                    <a:pt x="344" y="1982"/>
                  </a:cubicBezTo>
                  <a:cubicBezTo>
                    <a:pt x="315" y="1964"/>
                    <a:pt x="304" y="1957"/>
                    <a:pt x="299" y="1954"/>
                  </a:cubicBezTo>
                  <a:cubicBezTo>
                    <a:pt x="296" y="1952"/>
                    <a:pt x="292" y="1950"/>
                    <a:pt x="290" y="1948"/>
                  </a:cubicBezTo>
                  <a:cubicBezTo>
                    <a:pt x="285" y="1945"/>
                    <a:pt x="281" y="1942"/>
                    <a:pt x="275" y="1939"/>
                  </a:cubicBezTo>
                  <a:cubicBezTo>
                    <a:pt x="270" y="1936"/>
                    <a:pt x="248" y="1921"/>
                    <a:pt x="244" y="1919"/>
                  </a:cubicBezTo>
                  <a:cubicBezTo>
                    <a:pt x="243" y="1918"/>
                    <a:pt x="232" y="1912"/>
                    <a:pt x="221" y="1905"/>
                  </a:cubicBezTo>
                  <a:cubicBezTo>
                    <a:pt x="200" y="1891"/>
                    <a:pt x="199" y="1891"/>
                    <a:pt x="188" y="1884"/>
                  </a:cubicBezTo>
                  <a:cubicBezTo>
                    <a:pt x="175" y="1876"/>
                    <a:pt x="177" y="1877"/>
                    <a:pt x="170" y="1878"/>
                  </a:cubicBezTo>
                  <a:cubicBezTo>
                    <a:pt x="165" y="1880"/>
                    <a:pt x="163" y="1881"/>
                    <a:pt x="157" y="1880"/>
                  </a:cubicBezTo>
                  <a:cubicBezTo>
                    <a:pt x="150" y="1880"/>
                    <a:pt x="148" y="1880"/>
                    <a:pt x="144" y="1879"/>
                  </a:cubicBezTo>
                  <a:cubicBezTo>
                    <a:pt x="139" y="1877"/>
                    <a:pt x="135" y="1874"/>
                    <a:pt x="133" y="1871"/>
                  </a:cubicBezTo>
                  <a:cubicBezTo>
                    <a:pt x="132" y="1869"/>
                    <a:pt x="132" y="1868"/>
                    <a:pt x="132" y="1863"/>
                  </a:cubicBezTo>
                  <a:cubicBezTo>
                    <a:pt x="132" y="1858"/>
                    <a:pt x="132" y="1858"/>
                    <a:pt x="134" y="1855"/>
                  </a:cubicBezTo>
                  <a:cubicBezTo>
                    <a:pt x="136" y="1853"/>
                    <a:pt x="137" y="1852"/>
                    <a:pt x="136" y="1852"/>
                  </a:cubicBezTo>
                  <a:cubicBezTo>
                    <a:pt x="136" y="1852"/>
                    <a:pt x="128" y="1846"/>
                    <a:pt x="118" y="1840"/>
                  </a:cubicBezTo>
                  <a:cubicBezTo>
                    <a:pt x="108" y="1833"/>
                    <a:pt x="99" y="1827"/>
                    <a:pt x="98" y="1827"/>
                  </a:cubicBezTo>
                  <a:cubicBezTo>
                    <a:pt x="97" y="1826"/>
                    <a:pt x="96" y="1826"/>
                    <a:pt x="96" y="1826"/>
                  </a:cubicBezTo>
                  <a:cubicBezTo>
                    <a:pt x="95" y="1826"/>
                    <a:pt x="94" y="1826"/>
                    <a:pt x="93" y="1825"/>
                  </a:cubicBezTo>
                  <a:cubicBezTo>
                    <a:pt x="92" y="1823"/>
                    <a:pt x="92" y="1823"/>
                    <a:pt x="93" y="1822"/>
                  </a:cubicBezTo>
                  <a:cubicBezTo>
                    <a:pt x="94" y="1819"/>
                    <a:pt x="101" y="1812"/>
                    <a:pt x="107" y="1807"/>
                  </a:cubicBezTo>
                  <a:cubicBezTo>
                    <a:pt x="113" y="1802"/>
                    <a:pt x="127" y="1793"/>
                    <a:pt x="135" y="1791"/>
                  </a:cubicBezTo>
                  <a:cubicBezTo>
                    <a:pt x="141" y="1788"/>
                    <a:pt x="148" y="1788"/>
                    <a:pt x="150" y="1790"/>
                  </a:cubicBezTo>
                  <a:cubicBezTo>
                    <a:pt x="150" y="1790"/>
                    <a:pt x="152" y="1792"/>
                    <a:pt x="154" y="1793"/>
                  </a:cubicBezTo>
                  <a:cubicBezTo>
                    <a:pt x="163" y="1798"/>
                    <a:pt x="181" y="1809"/>
                    <a:pt x="184" y="1811"/>
                  </a:cubicBezTo>
                  <a:cubicBezTo>
                    <a:pt x="185" y="1812"/>
                    <a:pt x="190" y="1815"/>
                    <a:pt x="194" y="1818"/>
                  </a:cubicBezTo>
                  <a:cubicBezTo>
                    <a:pt x="198" y="1820"/>
                    <a:pt x="203" y="1823"/>
                    <a:pt x="206" y="1825"/>
                  </a:cubicBezTo>
                  <a:cubicBezTo>
                    <a:pt x="212" y="1828"/>
                    <a:pt x="220" y="1834"/>
                    <a:pt x="228" y="1838"/>
                  </a:cubicBezTo>
                  <a:cubicBezTo>
                    <a:pt x="231" y="1840"/>
                    <a:pt x="236" y="1843"/>
                    <a:pt x="239" y="1845"/>
                  </a:cubicBezTo>
                  <a:cubicBezTo>
                    <a:pt x="242" y="1846"/>
                    <a:pt x="248" y="1850"/>
                    <a:pt x="252" y="1852"/>
                  </a:cubicBezTo>
                  <a:cubicBezTo>
                    <a:pt x="259" y="1857"/>
                    <a:pt x="273" y="1865"/>
                    <a:pt x="286" y="1873"/>
                  </a:cubicBezTo>
                  <a:cubicBezTo>
                    <a:pt x="291" y="1876"/>
                    <a:pt x="294" y="1878"/>
                    <a:pt x="314" y="1890"/>
                  </a:cubicBezTo>
                  <a:cubicBezTo>
                    <a:pt x="321" y="1894"/>
                    <a:pt x="330" y="1900"/>
                    <a:pt x="335" y="1903"/>
                  </a:cubicBezTo>
                  <a:cubicBezTo>
                    <a:pt x="339" y="1905"/>
                    <a:pt x="347" y="1910"/>
                    <a:pt x="351" y="1912"/>
                  </a:cubicBezTo>
                  <a:cubicBezTo>
                    <a:pt x="355" y="1915"/>
                    <a:pt x="360" y="1917"/>
                    <a:pt x="361" y="1918"/>
                  </a:cubicBezTo>
                  <a:cubicBezTo>
                    <a:pt x="363" y="1919"/>
                    <a:pt x="367" y="1922"/>
                    <a:pt x="371" y="1925"/>
                  </a:cubicBezTo>
                  <a:cubicBezTo>
                    <a:pt x="380" y="1930"/>
                    <a:pt x="390" y="1936"/>
                    <a:pt x="394" y="1939"/>
                  </a:cubicBezTo>
                  <a:cubicBezTo>
                    <a:pt x="396" y="1939"/>
                    <a:pt x="404" y="1944"/>
                    <a:pt x="411" y="1949"/>
                  </a:cubicBezTo>
                  <a:cubicBezTo>
                    <a:pt x="418" y="1953"/>
                    <a:pt x="426" y="1958"/>
                    <a:pt x="427" y="1958"/>
                  </a:cubicBezTo>
                  <a:cubicBezTo>
                    <a:pt x="429" y="1959"/>
                    <a:pt x="434" y="1962"/>
                    <a:pt x="439" y="1965"/>
                  </a:cubicBezTo>
                  <a:cubicBezTo>
                    <a:pt x="444" y="1969"/>
                    <a:pt x="448" y="1971"/>
                    <a:pt x="448" y="1971"/>
                  </a:cubicBezTo>
                  <a:cubicBezTo>
                    <a:pt x="449" y="1971"/>
                    <a:pt x="455" y="1975"/>
                    <a:pt x="461" y="1979"/>
                  </a:cubicBezTo>
                  <a:cubicBezTo>
                    <a:pt x="468" y="1983"/>
                    <a:pt x="476" y="1987"/>
                    <a:pt x="478" y="1989"/>
                  </a:cubicBezTo>
                  <a:cubicBezTo>
                    <a:pt x="481" y="1991"/>
                    <a:pt x="491" y="1997"/>
                    <a:pt x="501" y="2002"/>
                  </a:cubicBezTo>
                  <a:cubicBezTo>
                    <a:pt x="518" y="2013"/>
                    <a:pt x="518" y="2013"/>
                    <a:pt x="518" y="2013"/>
                  </a:cubicBezTo>
                  <a:cubicBezTo>
                    <a:pt x="518" y="2009"/>
                    <a:pt x="518" y="2009"/>
                    <a:pt x="518" y="2009"/>
                  </a:cubicBezTo>
                  <a:cubicBezTo>
                    <a:pt x="518" y="2006"/>
                    <a:pt x="517" y="1998"/>
                    <a:pt x="517" y="1989"/>
                  </a:cubicBezTo>
                  <a:cubicBezTo>
                    <a:pt x="516" y="1980"/>
                    <a:pt x="515" y="1967"/>
                    <a:pt x="515" y="1959"/>
                  </a:cubicBezTo>
                  <a:cubicBezTo>
                    <a:pt x="514" y="1946"/>
                    <a:pt x="513" y="1935"/>
                    <a:pt x="511" y="1896"/>
                  </a:cubicBezTo>
                  <a:cubicBezTo>
                    <a:pt x="509" y="1863"/>
                    <a:pt x="507" y="1844"/>
                    <a:pt x="501" y="1789"/>
                  </a:cubicBezTo>
                  <a:cubicBezTo>
                    <a:pt x="498" y="1763"/>
                    <a:pt x="494" y="1735"/>
                    <a:pt x="492" y="1729"/>
                  </a:cubicBezTo>
                  <a:cubicBezTo>
                    <a:pt x="492" y="1728"/>
                    <a:pt x="489" y="1717"/>
                    <a:pt x="487" y="1706"/>
                  </a:cubicBezTo>
                  <a:cubicBezTo>
                    <a:pt x="484" y="1690"/>
                    <a:pt x="479" y="1667"/>
                    <a:pt x="478" y="1661"/>
                  </a:cubicBezTo>
                  <a:cubicBezTo>
                    <a:pt x="478" y="1660"/>
                    <a:pt x="477" y="1659"/>
                    <a:pt x="477" y="1659"/>
                  </a:cubicBezTo>
                  <a:cubicBezTo>
                    <a:pt x="476" y="1659"/>
                    <a:pt x="475" y="1663"/>
                    <a:pt x="476" y="1664"/>
                  </a:cubicBezTo>
                  <a:cubicBezTo>
                    <a:pt x="476" y="1664"/>
                    <a:pt x="476" y="1664"/>
                    <a:pt x="475" y="1664"/>
                  </a:cubicBezTo>
                  <a:cubicBezTo>
                    <a:pt x="475" y="1664"/>
                    <a:pt x="474" y="1664"/>
                    <a:pt x="474" y="1665"/>
                  </a:cubicBezTo>
                  <a:cubicBezTo>
                    <a:pt x="472" y="1667"/>
                    <a:pt x="469" y="1668"/>
                    <a:pt x="466" y="1669"/>
                  </a:cubicBezTo>
                  <a:cubicBezTo>
                    <a:pt x="462" y="1669"/>
                    <a:pt x="459" y="1667"/>
                    <a:pt x="457" y="1665"/>
                  </a:cubicBezTo>
                  <a:cubicBezTo>
                    <a:pt x="456" y="1663"/>
                    <a:pt x="454" y="1662"/>
                    <a:pt x="453" y="1662"/>
                  </a:cubicBezTo>
                  <a:cubicBezTo>
                    <a:pt x="453" y="1662"/>
                    <a:pt x="453" y="1662"/>
                    <a:pt x="452" y="1664"/>
                  </a:cubicBezTo>
                  <a:cubicBezTo>
                    <a:pt x="451" y="1667"/>
                    <a:pt x="449" y="1671"/>
                    <a:pt x="446" y="1673"/>
                  </a:cubicBezTo>
                  <a:cubicBezTo>
                    <a:pt x="443" y="1674"/>
                    <a:pt x="437" y="1674"/>
                    <a:pt x="434" y="1673"/>
                  </a:cubicBezTo>
                  <a:cubicBezTo>
                    <a:pt x="430" y="1670"/>
                    <a:pt x="426" y="1663"/>
                    <a:pt x="423" y="1651"/>
                  </a:cubicBezTo>
                  <a:cubicBezTo>
                    <a:pt x="422" y="1644"/>
                    <a:pt x="422" y="1636"/>
                    <a:pt x="424" y="1629"/>
                  </a:cubicBezTo>
                  <a:cubicBezTo>
                    <a:pt x="427" y="1620"/>
                    <a:pt x="429" y="1618"/>
                    <a:pt x="436" y="1616"/>
                  </a:cubicBezTo>
                  <a:cubicBezTo>
                    <a:pt x="439" y="1615"/>
                    <a:pt x="440" y="1614"/>
                    <a:pt x="440" y="1613"/>
                  </a:cubicBezTo>
                  <a:cubicBezTo>
                    <a:pt x="440" y="1612"/>
                    <a:pt x="442" y="1558"/>
                    <a:pt x="443" y="1538"/>
                  </a:cubicBezTo>
                  <a:cubicBezTo>
                    <a:pt x="443" y="1527"/>
                    <a:pt x="443" y="1527"/>
                    <a:pt x="443" y="1527"/>
                  </a:cubicBezTo>
                  <a:cubicBezTo>
                    <a:pt x="441" y="1518"/>
                    <a:pt x="441" y="1518"/>
                    <a:pt x="441" y="1518"/>
                  </a:cubicBezTo>
                  <a:cubicBezTo>
                    <a:pt x="437" y="1505"/>
                    <a:pt x="433" y="1494"/>
                    <a:pt x="432" y="1491"/>
                  </a:cubicBezTo>
                  <a:cubicBezTo>
                    <a:pt x="431" y="1489"/>
                    <a:pt x="431" y="1489"/>
                    <a:pt x="431" y="1489"/>
                  </a:cubicBezTo>
                  <a:cubicBezTo>
                    <a:pt x="408" y="1489"/>
                    <a:pt x="408" y="1489"/>
                    <a:pt x="408" y="1489"/>
                  </a:cubicBezTo>
                  <a:cubicBezTo>
                    <a:pt x="362" y="1490"/>
                    <a:pt x="361" y="1490"/>
                    <a:pt x="332" y="1495"/>
                  </a:cubicBezTo>
                  <a:cubicBezTo>
                    <a:pt x="294" y="1503"/>
                    <a:pt x="276" y="1507"/>
                    <a:pt x="234" y="1520"/>
                  </a:cubicBezTo>
                  <a:cubicBezTo>
                    <a:pt x="213" y="1527"/>
                    <a:pt x="213" y="1527"/>
                    <a:pt x="213" y="1527"/>
                  </a:cubicBezTo>
                  <a:cubicBezTo>
                    <a:pt x="211" y="1530"/>
                    <a:pt x="211" y="1530"/>
                    <a:pt x="211" y="1530"/>
                  </a:cubicBezTo>
                  <a:cubicBezTo>
                    <a:pt x="210" y="1534"/>
                    <a:pt x="210" y="1534"/>
                    <a:pt x="210" y="1544"/>
                  </a:cubicBezTo>
                  <a:cubicBezTo>
                    <a:pt x="211" y="1561"/>
                    <a:pt x="211" y="1567"/>
                    <a:pt x="210" y="1569"/>
                  </a:cubicBezTo>
                  <a:cubicBezTo>
                    <a:pt x="209" y="1570"/>
                    <a:pt x="209" y="1570"/>
                    <a:pt x="209" y="1571"/>
                  </a:cubicBezTo>
                  <a:cubicBezTo>
                    <a:pt x="209" y="1571"/>
                    <a:pt x="209" y="1571"/>
                    <a:pt x="209" y="1571"/>
                  </a:cubicBezTo>
                  <a:cubicBezTo>
                    <a:pt x="209" y="1571"/>
                    <a:pt x="200" y="1584"/>
                    <a:pt x="189" y="1574"/>
                  </a:cubicBezTo>
                  <a:cubicBezTo>
                    <a:pt x="187" y="1572"/>
                    <a:pt x="185" y="1572"/>
                    <a:pt x="185" y="1574"/>
                  </a:cubicBezTo>
                  <a:cubicBezTo>
                    <a:pt x="185" y="1574"/>
                    <a:pt x="185" y="1574"/>
                    <a:pt x="185" y="1574"/>
                  </a:cubicBezTo>
                  <a:cubicBezTo>
                    <a:pt x="185" y="1574"/>
                    <a:pt x="185" y="1575"/>
                    <a:pt x="185" y="1576"/>
                  </a:cubicBezTo>
                  <a:cubicBezTo>
                    <a:pt x="184" y="1576"/>
                    <a:pt x="184" y="1577"/>
                    <a:pt x="184" y="1577"/>
                  </a:cubicBezTo>
                  <a:cubicBezTo>
                    <a:pt x="184" y="1577"/>
                    <a:pt x="184" y="1578"/>
                    <a:pt x="183" y="1578"/>
                  </a:cubicBezTo>
                  <a:cubicBezTo>
                    <a:pt x="183" y="1578"/>
                    <a:pt x="183" y="1578"/>
                    <a:pt x="183" y="1578"/>
                  </a:cubicBezTo>
                  <a:cubicBezTo>
                    <a:pt x="183" y="1578"/>
                    <a:pt x="183" y="1578"/>
                    <a:pt x="183" y="1578"/>
                  </a:cubicBezTo>
                  <a:cubicBezTo>
                    <a:pt x="183" y="1580"/>
                    <a:pt x="181" y="1582"/>
                    <a:pt x="180" y="1583"/>
                  </a:cubicBezTo>
                  <a:cubicBezTo>
                    <a:pt x="178" y="1584"/>
                    <a:pt x="174" y="1585"/>
                    <a:pt x="167" y="1582"/>
                  </a:cubicBezTo>
                  <a:cubicBezTo>
                    <a:pt x="167" y="1582"/>
                    <a:pt x="167" y="1582"/>
                    <a:pt x="167" y="1582"/>
                  </a:cubicBezTo>
                  <a:cubicBezTo>
                    <a:pt x="165" y="1581"/>
                    <a:pt x="163" y="1578"/>
                    <a:pt x="163" y="1577"/>
                  </a:cubicBezTo>
                  <a:cubicBezTo>
                    <a:pt x="163" y="1577"/>
                    <a:pt x="163" y="1577"/>
                    <a:pt x="162" y="1577"/>
                  </a:cubicBezTo>
                  <a:cubicBezTo>
                    <a:pt x="162" y="1577"/>
                    <a:pt x="159" y="1570"/>
                    <a:pt x="157" y="1565"/>
                  </a:cubicBezTo>
                  <a:cubicBezTo>
                    <a:pt x="156" y="1559"/>
                    <a:pt x="156" y="1549"/>
                    <a:pt x="158" y="1542"/>
                  </a:cubicBezTo>
                  <a:cubicBezTo>
                    <a:pt x="159" y="1538"/>
                    <a:pt x="159" y="1536"/>
                    <a:pt x="161" y="1534"/>
                  </a:cubicBezTo>
                  <a:cubicBezTo>
                    <a:pt x="163" y="1532"/>
                    <a:pt x="165" y="1530"/>
                    <a:pt x="165" y="1530"/>
                  </a:cubicBezTo>
                  <a:cubicBezTo>
                    <a:pt x="166" y="1530"/>
                    <a:pt x="168" y="1530"/>
                    <a:pt x="170" y="1530"/>
                  </a:cubicBezTo>
                  <a:cubicBezTo>
                    <a:pt x="173" y="1528"/>
                    <a:pt x="173" y="1528"/>
                    <a:pt x="173" y="1528"/>
                  </a:cubicBezTo>
                  <a:cubicBezTo>
                    <a:pt x="174" y="1522"/>
                    <a:pt x="174" y="1522"/>
                    <a:pt x="174" y="1522"/>
                  </a:cubicBezTo>
                  <a:cubicBezTo>
                    <a:pt x="175" y="1514"/>
                    <a:pt x="176" y="1509"/>
                    <a:pt x="179" y="1506"/>
                  </a:cubicBezTo>
                  <a:cubicBezTo>
                    <a:pt x="184" y="1500"/>
                    <a:pt x="197" y="1495"/>
                    <a:pt x="233" y="1484"/>
                  </a:cubicBezTo>
                  <a:cubicBezTo>
                    <a:pt x="243" y="1481"/>
                    <a:pt x="257" y="1477"/>
                    <a:pt x="262" y="1475"/>
                  </a:cubicBezTo>
                  <a:cubicBezTo>
                    <a:pt x="265" y="1475"/>
                    <a:pt x="270" y="1473"/>
                    <a:pt x="273" y="1472"/>
                  </a:cubicBezTo>
                  <a:cubicBezTo>
                    <a:pt x="286" y="1468"/>
                    <a:pt x="294" y="1466"/>
                    <a:pt x="294" y="1465"/>
                  </a:cubicBezTo>
                  <a:cubicBezTo>
                    <a:pt x="294" y="1465"/>
                    <a:pt x="293" y="1464"/>
                    <a:pt x="292" y="1462"/>
                  </a:cubicBezTo>
                  <a:cubicBezTo>
                    <a:pt x="285" y="1455"/>
                    <a:pt x="283" y="1446"/>
                    <a:pt x="285" y="1433"/>
                  </a:cubicBezTo>
                  <a:cubicBezTo>
                    <a:pt x="286" y="1423"/>
                    <a:pt x="288" y="1419"/>
                    <a:pt x="294" y="1417"/>
                  </a:cubicBezTo>
                  <a:cubicBezTo>
                    <a:pt x="295" y="1417"/>
                    <a:pt x="298" y="1416"/>
                    <a:pt x="299" y="1415"/>
                  </a:cubicBezTo>
                  <a:cubicBezTo>
                    <a:pt x="303" y="1414"/>
                    <a:pt x="303" y="1414"/>
                    <a:pt x="303" y="1414"/>
                  </a:cubicBezTo>
                  <a:cubicBezTo>
                    <a:pt x="303" y="1408"/>
                    <a:pt x="303" y="1408"/>
                    <a:pt x="303" y="1408"/>
                  </a:cubicBezTo>
                  <a:cubicBezTo>
                    <a:pt x="303" y="1399"/>
                    <a:pt x="304" y="1396"/>
                    <a:pt x="309" y="1392"/>
                  </a:cubicBezTo>
                  <a:cubicBezTo>
                    <a:pt x="316" y="1385"/>
                    <a:pt x="320" y="1385"/>
                    <a:pt x="335" y="1388"/>
                  </a:cubicBezTo>
                  <a:cubicBezTo>
                    <a:pt x="342" y="1389"/>
                    <a:pt x="350" y="1390"/>
                    <a:pt x="355" y="1391"/>
                  </a:cubicBezTo>
                  <a:cubicBezTo>
                    <a:pt x="373" y="1394"/>
                    <a:pt x="388" y="1398"/>
                    <a:pt x="395" y="1400"/>
                  </a:cubicBezTo>
                  <a:cubicBezTo>
                    <a:pt x="397" y="1401"/>
                    <a:pt x="399" y="1402"/>
                    <a:pt x="399" y="1401"/>
                  </a:cubicBezTo>
                  <a:cubicBezTo>
                    <a:pt x="399" y="1401"/>
                    <a:pt x="398" y="1399"/>
                    <a:pt x="396" y="1395"/>
                  </a:cubicBezTo>
                  <a:cubicBezTo>
                    <a:pt x="381" y="1358"/>
                    <a:pt x="363" y="1318"/>
                    <a:pt x="352" y="1297"/>
                  </a:cubicBezTo>
                  <a:cubicBezTo>
                    <a:pt x="344" y="1282"/>
                    <a:pt x="340" y="1276"/>
                    <a:pt x="339" y="1277"/>
                  </a:cubicBezTo>
                  <a:cubicBezTo>
                    <a:pt x="338" y="1277"/>
                    <a:pt x="335" y="1277"/>
                    <a:pt x="332" y="1278"/>
                  </a:cubicBezTo>
                  <a:cubicBezTo>
                    <a:pt x="329" y="1279"/>
                    <a:pt x="324" y="1280"/>
                    <a:pt x="322" y="1281"/>
                  </a:cubicBezTo>
                  <a:cubicBezTo>
                    <a:pt x="313" y="1283"/>
                    <a:pt x="298" y="1287"/>
                    <a:pt x="297" y="1287"/>
                  </a:cubicBezTo>
                  <a:cubicBezTo>
                    <a:pt x="296" y="1287"/>
                    <a:pt x="290" y="1293"/>
                    <a:pt x="288" y="1295"/>
                  </a:cubicBezTo>
                  <a:cubicBezTo>
                    <a:pt x="288" y="1296"/>
                    <a:pt x="288" y="1297"/>
                    <a:pt x="288" y="1298"/>
                  </a:cubicBezTo>
                  <a:cubicBezTo>
                    <a:pt x="290" y="1300"/>
                    <a:pt x="289" y="1301"/>
                    <a:pt x="287" y="1303"/>
                  </a:cubicBezTo>
                  <a:cubicBezTo>
                    <a:pt x="286" y="1305"/>
                    <a:pt x="284" y="1308"/>
                    <a:pt x="282" y="1311"/>
                  </a:cubicBezTo>
                  <a:cubicBezTo>
                    <a:pt x="275" y="1324"/>
                    <a:pt x="267" y="1333"/>
                    <a:pt x="259" y="1336"/>
                  </a:cubicBezTo>
                  <a:cubicBezTo>
                    <a:pt x="252" y="1338"/>
                    <a:pt x="242" y="1337"/>
                    <a:pt x="240" y="1333"/>
                  </a:cubicBezTo>
                  <a:cubicBezTo>
                    <a:pt x="238" y="1329"/>
                    <a:pt x="243" y="1321"/>
                    <a:pt x="254" y="1313"/>
                  </a:cubicBezTo>
                  <a:cubicBezTo>
                    <a:pt x="264" y="1306"/>
                    <a:pt x="271" y="1300"/>
                    <a:pt x="275" y="1295"/>
                  </a:cubicBezTo>
                  <a:cubicBezTo>
                    <a:pt x="277" y="1292"/>
                    <a:pt x="278" y="1292"/>
                    <a:pt x="281" y="1291"/>
                  </a:cubicBezTo>
                  <a:cubicBezTo>
                    <a:pt x="283" y="1291"/>
                    <a:pt x="284" y="1290"/>
                    <a:pt x="286" y="1288"/>
                  </a:cubicBezTo>
                  <a:cubicBezTo>
                    <a:pt x="291" y="1282"/>
                    <a:pt x="294" y="1280"/>
                    <a:pt x="306" y="1278"/>
                  </a:cubicBezTo>
                  <a:cubicBezTo>
                    <a:pt x="312" y="1276"/>
                    <a:pt x="316" y="1275"/>
                    <a:pt x="331" y="1271"/>
                  </a:cubicBezTo>
                  <a:cubicBezTo>
                    <a:pt x="333" y="1271"/>
                    <a:pt x="335" y="1270"/>
                    <a:pt x="336" y="1270"/>
                  </a:cubicBezTo>
                  <a:cubicBezTo>
                    <a:pt x="337" y="1270"/>
                    <a:pt x="331" y="1260"/>
                    <a:pt x="329" y="1257"/>
                  </a:cubicBezTo>
                  <a:cubicBezTo>
                    <a:pt x="328" y="1256"/>
                    <a:pt x="325" y="1254"/>
                    <a:pt x="322" y="1253"/>
                  </a:cubicBezTo>
                  <a:cubicBezTo>
                    <a:pt x="317" y="1251"/>
                    <a:pt x="305" y="1245"/>
                    <a:pt x="303" y="1244"/>
                  </a:cubicBezTo>
                  <a:cubicBezTo>
                    <a:pt x="302" y="1243"/>
                    <a:pt x="297" y="1241"/>
                    <a:pt x="292" y="1238"/>
                  </a:cubicBezTo>
                  <a:cubicBezTo>
                    <a:pt x="276" y="1231"/>
                    <a:pt x="258" y="1221"/>
                    <a:pt x="254" y="1218"/>
                  </a:cubicBezTo>
                  <a:cubicBezTo>
                    <a:pt x="251" y="1216"/>
                    <a:pt x="225" y="1202"/>
                    <a:pt x="215" y="1196"/>
                  </a:cubicBezTo>
                  <a:cubicBezTo>
                    <a:pt x="212" y="1194"/>
                    <a:pt x="207" y="1192"/>
                    <a:pt x="206" y="1191"/>
                  </a:cubicBezTo>
                  <a:cubicBezTo>
                    <a:pt x="196" y="1182"/>
                    <a:pt x="189" y="1172"/>
                    <a:pt x="182" y="1157"/>
                  </a:cubicBezTo>
                  <a:cubicBezTo>
                    <a:pt x="177" y="1144"/>
                    <a:pt x="172" y="1128"/>
                    <a:pt x="169" y="1112"/>
                  </a:cubicBezTo>
                  <a:cubicBezTo>
                    <a:pt x="168" y="1107"/>
                    <a:pt x="169" y="1108"/>
                    <a:pt x="156" y="1095"/>
                  </a:cubicBezTo>
                  <a:cubicBezTo>
                    <a:pt x="142" y="1080"/>
                    <a:pt x="122" y="1056"/>
                    <a:pt x="110" y="1040"/>
                  </a:cubicBezTo>
                  <a:cubicBezTo>
                    <a:pt x="106" y="1034"/>
                    <a:pt x="106" y="1034"/>
                    <a:pt x="106" y="1034"/>
                  </a:cubicBezTo>
                  <a:cubicBezTo>
                    <a:pt x="98" y="1031"/>
                    <a:pt x="98" y="1031"/>
                    <a:pt x="98" y="1031"/>
                  </a:cubicBezTo>
                  <a:cubicBezTo>
                    <a:pt x="90" y="1029"/>
                    <a:pt x="43" y="1010"/>
                    <a:pt x="14" y="999"/>
                  </a:cubicBezTo>
                  <a:cubicBezTo>
                    <a:pt x="0" y="994"/>
                    <a:pt x="0" y="994"/>
                    <a:pt x="0" y="994"/>
                  </a:cubicBezTo>
                  <a:cubicBezTo>
                    <a:pt x="0" y="990"/>
                    <a:pt x="0" y="990"/>
                    <a:pt x="0" y="990"/>
                  </a:cubicBezTo>
                  <a:cubicBezTo>
                    <a:pt x="0" y="986"/>
                    <a:pt x="0" y="986"/>
                    <a:pt x="2" y="985"/>
                  </a:cubicBezTo>
                  <a:cubicBezTo>
                    <a:pt x="3" y="984"/>
                    <a:pt x="4" y="983"/>
                    <a:pt x="6" y="983"/>
                  </a:cubicBezTo>
                  <a:cubicBezTo>
                    <a:pt x="7" y="983"/>
                    <a:pt x="11" y="983"/>
                    <a:pt x="14" y="982"/>
                  </a:cubicBezTo>
                  <a:cubicBezTo>
                    <a:pt x="18" y="982"/>
                    <a:pt x="24" y="981"/>
                    <a:pt x="29" y="980"/>
                  </a:cubicBezTo>
                  <a:cubicBezTo>
                    <a:pt x="39" y="978"/>
                    <a:pt x="55" y="976"/>
                    <a:pt x="64" y="974"/>
                  </a:cubicBezTo>
                  <a:cubicBezTo>
                    <a:pt x="68" y="974"/>
                    <a:pt x="75" y="973"/>
                    <a:pt x="80" y="972"/>
                  </a:cubicBezTo>
                  <a:cubicBezTo>
                    <a:pt x="86" y="971"/>
                    <a:pt x="99" y="968"/>
                    <a:pt x="109" y="967"/>
                  </a:cubicBezTo>
                  <a:cubicBezTo>
                    <a:pt x="118" y="965"/>
                    <a:pt x="129" y="964"/>
                    <a:pt x="132" y="963"/>
                  </a:cubicBezTo>
                  <a:cubicBezTo>
                    <a:pt x="135" y="962"/>
                    <a:pt x="142" y="961"/>
                    <a:pt x="146" y="960"/>
                  </a:cubicBezTo>
                  <a:cubicBezTo>
                    <a:pt x="151" y="960"/>
                    <a:pt x="156" y="959"/>
                    <a:pt x="157" y="958"/>
                  </a:cubicBezTo>
                  <a:cubicBezTo>
                    <a:pt x="160" y="958"/>
                    <a:pt x="160" y="958"/>
                    <a:pt x="160" y="958"/>
                  </a:cubicBezTo>
                  <a:cubicBezTo>
                    <a:pt x="160" y="950"/>
                    <a:pt x="160" y="950"/>
                    <a:pt x="160" y="950"/>
                  </a:cubicBezTo>
                  <a:cubicBezTo>
                    <a:pt x="160" y="942"/>
                    <a:pt x="160" y="941"/>
                    <a:pt x="161" y="937"/>
                  </a:cubicBezTo>
                  <a:cubicBezTo>
                    <a:pt x="163" y="932"/>
                    <a:pt x="163" y="926"/>
                    <a:pt x="161" y="925"/>
                  </a:cubicBezTo>
                  <a:cubicBezTo>
                    <a:pt x="156" y="922"/>
                    <a:pt x="138" y="913"/>
                    <a:pt x="134" y="913"/>
                  </a:cubicBezTo>
                  <a:cubicBezTo>
                    <a:pt x="127" y="912"/>
                    <a:pt x="118" y="902"/>
                    <a:pt x="117" y="895"/>
                  </a:cubicBezTo>
                  <a:cubicBezTo>
                    <a:pt x="117" y="894"/>
                    <a:pt x="117" y="892"/>
                    <a:pt x="118" y="889"/>
                  </a:cubicBezTo>
                  <a:cubicBezTo>
                    <a:pt x="121" y="881"/>
                    <a:pt x="128" y="876"/>
                    <a:pt x="138" y="873"/>
                  </a:cubicBezTo>
                  <a:cubicBezTo>
                    <a:pt x="145" y="870"/>
                    <a:pt x="163" y="863"/>
                    <a:pt x="166" y="862"/>
                  </a:cubicBezTo>
                  <a:cubicBezTo>
                    <a:pt x="169" y="861"/>
                    <a:pt x="169" y="861"/>
                    <a:pt x="169" y="861"/>
                  </a:cubicBezTo>
                  <a:cubicBezTo>
                    <a:pt x="168" y="852"/>
                    <a:pt x="168" y="852"/>
                    <a:pt x="168" y="852"/>
                  </a:cubicBezTo>
                  <a:cubicBezTo>
                    <a:pt x="168" y="841"/>
                    <a:pt x="166" y="818"/>
                    <a:pt x="165" y="811"/>
                  </a:cubicBezTo>
                  <a:cubicBezTo>
                    <a:pt x="162" y="795"/>
                    <a:pt x="162" y="792"/>
                    <a:pt x="159" y="774"/>
                  </a:cubicBezTo>
                  <a:cubicBezTo>
                    <a:pt x="157" y="757"/>
                    <a:pt x="156" y="748"/>
                    <a:pt x="149" y="695"/>
                  </a:cubicBezTo>
                  <a:cubicBezTo>
                    <a:pt x="146" y="668"/>
                    <a:pt x="146" y="670"/>
                    <a:pt x="145" y="662"/>
                  </a:cubicBezTo>
                  <a:cubicBezTo>
                    <a:pt x="144" y="655"/>
                    <a:pt x="141" y="630"/>
                    <a:pt x="138" y="604"/>
                  </a:cubicBezTo>
                  <a:cubicBezTo>
                    <a:pt x="137" y="594"/>
                    <a:pt x="136" y="583"/>
                    <a:pt x="135" y="579"/>
                  </a:cubicBezTo>
                  <a:cubicBezTo>
                    <a:pt x="131" y="545"/>
                    <a:pt x="129" y="511"/>
                    <a:pt x="132" y="499"/>
                  </a:cubicBezTo>
                  <a:cubicBezTo>
                    <a:pt x="134" y="484"/>
                    <a:pt x="141" y="470"/>
                    <a:pt x="149" y="464"/>
                  </a:cubicBezTo>
                  <a:cubicBezTo>
                    <a:pt x="155" y="460"/>
                    <a:pt x="170" y="451"/>
                    <a:pt x="177" y="449"/>
                  </a:cubicBezTo>
                  <a:cubicBezTo>
                    <a:pt x="178" y="448"/>
                    <a:pt x="183" y="447"/>
                    <a:pt x="188" y="446"/>
                  </a:cubicBezTo>
                  <a:cubicBezTo>
                    <a:pt x="197" y="443"/>
                    <a:pt x="197" y="443"/>
                    <a:pt x="197" y="443"/>
                  </a:cubicBezTo>
                  <a:cubicBezTo>
                    <a:pt x="201" y="438"/>
                    <a:pt x="201" y="438"/>
                    <a:pt x="201" y="438"/>
                  </a:cubicBezTo>
                  <a:cubicBezTo>
                    <a:pt x="210" y="428"/>
                    <a:pt x="219" y="423"/>
                    <a:pt x="233" y="418"/>
                  </a:cubicBezTo>
                  <a:cubicBezTo>
                    <a:pt x="250" y="413"/>
                    <a:pt x="275" y="409"/>
                    <a:pt x="309" y="405"/>
                  </a:cubicBezTo>
                  <a:cubicBezTo>
                    <a:pt x="316" y="405"/>
                    <a:pt x="324" y="404"/>
                    <a:pt x="327" y="404"/>
                  </a:cubicBezTo>
                  <a:cubicBezTo>
                    <a:pt x="336" y="403"/>
                    <a:pt x="375" y="404"/>
                    <a:pt x="386" y="405"/>
                  </a:cubicBezTo>
                  <a:cubicBezTo>
                    <a:pt x="404" y="407"/>
                    <a:pt x="413" y="408"/>
                    <a:pt x="419" y="409"/>
                  </a:cubicBezTo>
                  <a:cubicBezTo>
                    <a:pt x="425" y="410"/>
                    <a:pt x="434" y="414"/>
                    <a:pt x="439" y="416"/>
                  </a:cubicBezTo>
                  <a:cubicBezTo>
                    <a:pt x="442" y="419"/>
                    <a:pt x="443" y="419"/>
                    <a:pt x="446" y="424"/>
                  </a:cubicBezTo>
                  <a:cubicBezTo>
                    <a:pt x="447" y="426"/>
                    <a:pt x="448" y="426"/>
                    <a:pt x="450" y="426"/>
                  </a:cubicBezTo>
                  <a:cubicBezTo>
                    <a:pt x="451" y="426"/>
                    <a:pt x="452" y="426"/>
                    <a:pt x="451" y="424"/>
                  </a:cubicBezTo>
                  <a:cubicBezTo>
                    <a:pt x="451" y="423"/>
                    <a:pt x="450" y="417"/>
                    <a:pt x="450" y="410"/>
                  </a:cubicBezTo>
                  <a:cubicBezTo>
                    <a:pt x="450" y="402"/>
                    <a:pt x="449" y="398"/>
                    <a:pt x="448" y="394"/>
                  </a:cubicBezTo>
                  <a:cubicBezTo>
                    <a:pt x="446" y="386"/>
                    <a:pt x="447" y="381"/>
                    <a:pt x="451" y="376"/>
                  </a:cubicBezTo>
                  <a:cubicBezTo>
                    <a:pt x="452" y="375"/>
                    <a:pt x="453" y="373"/>
                    <a:pt x="453" y="372"/>
                  </a:cubicBezTo>
                  <a:cubicBezTo>
                    <a:pt x="453" y="372"/>
                    <a:pt x="454" y="369"/>
                    <a:pt x="455" y="365"/>
                  </a:cubicBezTo>
                  <a:cubicBezTo>
                    <a:pt x="456" y="360"/>
                    <a:pt x="456" y="359"/>
                    <a:pt x="456" y="357"/>
                  </a:cubicBezTo>
                  <a:cubicBezTo>
                    <a:pt x="455" y="356"/>
                    <a:pt x="454" y="353"/>
                    <a:pt x="454" y="351"/>
                  </a:cubicBezTo>
                  <a:cubicBezTo>
                    <a:pt x="454" y="350"/>
                    <a:pt x="453" y="348"/>
                    <a:pt x="453" y="348"/>
                  </a:cubicBezTo>
                  <a:cubicBezTo>
                    <a:pt x="452" y="348"/>
                    <a:pt x="453" y="343"/>
                    <a:pt x="454" y="341"/>
                  </a:cubicBezTo>
                  <a:cubicBezTo>
                    <a:pt x="455" y="339"/>
                    <a:pt x="455" y="339"/>
                    <a:pt x="454" y="340"/>
                  </a:cubicBezTo>
                  <a:cubicBezTo>
                    <a:pt x="452" y="342"/>
                    <a:pt x="451" y="342"/>
                    <a:pt x="453" y="339"/>
                  </a:cubicBezTo>
                  <a:cubicBezTo>
                    <a:pt x="453" y="339"/>
                    <a:pt x="453" y="337"/>
                    <a:pt x="453" y="337"/>
                  </a:cubicBezTo>
                  <a:cubicBezTo>
                    <a:pt x="453" y="336"/>
                    <a:pt x="454" y="335"/>
                    <a:pt x="455" y="334"/>
                  </a:cubicBezTo>
                  <a:cubicBezTo>
                    <a:pt x="457" y="329"/>
                    <a:pt x="459" y="320"/>
                    <a:pt x="458" y="319"/>
                  </a:cubicBezTo>
                  <a:cubicBezTo>
                    <a:pt x="457" y="319"/>
                    <a:pt x="458" y="315"/>
                    <a:pt x="460" y="310"/>
                  </a:cubicBezTo>
                  <a:cubicBezTo>
                    <a:pt x="462" y="308"/>
                    <a:pt x="462" y="306"/>
                    <a:pt x="462" y="303"/>
                  </a:cubicBezTo>
                  <a:cubicBezTo>
                    <a:pt x="462" y="301"/>
                    <a:pt x="462" y="299"/>
                    <a:pt x="463" y="299"/>
                  </a:cubicBezTo>
                  <a:cubicBezTo>
                    <a:pt x="463" y="298"/>
                    <a:pt x="463" y="297"/>
                    <a:pt x="463" y="296"/>
                  </a:cubicBezTo>
                  <a:cubicBezTo>
                    <a:pt x="463" y="295"/>
                    <a:pt x="464" y="295"/>
                    <a:pt x="464" y="295"/>
                  </a:cubicBezTo>
                  <a:cubicBezTo>
                    <a:pt x="465" y="295"/>
                    <a:pt x="465" y="294"/>
                    <a:pt x="465" y="293"/>
                  </a:cubicBezTo>
                  <a:cubicBezTo>
                    <a:pt x="465" y="292"/>
                    <a:pt x="466" y="291"/>
                    <a:pt x="467" y="289"/>
                  </a:cubicBezTo>
                  <a:cubicBezTo>
                    <a:pt x="468" y="288"/>
                    <a:pt x="468" y="285"/>
                    <a:pt x="468" y="285"/>
                  </a:cubicBezTo>
                  <a:cubicBezTo>
                    <a:pt x="469" y="284"/>
                    <a:pt x="469" y="284"/>
                    <a:pt x="469" y="284"/>
                  </a:cubicBezTo>
                  <a:cubicBezTo>
                    <a:pt x="470" y="284"/>
                    <a:pt x="470" y="283"/>
                    <a:pt x="471" y="281"/>
                  </a:cubicBezTo>
                  <a:cubicBezTo>
                    <a:pt x="473" y="278"/>
                    <a:pt x="478" y="273"/>
                    <a:pt x="481" y="271"/>
                  </a:cubicBezTo>
                  <a:cubicBezTo>
                    <a:pt x="484" y="269"/>
                    <a:pt x="485" y="268"/>
                    <a:pt x="488" y="265"/>
                  </a:cubicBezTo>
                  <a:cubicBezTo>
                    <a:pt x="490" y="264"/>
                    <a:pt x="494" y="261"/>
                    <a:pt x="498" y="259"/>
                  </a:cubicBezTo>
                  <a:cubicBezTo>
                    <a:pt x="504" y="255"/>
                    <a:pt x="506" y="255"/>
                    <a:pt x="509" y="254"/>
                  </a:cubicBezTo>
                  <a:cubicBezTo>
                    <a:pt x="511" y="254"/>
                    <a:pt x="515" y="253"/>
                    <a:pt x="518" y="252"/>
                  </a:cubicBezTo>
                  <a:cubicBezTo>
                    <a:pt x="525" y="250"/>
                    <a:pt x="532" y="249"/>
                    <a:pt x="535" y="250"/>
                  </a:cubicBezTo>
                  <a:cubicBezTo>
                    <a:pt x="537" y="251"/>
                    <a:pt x="543" y="251"/>
                    <a:pt x="545" y="250"/>
                  </a:cubicBezTo>
                  <a:cubicBezTo>
                    <a:pt x="546" y="249"/>
                    <a:pt x="548" y="249"/>
                    <a:pt x="551" y="250"/>
                  </a:cubicBezTo>
                  <a:cubicBezTo>
                    <a:pt x="555" y="251"/>
                    <a:pt x="556" y="250"/>
                    <a:pt x="555" y="249"/>
                  </a:cubicBezTo>
                  <a:cubicBezTo>
                    <a:pt x="554" y="249"/>
                    <a:pt x="554" y="249"/>
                    <a:pt x="555" y="249"/>
                  </a:cubicBezTo>
                  <a:cubicBezTo>
                    <a:pt x="555" y="249"/>
                    <a:pt x="556" y="249"/>
                    <a:pt x="556" y="249"/>
                  </a:cubicBezTo>
                  <a:cubicBezTo>
                    <a:pt x="556" y="249"/>
                    <a:pt x="558" y="250"/>
                    <a:pt x="559" y="250"/>
                  </a:cubicBezTo>
                  <a:cubicBezTo>
                    <a:pt x="560" y="251"/>
                    <a:pt x="562" y="251"/>
                    <a:pt x="563" y="252"/>
                  </a:cubicBezTo>
                  <a:cubicBezTo>
                    <a:pt x="564" y="252"/>
                    <a:pt x="565" y="254"/>
                    <a:pt x="566" y="254"/>
                  </a:cubicBezTo>
                  <a:cubicBezTo>
                    <a:pt x="567" y="254"/>
                    <a:pt x="570" y="255"/>
                    <a:pt x="572" y="256"/>
                  </a:cubicBezTo>
                  <a:cubicBezTo>
                    <a:pt x="573" y="257"/>
                    <a:pt x="575" y="258"/>
                    <a:pt x="576" y="258"/>
                  </a:cubicBezTo>
                  <a:cubicBezTo>
                    <a:pt x="577" y="258"/>
                    <a:pt x="579" y="259"/>
                    <a:pt x="581" y="260"/>
                  </a:cubicBezTo>
                  <a:cubicBezTo>
                    <a:pt x="584" y="262"/>
                    <a:pt x="585" y="262"/>
                    <a:pt x="585" y="262"/>
                  </a:cubicBezTo>
                  <a:cubicBezTo>
                    <a:pt x="585" y="260"/>
                    <a:pt x="586" y="260"/>
                    <a:pt x="586" y="262"/>
                  </a:cubicBezTo>
                  <a:cubicBezTo>
                    <a:pt x="587" y="262"/>
                    <a:pt x="587" y="264"/>
                    <a:pt x="588" y="264"/>
                  </a:cubicBezTo>
                  <a:cubicBezTo>
                    <a:pt x="589" y="264"/>
                    <a:pt x="591" y="265"/>
                    <a:pt x="592" y="267"/>
                  </a:cubicBezTo>
                  <a:cubicBezTo>
                    <a:pt x="596" y="271"/>
                    <a:pt x="596" y="272"/>
                    <a:pt x="598" y="272"/>
                  </a:cubicBezTo>
                  <a:cubicBezTo>
                    <a:pt x="598" y="272"/>
                    <a:pt x="599" y="272"/>
                    <a:pt x="599" y="273"/>
                  </a:cubicBezTo>
                  <a:cubicBezTo>
                    <a:pt x="599" y="275"/>
                    <a:pt x="601" y="277"/>
                    <a:pt x="604" y="279"/>
                  </a:cubicBezTo>
                  <a:cubicBezTo>
                    <a:pt x="605" y="280"/>
                    <a:pt x="606" y="281"/>
                    <a:pt x="607" y="281"/>
                  </a:cubicBezTo>
                  <a:cubicBezTo>
                    <a:pt x="607" y="282"/>
                    <a:pt x="608" y="284"/>
                    <a:pt x="610" y="285"/>
                  </a:cubicBezTo>
                  <a:cubicBezTo>
                    <a:pt x="612" y="288"/>
                    <a:pt x="614" y="291"/>
                    <a:pt x="616" y="294"/>
                  </a:cubicBezTo>
                  <a:cubicBezTo>
                    <a:pt x="620" y="299"/>
                    <a:pt x="623" y="306"/>
                    <a:pt x="623" y="312"/>
                  </a:cubicBezTo>
                  <a:cubicBezTo>
                    <a:pt x="623" y="316"/>
                    <a:pt x="623" y="317"/>
                    <a:pt x="625" y="324"/>
                  </a:cubicBezTo>
                  <a:cubicBezTo>
                    <a:pt x="626" y="325"/>
                    <a:pt x="626" y="327"/>
                    <a:pt x="626" y="328"/>
                  </a:cubicBezTo>
                  <a:cubicBezTo>
                    <a:pt x="626" y="328"/>
                    <a:pt x="626" y="330"/>
                    <a:pt x="626" y="332"/>
                  </a:cubicBezTo>
                  <a:cubicBezTo>
                    <a:pt x="627" y="333"/>
                    <a:pt x="627" y="335"/>
                    <a:pt x="627" y="337"/>
                  </a:cubicBezTo>
                  <a:cubicBezTo>
                    <a:pt x="627" y="339"/>
                    <a:pt x="627" y="341"/>
                    <a:pt x="628" y="342"/>
                  </a:cubicBezTo>
                  <a:cubicBezTo>
                    <a:pt x="629" y="343"/>
                    <a:pt x="629" y="348"/>
                    <a:pt x="628" y="350"/>
                  </a:cubicBezTo>
                  <a:cubicBezTo>
                    <a:pt x="628" y="350"/>
                    <a:pt x="628" y="352"/>
                    <a:pt x="628" y="352"/>
                  </a:cubicBezTo>
                  <a:cubicBezTo>
                    <a:pt x="629" y="353"/>
                    <a:pt x="629" y="354"/>
                    <a:pt x="628" y="355"/>
                  </a:cubicBezTo>
                  <a:cubicBezTo>
                    <a:pt x="627" y="357"/>
                    <a:pt x="626" y="358"/>
                    <a:pt x="626" y="359"/>
                  </a:cubicBezTo>
                  <a:cubicBezTo>
                    <a:pt x="626" y="360"/>
                    <a:pt x="626" y="360"/>
                    <a:pt x="625" y="360"/>
                  </a:cubicBezTo>
                  <a:cubicBezTo>
                    <a:pt x="624" y="359"/>
                    <a:pt x="624" y="359"/>
                    <a:pt x="625" y="360"/>
                  </a:cubicBezTo>
                  <a:cubicBezTo>
                    <a:pt x="625" y="361"/>
                    <a:pt x="625" y="361"/>
                    <a:pt x="625" y="362"/>
                  </a:cubicBezTo>
                  <a:cubicBezTo>
                    <a:pt x="625" y="363"/>
                    <a:pt x="625" y="364"/>
                    <a:pt x="626" y="364"/>
                  </a:cubicBezTo>
                  <a:cubicBezTo>
                    <a:pt x="626" y="365"/>
                    <a:pt x="627" y="366"/>
                    <a:pt x="627" y="367"/>
                  </a:cubicBezTo>
                  <a:cubicBezTo>
                    <a:pt x="627" y="368"/>
                    <a:pt x="627" y="370"/>
                    <a:pt x="627" y="371"/>
                  </a:cubicBezTo>
                  <a:cubicBezTo>
                    <a:pt x="628" y="372"/>
                    <a:pt x="627" y="372"/>
                    <a:pt x="627" y="372"/>
                  </a:cubicBezTo>
                  <a:cubicBezTo>
                    <a:pt x="626" y="371"/>
                    <a:pt x="626" y="372"/>
                    <a:pt x="626" y="372"/>
                  </a:cubicBezTo>
                  <a:cubicBezTo>
                    <a:pt x="626" y="373"/>
                    <a:pt x="626" y="373"/>
                    <a:pt x="626" y="372"/>
                  </a:cubicBezTo>
                  <a:cubicBezTo>
                    <a:pt x="625" y="372"/>
                    <a:pt x="625" y="373"/>
                    <a:pt x="624" y="375"/>
                  </a:cubicBezTo>
                  <a:cubicBezTo>
                    <a:pt x="624" y="379"/>
                    <a:pt x="624" y="384"/>
                    <a:pt x="625" y="385"/>
                  </a:cubicBezTo>
                  <a:cubicBezTo>
                    <a:pt x="626" y="386"/>
                    <a:pt x="626" y="392"/>
                    <a:pt x="625" y="396"/>
                  </a:cubicBezTo>
                  <a:cubicBezTo>
                    <a:pt x="623" y="401"/>
                    <a:pt x="621" y="409"/>
                    <a:pt x="619" y="418"/>
                  </a:cubicBezTo>
                  <a:cubicBezTo>
                    <a:pt x="618" y="425"/>
                    <a:pt x="616" y="429"/>
                    <a:pt x="614" y="434"/>
                  </a:cubicBezTo>
                  <a:cubicBezTo>
                    <a:pt x="613" y="438"/>
                    <a:pt x="611" y="443"/>
                    <a:pt x="610" y="445"/>
                  </a:cubicBezTo>
                  <a:cubicBezTo>
                    <a:pt x="610" y="446"/>
                    <a:pt x="608" y="448"/>
                    <a:pt x="606" y="451"/>
                  </a:cubicBezTo>
                  <a:cubicBezTo>
                    <a:pt x="603" y="455"/>
                    <a:pt x="603" y="455"/>
                    <a:pt x="603" y="455"/>
                  </a:cubicBezTo>
                  <a:cubicBezTo>
                    <a:pt x="602" y="461"/>
                    <a:pt x="602" y="461"/>
                    <a:pt x="602" y="461"/>
                  </a:cubicBezTo>
                  <a:cubicBezTo>
                    <a:pt x="601" y="472"/>
                    <a:pt x="599" y="478"/>
                    <a:pt x="591" y="491"/>
                  </a:cubicBezTo>
                  <a:cubicBezTo>
                    <a:pt x="589" y="496"/>
                    <a:pt x="587" y="499"/>
                    <a:pt x="587" y="499"/>
                  </a:cubicBezTo>
                  <a:cubicBezTo>
                    <a:pt x="587" y="500"/>
                    <a:pt x="595" y="505"/>
                    <a:pt x="601" y="509"/>
                  </a:cubicBezTo>
                  <a:cubicBezTo>
                    <a:pt x="608" y="513"/>
                    <a:pt x="607" y="513"/>
                    <a:pt x="622" y="514"/>
                  </a:cubicBezTo>
                  <a:cubicBezTo>
                    <a:pt x="626" y="514"/>
                    <a:pt x="631" y="515"/>
                    <a:pt x="633" y="515"/>
                  </a:cubicBezTo>
                  <a:cubicBezTo>
                    <a:pt x="636" y="516"/>
                    <a:pt x="644" y="517"/>
                    <a:pt x="650" y="518"/>
                  </a:cubicBezTo>
                  <a:cubicBezTo>
                    <a:pt x="659" y="520"/>
                    <a:pt x="664" y="521"/>
                    <a:pt x="671" y="524"/>
                  </a:cubicBezTo>
                  <a:cubicBezTo>
                    <a:pt x="685" y="529"/>
                    <a:pt x="695" y="532"/>
                    <a:pt x="697" y="534"/>
                  </a:cubicBezTo>
                  <a:cubicBezTo>
                    <a:pt x="700" y="537"/>
                    <a:pt x="706" y="545"/>
                    <a:pt x="709" y="551"/>
                  </a:cubicBezTo>
                  <a:cubicBezTo>
                    <a:pt x="712" y="558"/>
                    <a:pt x="715" y="574"/>
                    <a:pt x="715" y="586"/>
                  </a:cubicBezTo>
                  <a:cubicBezTo>
                    <a:pt x="716" y="592"/>
                    <a:pt x="714" y="604"/>
                    <a:pt x="713" y="606"/>
                  </a:cubicBezTo>
                  <a:cubicBezTo>
                    <a:pt x="712" y="607"/>
                    <a:pt x="713" y="607"/>
                    <a:pt x="714" y="610"/>
                  </a:cubicBezTo>
                  <a:cubicBezTo>
                    <a:pt x="715" y="612"/>
                    <a:pt x="717" y="615"/>
                    <a:pt x="718" y="618"/>
                  </a:cubicBezTo>
                  <a:cubicBezTo>
                    <a:pt x="720" y="623"/>
                    <a:pt x="721" y="623"/>
                    <a:pt x="721" y="632"/>
                  </a:cubicBezTo>
                  <a:cubicBezTo>
                    <a:pt x="721" y="641"/>
                    <a:pt x="721" y="641"/>
                    <a:pt x="721" y="641"/>
                  </a:cubicBezTo>
                  <a:cubicBezTo>
                    <a:pt x="724" y="646"/>
                    <a:pt x="724" y="646"/>
                    <a:pt x="724" y="646"/>
                  </a:cubicBezTo>
                  <a:cubicBezTo>
                    <a:pt x="726" y="652"/>
                    <a:pt x="727" y="653"/>
                    <a:pt x="729" y="653"/>
                  </a:cubicBezTo>
                  <a:cubicBezTo>
                    <a:pt x="731" y="653"/>
                    <a:pt x="734" y="657"/>
                    <a:pt x="739" y="662"/>
                  </a:cubicBezTo>
                  <a:cubicBezTo>
                    <a:pt x="741" y="665"/>
                    <a:pt x="741" y="665"/>
                    <a:pt x="741" y="664"/>
                  </a:cubicBezTo>
                  <a:cubicBezTo>
                    <a:pt x="741" y="663"/>
                    <a:pt x="740" y="660"/>
                    <a:pt x="740" y="657"/>
                  </a:cubicBezTo>
                  <a:cubicBezTo>
                    <a:pt x="739" y="654"/>
                    <a:pt x="738" y="648"/>
                    <a:pt x="737" y="644"/>
                  </a:cubicBezTo>
                  <a:cubicBezTo>
                    <a:pt x="734" y="632"/>
                    <a:pt x="733" y="628"/>
                    <a:pt x="733" y="619"/>
                  </a:cubicBezTo>
                  <a:cubicBezTo>
                    <a:pt x="733" y="612"/>
                    <a:pt x="733" y="610"/>
                    <a:pt x="734" y="606"/>
                  </a:cubicBezTo>
                  <a:cubicBezTo>
                    <a:pt x="735" y="603"/>
                    <a:pt x="736" y="600"/>
                    <a:pt x="736" y="599"/>
                  </a:cubicBezTo>
                  <a:cubicBezTo>
                    <a:pt x="737" y="598"/>
                    <a:pt x="738" y="595"/>
                    <a:pt x="738" y="591"/>
                  </a:cubicBezTo>
                  <a:cubicBezTo>
                    <a:pt x="740" y="585"/>
                    <a:pt x="740" y="585"/>
                    <a:pt x="740" y="585"/>
                  </a:cubicBezTo>
                  <a:cubicBezTo>
                    <a:pt x="739" y="583"/>
                    <a:pt x="739" y="583"/>
                    <a:pt x="739" y="583"/>
                  </a:cubicBezTo>
                  <a:cubicBezTo>
                    <a:pt x="736" y="575"/>
                    <a:pt x="735" y="573"/>
                    <a:pt x="734" y="561"/>
                  </a:cubicBezTo>
                  <a:cubicBezTo>
                    <a:pt x="734" y="555"/>
                    <a:pt x="733" y="544"/>
                    <a:pt x="733" y="536"/>
                  </a:cubicBezTo>
                  <a:cubicBezTo>
                    <a:pt x="732" y="528"/>
                    <a:pt x="732" y="519"/>
                    <a:pt x="732" y="515"/>
                  </a:cubicBezTo>
                  <a:cubicBezTo>
                    <a:pt x="732" y="509"/>
                    <a:pt x="731" y="508"/>
                    <a:pt x="729" y="504"/>
                  </a:cubicBezTo>
                  <a:cubicBezTo>
                    <a:pt x="726" y="497"/>
                    <a:pt x="723" y="489"/>
                    <a:pt x="722" y="485"/>
                  </a:cubicBezTo>
                  <a:cubicBezTo>
                    <a:pt x="722" y="481"/>
                    <a:pt x="722" y="479"/>
                    <a:pt x="723" y="473"/>
                  </a:cubicBezTo>
                  <a:cubicBezTo>
                    <a:pt x="725" y="453"/>
                    <a:pt x="725" y="451"/>
                    <a:pt x="723" y="448"/>
                  </a:cubicBezTo>
                  <a:cubicBezTo>
                    <a:pt x="719" y="442"/>
                    <a:pt x="717" y="431"/>
                    <a:pt x="718" y="424"/>
                  </a:cubicBezTo>
                  <a:cubicBezTo>
                    <a:pt x="718" y="421"/>
                    <a:pt x="718" y="420"/>
                    <a:pt x="717" y="416"/>
                  </a:cubicBezTo>
                  <a:cubicBezTo>
                    <a:pt x="716" y="413"/>
                    <a:pt x="715" y="408"/>
                    <a:pt x="714" y="405"/>
                  </a:cubicBezTo>
                  <a:cubicBezTo>
                    <a:pt x="710" y="394"/>
                    <a:pt x="710" y="392"/>
                    <a:pt x="709" y="383"/>
                  </a:cubicBezTo>
                  <a:cubicBezTo>
                    <a:pt x="709" y="379"/>
                    <a:pt x="709" y="373"/>
                    <a:pt x="709" y="371"/>
                  </a:cubicBezTo>
                  <a:cubicBezTo>
                    <a:pt x="709" y="368"/>
                    <a:pt x="709" y="366"/>
                    <a:pt x="708" y="365"/>
                  </a:cubicBezTo>
                  <a:cubicBezTo>
                    <a:pt x="707" y="362"/>
                    <a:pt x="702" y="347"/>
                    <a:pt x="701" y="339"/>
                  </a:cubicBezTo>
                  <a:cubicBezTo>
                    <a:pt x="700" y="336"/>
                    <a:pt x="699" y="330"/>
                    <a:pt x="699" y="327"/>
                  </a:cubicBezTo>
                  <a:cubicBezTo>
                    <a:pt x="699" y="321"/>
                    <a:pt x="699" y="320"/>
                    <a:pt x="700" y="317"/>
                  </a:cubicBezTo>
                  <a:cubicBezTo>
                    <a:pt x="703" y="308"/>
                    <a:pt x="707" y="303"/>
                    <a:pt x="713" y="299"/>
                  </a:cubicBezTo>
                  <a:cubicBezTo>
                    <a:pt x="720" y="296"/>
                    <a:pt x="720" y="295"/>
                    <a:pt x="734" y="283"/>
                  </a:cubicBezTo>
                  <a:cubicBezTo>
                    <a:pt x="737" y="281"/>
                    <a:pt x="740" y="278"/>
                    <a:pt x="741" y="277"/>
                  </a:cubicBezTo>
                  <a:cubicBezTo>
                    <a:pt x="743" y="276"/>
                    <a:pt x="748" y="271"/>
                    <a:pt x="753" y="266"/>
                  </a:cubicBezTo>
                  <a:cubicBezTo>
                    <a:pt x="758" y="261"/>
                    <a:pt x="765" y="255"/>
                    <a:pt x="767" y="253"/>
                  </a:cubicBezTo>
                  <a:cubicBezTo>
                    <a:pt x="770" y="251"/>
                    <a:pt x="773" y="247"/>
                    <a:pt x="774" y="247"/>
                  </a:cubicBezTo>
                  <a:cubicBezTo>
                    <a:pt x="776" y="244"/>
                    <a:pt x="780" y="241"/>
                    <a:pt x="786" y="236"/>
                  </a:cubicBezTo>
                  <a:cubicBezTo>
                    <a:pt x="795" y="229"/>
                    <a:pt x="795" y="229"/>
                    <a:pt x="794" y="225"/>
                  </a:cubicBezTo>
                  <a:cubicBezTo>
                    <a:pt x="794" y="223"/>
                    <a:pt x="793" y="222"/>
                    <a:pt x="793" y="221"/>
                  </a:cubicBezTo>
                  <a:cubicBezTo>
                    <a:pt x="792" y="218"/>
                    <a:pt x="789" y="207"/>
                    <a:pt x="788" y="200"/>
                  </a:cubicBezTo>
                  <a:cubicBezTo>
                    <a:pt x="787" y="196"/>
                    <a:pt x="786" y="192"/>
                    <a:pt x="786" y="191"/>
                  </a:cubicBezTo>
                  <a:cubicBezTo>
                    <a:pt x="783" y="181"/>
                    <a:pt x="781" y="187"/>
                    <a:pt x="780" y="177"/>
                  </a:cubicBezTo>
                  <a:cubicBezTo>
                    <a:pt x="780" y="173"/>
                    <a:pt x="779" y="166"/>
                    <a:pt x="778" y="164"/>
                  </a:cubicBezTo>
                  <a:cubicBezTo>
                    <a:pt x="778" y="164"/>
                    <a:pt x="777" y="161"/>
                    <a:pt x="777" y="159"/>
                  </a:cubicBezTo>
                  <a:cubicBezTo>
                    <a:pt x="775" y="153"/>
                    <a:pt x="771" y="143"/>
                    <a:pt x="771" y="146"/>
                  </a:cubicBezTo>
                  <a:cubicBezTo>
                    <a:pt x="771" y="148"/>
                    <a:pt x="770" y="147"/>
                    <a:pt x="769" y="143"/>
                  </a:cubicBezTo>
                  <a:cubicBezTo>
                    <a:pt x="768" y="139"/>
                    <a:pt x="767" y="138"/>
                    <a:pt x="767" y="140"/>
                  </a:cubicBezTo>
                  <a:cubicBezTo>
                    <a:pt x="767" y="141"/>
                    <a:pt x="767" y="141"/>
                    <a:pt x="767" y="141"/>
                  </a:cubicBezTo>
                  <a:cubicBezTo>
                    <a:pt x="767" y="141"/>
                    <a:pt x="766" y="141"/>
                    <a:pt x="766" y="140"/>
                  </a:cubicBezTo>
                  <a:cubicBezTo>
                    <a:pt x="766" y="140"/>
                    <a:pt x="766" y="139"/>
                    <a:pt x="765" y="140"/>
                  </a:cubicBezTo>
                  <a:cubicBezTo>
                    <a:pt x="765" y="140"/>
                    <a:pt x="764" y="138"/>
                    <a:pt x="763" y="131"/>
                  </a:cubicBezTo>
                  <a:cubicBezTo>
                    <a:pt x="763" y="128"/>
                    <a:pt x="763" y="126"/>
                    <a:pt x="762" y="126"/>
                  </a:cubicBezTo>
                  <a:cubicBezTo>
                    <a:pt x="762" y="125"/>
                    <a:pt x="762" y="123"/>
                    <a:pt x="762" y="122"/>
                  </a:cubicBezTo>
                  <a:cubicBezTo>
                    <a:pt x="762" y="119"/>
                    <a:pt x="760" y="115"/>
                    <a:pt x="760" y="115"/>
                  </a:cubicBezTo>
                  <a:cubicBezTo>
                    <a:pt x="759" y="116"/>
                    <a:pt x="759" y="113"/>
                    <a:pt x="759" y="109"/>
                  </a:cubicBezTo>
                  <a:cubicBezTo>
                    <a:pt x="759" y="106"/>
                    <a:pt x="759" y="106"/>
                    <a:pt x="758" y="106"/>
                  </a:cubicBezTo>
                  <a:cubicBezTo>
                    <a:pt x="757" y="107"/>
                    <a:pt x="757" y="107"/>
                    <a:pt x="758" y="106"/>
                  </a:cubicBezTo>
                  <a:cubicBezTo>
                    <a:pt x="759" y="99"/>
                    <a:pt x="759" y="99"/>
                    <a:pt x="757" y="100"/>
                  </a:cubicBezTo>
                  <a:cubicBezTo>
                    <a:pt x="757" y="100"/>
                    <a:pt x="756" y="101"/>
                    <a:pt x="757" y="102"/>
                  </a:cubicBezTo>
                  <a:cubicBezTo>
                    <a:pt x="757" y="102"/>
                    <a:pt x="756" y="102"/>
                    <a:pt x="756" y="103"/>
                  </a:cubicBezTo>
                  <a:cubicBezTo>
                    <a:pt x="754" y="105"/>
                    <a:pt x="755" y="101"/>
                    <a:pt x="757" y="98"/>
                  </a:cubicBezTo>
                  <a:cubicBezTo>
                    <a:pt x="759" y="96"/>
                    <a:pt x="759" y="94"/>
                    <a:pt x="758" y="94"/>
                  </a:cubicBezTo>
                  <a:cubicBezTo>
                    <a:pt x="757" y="94"/>
                    <a:pt x="757" y="93"/>
                    <a:pt x="758" y="92"/>
                  </a:cubicBezTo>
                  <a:cubicBezTo>
                    <a:pt x="758" y="92"/>
                    <a:pt x="759" y="91"/>
                    <a:pt x="759" y="89"/>
                  </a:cubicBezTo>
                  <a:cubicBezTo>
                    <a:pt x="760" y="87"/>
                    <a:pt x="760" y="87"/>
                    <a:pt x="759" y="87"/>
                  </a:cubicBezTo>
                  <a:cubicBezTo>
                    <a:pt x="758" y="88"/>
                    <a:pt x="758" y="87"/>
                    <a:pt x="759" y="86"/>
                  </a:cubicBezTo>
                  <a:cubicBezTo>
                    <a:pt x="759" y="86"/>
                    <a:pt x="760" y="84"/>
                    <a:pt x="760" y="84"/>
                  </a:cubicBezTo>
                  <a:cubicBezTo>
                    <a:pt x="760" y="83"/>
                    <a:pt x="760" y="82"/>
                    <a:pt x="758" y="83"/>
                  </a:cubicBezTo>
                  <a:cubicBezTo>
                    <a:pt x="757" y="83"/>
                    <a:pt x="756" y="83"/>
                    <a:pt x="756" y="83"/>
                  </a:cubicBezTo>
                  <a:cubicBezTo>
                    <a:pt x="756" y="82"/>
                    <a:pt x="759" y="80"/>
                    <a:pt x="759" y="80"/>
                  </a:cubicBezTo>
                  <a:cubicBezTo>
                    <a:pt x="760" y="80"/>
                    <a:pt x="760" y="80"/>
                    <a:pt x="761" y="79"/>
                  </a:cubicBezTo>
                  <a:cubicBezTo>
                    <a:pt x="763" y="78"/>
                    <a:pt x="763" y="78"/>
                    <a:pt x="763" y="78"/>
                  </a:cubicBezTo>
                  <a:cubicBezTo>
                    <a:pt x="761" y="76"/>
                    <a:pt x="761" y="76"/>
                    <a:pt x="761" y="76"/>
                  </a:cubicBezTo>
                  <a:cubicBezTo>
                    <a:pt x="759" y="76"/>
                    <a:pt x="758" y="76"/>
                    <a:pt x="755" y="76"/>
                  </a:cubicBezTo>
                  <a:cubicBezTo>
                    <a:pt x="753" y="76"/>
                    <a:pt x="751" y="76"/>
                    <a:pt x="750" y="76"/>
                  </a:cubicBezTo>
                  <a:cubicBezTo>
                    <a:pt x="749" y="76"/>
                    <a:pt x="749" y="76"/>
                    <a:pt x="750" y="76"/>
                  </a:cubicBezTo>
                  <a:cubicBezTo>
                    <a:pt x="751" y="76"/>
                    <a:pt x="752" y="75"/>
                    <a:pt x="753" y="74"/>
                  </a:cubicBezTo>
                  <a:cubicBezTo>
                    <a:pt x="754" y="73"/>
                    <a:pt x="756" y="73"/>
                    <a:pt x="758" y="73"/>
                  </a:cubicBezTo>
                  <a:cubicBezTo>
                    <a:pt x="762" y="73"/>
                    <a:pt x="763" y="72"/>
                    <a:pt x="761" y="71"/>
                  </a:cubicBezTo>
                  <a:cubicBezTo>
                    <a:pt x="760" y="69"/>
                    <a:pt x="759" y="69"/>
                    <a:pt x="758" y="71"/>
                  </a:cubicBezTo>
                  <a:cubicBezTo>
                    <a:pt x="757" y="71"/>
                    <a:pt x="757" y="72"/>
                    <a:pt x="756" y="71"/>
                  </a:cubicBezTo>
                  <a:cubicBezTo>
                    <a:pt x="755" y="71"/>
                    <a:pt x="755" y="71"/>
                    <a:pt x="756" y="70"/>
                  </a:cubicBezTo>
                  <a:cubicBezTo>
                    <a:pt x="758" y="69"/>
                    <a:pt x="758" y="69"/>
                    <a:pt x="756" y="69"/>
                  </a:cubicBezTo>
                  <a:cubicBezTo>
                    <a:pt x="753" y="69"/>
                    <a:pt x="752" y="68"/>
                    <a:pt x="755" y="68"/>
                  </a:cubicBezTo>
                  <a:cubicBezTo>
                    <a:pt x="759" y="68"/>
                    <a:pt x="760" y="68"/>
                    <a:pt x="759" y="67"/>
                  </a:cubicBezTo>
                  <a:cubicBezTo>
                    <a:pt x="758" y="66"/>
                    <a:pt x="758" y="66"/>
                    <a:pt x="761" y="65"/>
                  </a:cubicBezTo>
                  <a:cubicBezTo>
                    <a:pt x="763" y="65"/>
                    <a:pt x="763" y="65"/>
                    <a:pt x="762" y="64"/>
                  </a:cubicBezTo>
                  <a:cubicBezTo>
                    <a:pt x="761" y="64"/>
                    <a:pt x="761" y="64"/>
                    <a:pt x="763" y="64"/>
                  </a:cubicBezTo>
                  <a:cubicBezTo>
                    <a:pt x="765" y="64"/>
                    <a:pt x="765" y="64"/>
                    <a:pt x="765" y="64"/>
                  </a:cubicBezTo>
                  <a:cubicBezTo>
                    <a:pt x="763" y="62"/>
                    <a:pt x="763" y="62"/>
                    <a:pt x="763" y="62"/>
                  </a:cubicBezTo>
                  <a:cubicBezTo>
                    <a:pt x="760" y="61"/>
                    <a:pt x="759" y="60"/>
                    <a:pt x="762" y="60"/>
                  </a:cubicBezTo>
                  <a:cubicBezTo>
                    <a:pt x="763" y="59"/>
                    <a:pt x="763" y="59"/>
                    <a:pt x="762" y="58"/>
                  </a:cubicBezTo>
                  <a:cubicBezTo>
                    <a:pt x="761" y="58"/>
                    <a:pt x="760" y="57"/>
                    <a:pt x="760" y="57"/>
                  </a:cubicBezTo>
                  <a:cubicBezTo>
                    <a:pt x="758" y="56"/>
                    <a:pt x="758" y="56"/>
                    <a:pt x="760" y="56"/>
                  </a:cubicBezTo>
                  <a:cubicBezTo>
                    <a:pt x="760" y="55"/>
                    <a:pt x="761" y="55"/>
                    <a:pt x="762" y="56"/>
                  </a:cubicBezTo>
                  <a:cubicBezTo>
                    <a:pt x="764" y="57"/>
                    <a:pt x="764" y="56"/>
                    <a:pt x="764" y="55"/>
                  </a:cubicBezTo>
                  <a:cubicBezTo>
                    <a:pt x="763" y="54"/>
                    <a:pt x="764" y="54"/>
                    <a:pt x="765" y="54"/>
                  </a:cubicBezTo>
                  <a:cubicBezTo>
                    <a:pt x="767" y="54"/>
                    <a:pt x="769" y="52"/>
                    <a:pt x="768" y="51"/>
                  </a:cubicBezTo>
                  <a:cubicBezTo>
                    <a:pt x="768" y="51"/>
                    <a:pt x="769" y="50"/>
                    <a:pt x="770" y="50"/>
                  </a:cubicBezTo>
                  <a:cubicBezTo>
                    <a:pt x="772" y="49"/>
                    <a:pt x="772" y="48"/>
                    <a:pt x="770" y="47"/>
                  </a:cubicBezTo>
                  <a:cubicBezTo>
                    <a:pt x="770" y="47"/>
                    <a:pt x="769" y="47"/>
                    <a:pt x="769" y="46"/>
                  </a:cubicBezTo>
                  <a:cubicBezTo>
                    <a:pt x="769" y="46"/>
                    <a:pt x="769" y="46"/>
                    <a:pt x="769" y="46"/>
                  </a:cubicBezTo>
                  <a:cubicBezTo>
                    <a:pt x="768" y="46"/>
                    <a:pt x="768" y="46"/>
                    <a:pt x="768" y="45"/>
                  </a:cubicBezTo>
                  <a:cubicBezTo>
                    <a:pt x="769" y="44"/>
                    <a:pt x="769" y="44"/>
                    <a:pt x="771" y="46"/>
                  </a:cubicBezTo>
                  <a:cubicBezTo>
                    <a:pt x="772" y="46"/>
                    <a:pt x="773" y="47"/>
                    <a:pt x="773" y="47"/>
                  </a:cubicBezTo>
                  <a:cubicBezTo>
                    <a:pt x="773" y="47"/>
                    <a:pt x="775" y="45"/>
                    <a:pt x="776" y="42"/>
                  </a:cubicBezTo>
                  <a:cubicBezTo>
                    <a:pt x="780" y="36"/>
                    <a:pt x="785" y="32"/>
                    <a:pt x="791" y="29"/>
                  </a:cubicBezTo>
                  <a:cubicBezTo>
                    <a:pt x="792" y="28"/>
                    <a:pt x="793" y="28"/>
                    <a:pt x="793" y="28"/>
                  </a:cubicBezTo>
                  <a:cubicBezTo>
                    <a:pt x="792" y="27"/>
                    <a:pt x="791" y="28"/>
                    <a:pt x="790" y="29"/>
                  </a:cubicBezTo>
                  <a:cubicBezTo>
                    <a:pt x="787" y="30"/>
                    <a:pt x="786" y="30"/>
                    <a:pt x="788" y="29"/>
                  </a:cubicBezTo>
                  <a:cubicBezTo>
                    <a:pt x="789" y="27"/>
                    <a:pt x="792" y="26"/>
                    <a:pt x="798" y="23"/>
                  </a:cubicBezTo>
                  <a:cubicBezTo>
                    <a:pt x="801" y="21"/>
                    <a:pt x="804" y="20"/>
                    <a:pt x="801" y="21"/>
                  </a:cubicBezTo>
                  <a:cubicBezTo>
                    <a:pt x="800" y="21"/>
                    <a:pt x="798" y="21"/>
                    <a:pt x="797" y="21"/>
                  </a:cubicBezTo>
                  <a:cubicBezTo>
                    <a:pt x="794" y="22"/>
                    <a:pt x="794" y="21"/>
                    <a:pt x="795" y="21"/>
                  </a:cubicBezTo>
                  <a:cubicBezTo>
                    <a:pt x="796" y="21"/>
                    <a:pt x="796" y="21"/>
                    <a:pt x="796" y="20"/>
                  </a:cubicBezTo>
                  <a:cubicBezTo>
                    <a:pt x="796" y="20"/>
                    <a:pt x="796" y="20"/>
                    <a:pt x="796" y="20"/>
                  </a:cubicBezTo>
                  <a:cubicBezTo>
                    <a:pt x="795" y="21"/>
                    <a:pt x="795" y="20"/>
                    <a:pt x="795" y="20"/>
                  </a:cubicBezTo>
                  <a:cubicBezTo>
                    <a:pt x="795" y="19"/>
                    <a:pt x="796" y="19"/>
                    <a:pt x="797" y="18"/>
                  </a:cubicBezTo>
                  <a:cubicBezTo>
                    <a:pt x="797" y="18"/>
                    <a:pt x="798" y="17"/>
                    <a:pt x="798" y="17"/>
                  </a:cubicBezTo>
                  <a:cubicBezTo>
                    <a:pt x="798" y="16"/>
                    <a:pt x="799" y="16"/>
                    <a:pt x="800" y="16"/>
                  </a:cubicBezTo>
                  <a:cubicBezTo>
                    <a:pt x="803" y="16"/>
                    <a:pt x="805" y="15"/>
                    <a:pt x="804" y="14"/>
                  </a:cubicBezTo>
                  <a:cubicBezTo>
                    <a:pt x="804" y="14"/>
                    <a:pt x="804" y="14"/>
                    <a:pt x="805" y="14"/>
                  </a:cubicBezTo>
                  <a:cubicBezTo>
                    <a:pt x="805" y="14"/>
                    <a:pt x="807" y="14"/>
                    <a:pt x="807" y="14"/>
                  </a:cubicBezTo>
                  <a:cubicBezTo>
                    <a:pt x="808" y="14"/>
                    <a:pt x="808" y="14"/>
                    <a:pt x="806" y="13"/>
                  </a:cubicBezTo>
                  <a:cubicBezTo>
                    <a:pt x="803" y="13"/>
                    <a:pt x="802" y="11"/>
                    <a:pt x="805" y="11"/>
                  </a:cubicBezTo>
                  <a:cubicBezTo>
                    <a:pt x="807" y="11"/>
                    <a:pt x="807" y="10"/>
                    <a:pt x="806" y="10"/>
                  </a:cubicBezTo>
                  <a:cubicBezTo>
                    <a:pt x="805" y="10"/>
                    <a:pt x="805" y="10"/>
                    <a:pt x="806" y="9"/>
                  </a:cubicBezTo>
                  <a:cubicBezTo>
                    <a:pt x="807" y="9"/>
                    <a:pt x="810" y="8"/>
                    <a:pt x="812" y="8"/>
                  </a:cubicBezTo>
                  <a:cubicBezTo>
                    <a:pt x="815" y="8"/>
                    <a:pt x="816" y="8"/>
                    <a:pt x="815" y="8"/>
                  </a:cubicBezTo>
                  <a:cubicBezTo>
                    <a:pt x="815" y="8"/>
                    <a:pt x="814" y="7"/>
                    <a:pt x="813" y="7"/>
                  </a:cubicBezTo>
                  <a:cubicBezTo>
                    <a:pt x="813" y="6"/>
                    <a:pt x="813" y="6"/>
                    <a:pt x="815" y="6"/>
                  </a:cubicBezTo>
                  <a:cubicBezTo>
                    <a:pt x="816" y="6"/>
                    <a:pt x="817" y="6"/>
                    <a:pt x="817" y="5"/>
                  </a:cubicBezTo>
                  <a:cubicBezTo>
                    <a:pt x="817" y="5"/>
                    <a:pt x="817" y="4"/>
                    <a:pt x="817" y="4"/>
                  </a:cubicBezTo>
                  <a:cubicBezTo>
                    <a:pt x="816" y="4"/>
                    <a:pt x="816" y="4"/>
                    <a:pt x="816" y="3"/>
                  </a:cubicBezTo>
                  <a:cubicBezTo>
                    <a:pt x="817" y="3"/>
                    <a:pt x="817" y="3"/>
                    <a:pt x="818" y="3"/>
                  </a:cubicBezTo>
                  <a:cubicBezTo>
                    <a:pt x="819" y="3"/>
                    <a:pt x="821" y="3"/>
                    <a:pt x="824" y="4"/>
                  </a:cubicBezTo>
                  <a:cubicBezTo>
                    <a:pt x="827" y="4"/>
                    <a:pt x="827" y="4"/>
                    <a:pt x="827" y="3"/>
                  </a:cubicBezTo>
                  <a:cubicBezTo>
                    <a:pt x="827" y="3"/>
                    <a:pt x="828" y="2"/>
                    <a:pt x="829" y="2"/>
                  </a:cubicBezTo>
                  <a:cubicBezTo>
                    <a:pt x="830" y="2"/>
                    <a:pt x="831" y="2"/>
                    <a:pt x="831" y="2"/>
                  </a:cubicBezTo>
                  <a:cubicBezTo>
                    <a:pt x="831" y="2"/>
                    <a:pt x="832" y="2"/>
                    <a:pt x="833" y="2"/>
                  </a:cubicBezTo>
                  <a:cubicBezTo>
                    <a:pt x="834" y="2"/>
                    <a:pt x="834" y="1"/>
                    <a:pt x="834" y="1"/>
                  </a:cubicBezTo>
                  <a:cubicBezTo>
                    <a:pt x="834" y="0"/>
                    <a:pt x="836" y="0"/>
                    <a:pt x="838" y="0"/>
                  </a:cubicBezTo>
                  <a:cubicBezTo>
                    <a:pt x="838" y="0"/>
                    <a:pt x="839" y="0"/>
                    <a:pt x="839" y="0"/>
                  </a:cubicBezTo>
                  <a:cubicBezTo>
                    <a:pt x="840" y="0"/>
                    <a:pt x="840" y="0"/>
                    <a:pt x="840" y="1"/>
                  </a:cubicBezTo>
                  <a:cubicBezTo>
                    <a:pt x="839" y="1"/>
                    <a:pt x="839" y="2"/>
                    <a:pt x="840" y="2"/>
                  </a:cubicBezTo>
                  <a:cubicBezTo>
                    <a:pt x="840" y="2"/>
                    <a:pt x="841" y="2"/>
                    <a:pt x="841" y="2"/>
                  </a:cubicBezTo>
                  <a:cubicBezTo>
                    <a:pt x="841" y="1"/>
                    <a:pt x="844" y="1"/>
                    <a:pt x="844" y="2"/>
                  </a:cubicBezTo>
                  <a:cubicBezTo>
                    <a:pt x="844" y="3"/>
                    <a:pt x="845" y="3"/>
                    <a:pt x="846" y="3"/>
                  </a:cubicBezTo>
                  <a:cubicBezTo>
                    <a:pt x="846" y="3"/>
                    <a:pt x="847" y="3"/>
                    <a:pt x="848" y="3"/>
                  </a:cubicBezTo>
                  <a:cubicBezTo>
                    <a:pt x="848" y="3"/>
                    <a:pt x="849" y="3"/>
                    <a:pt x="849" y="4"/>
                  </a:cubicBezTo>
                  <a:cubicBezTo>
                    <a:pt x="850" y="4"/>
                    <a:pt x="850" y="4"/>
                    <a:pt x="850" y="3"/>
                  </a:cubicBezTo>
                  <a:cubicBezTo>
                    <a:pt x="850" y="2"/>
                    <a:pt x="850" y="2"/>
                    <a:pt x="850" y="2"/>
                  </a:cubicBezTo>
                  <a:cubicBezTo>
                    <a:pt x="851" y="2"/>
                    <a:pt x="855" y="4"/>
                    <a:pt x="855" y="4"/>
                  </a:cubicBezTo>
                  <a:cubicBezTo>
                    <a:pt x="855" y="5"/>
                    <a:pt x="859" y="4"/>
                    <a:pt x="860" y="3"/>
                  </a:cubicBezTo>
                  <a:cubicBezTo>
                    <a:pt x="862" y="3"/>
                    <a:pt x="862" y="3"/>
                    <a:pt x="864" y="6"/>
                  </a:cubicBezTo>
                  <a:cubicBezTo>
                    <a:pt x="866" y="8"/>
                    <a:pt x="867" y="9"/>
                    <a:pt x="866" y="8"/>
                  </a:cubicBezTo>
                  <a:cubicBezTo>
                    <a:pt x="866" y="7"/>
                    <a:pt x="866" y="7"/>
                    <a:pt x="867" y="7"/>
                  </a:cubicBezTo>
                  <a:cubicBezTo>
                    <a:pt x="867" y="7"/>
                    <a:pt x="868" y="7"/>
                    <a:pt x="869" y="7"/>
                  </a:cubicBezTo>
                  <a:cubicBezTo>
                    <a:pt x="869" y="7"/>
                    <a:pt x="870" y="7"/>
                    <a:pt x="870" y="6"/>
                  </a:cubicBezTo>
                  <a:cubicBezTo>
                    <a:pt x="871" y="3"/>
                    <a:pt x="873" y="3"/>
                    <a:pt x="873" y="5"/>
                  </a:cubicBezTo>
                  <a:cubicBezTo>
                    <a:pt x="873" y="6"/>
                    <a:pt x="873" y="7"/>
                    <a:pt x="874" y="7"/>
                  </a:cubicBezTo>
                  <a:cubicBezTo>
                    <a:pt x="875" y="7"/>
                    <a:pt x="875" y="7"/>
                    <a:pt x="875" y="8"/>
                  </a:cubicBezTo>
                  <a:cubicBezTo>
                    <a:pt x="874" y="9"/>
                    <a:pt x="875" y="9"/>
                    <a:pt x="875" y="9"/>
                  </a:cubicBezTo>
                  <a:cubicBezTo>
                    <a:pt x="876" y="9"/>
                    <a:pt x="876" y="9"/>
                    <a:pt x="876" y="8"/>
                  </a:cubicBezTo>
                  <a:cubicBezTo>
                    <a:pt x="876" y="8"/>
                    <a:pt x="877" y="8"/>
                    <a:pt x="877" y="8"/>
                  </a:cubicBezTo>
                  <a:cubicBezTo>
                    <a:pt x="878" y="8"/>
                    <a:pt x="878" y="8"/>
                    <a:pt x="878" y="8"/>
                  </a:cubicBezTo>
                  <a:cubicBezTo>
                    <a:pt x="878" y="9"/>
                    <a:pt x="878" y="9"/>
                    <a:pt x="877" y="9"/>
                  </a:cubicBezTo>
                  <a:cubicBezTo>
                    <a:pt x="877" y="9"/>
                    <a:pt x="876" y="10"/>
                    <a:pt x="876" y="10"/>
                  </a:cubicBezTo>
                  <a:cubicBezTo>
                    <a:pt x="875" y="11"/>
                    <a:pt x="875" y="11"/>
                    <a:pt x="876" y="11"/>
                  </a:cubicBezTo>
                  <a:cubicBezTo>
                    <a:pt x="876" y="11"/>
                    <a:pt x="876" y="11"/>
                    <a:pt x="876" y="12"/>
                  </a:cubicBezTo>
                  <a:cubicBezTo>
                    <a:pt x="876" y="14"/>
                    <a:pt x="878" y="10"/>
                    <a:pt x="880" y="8"/>
                  </a:cubicBezTo>
                  <a:cubicBezTo>
                    <a:pt x="881" y="7"/>
                    <a:pt x="881" y="6"/>
                    <a:pt x="882" y="7"/>
                  </a:cubicBezTo>
                  <a:cubicBezTo>
                    <a:pt x="882" y="7"/>
                    <a:pt x="883" y="8"/>
                    <a:pt x="882" y="9"/>
                  </a:cubicBezTo>
                  <a:cubicBezTo>
                    <a:pt x="882" y="9"/>
                    <a:pt x="884" y="9"/>
                    <a:pt x="886" y="7"/>
                  </a:cubicBezTo>
                  <a:cubicBezTo>
                    <a:pt x="890" y="5"/>
                    <a:pt x="891" y="5"/>
                    <a:pt x="891" y="6"/>
                  </a:cubicBezTo>
                  <a:cubicBezTo>
                    <a:pt x="891" y="6"/>
                    <a:pt x="890" y="7"/>
                    <a:pt x="889" y="7"/>
                  </a:cubicBezTo>
                  <a:cubicBezTo>
                    <a:pt x="886" y="8"/>
                    <a:pt x="886" y="9"/>
                    <a:pt x="887" y="10"/>
                  </a:cubicBezTo>
                  <a:cubicBezTo>
                    <a:pt x="888" y="11"/>
                    <a:pt x="888" y="11"/>
                    <a:pt x="887" y="11"/>
                  </a:cubicBezTo>
                  <a:cubicBezTo>
                    <a:pt x="886" y="11"/>
                    <a:pt x="886" y="11"/>
                    <a:pt x="887" y="11"/>
                  </a:cubicBezTo>
                  <a:cubicBezTo>
                    <a:pt x="887" y="12"/>
                    <a:pt x="889" y="12"/>
                    <a:pt x="890" y="13"/>
                  </a:cubicBezTo>
                  <a:cubicBezTo>
                    <a:pt x="891" y="14"/>
                    <a:pt x="893" y="14"/>
                    <a:pt x="894" y="14"/>
                  </a:cubicBezTo>
                  <a:cubicBezTo>
                    <a:pt x="894" y="14"/>
                    <a:pt x="894" y="15"/>
                    <a:pt x="894" y="15"/>
                  </a:cubicBezTo>
                  <a:cubicBezTo>
                    <a:pt x="894" y="15"/>
                    <a:pt x="895" y="16"/>
                    <a:pt x="896" y="17"/>
                  </a:cubicBezTo>
                  <a:cubicBezTo>
                    <a:pt x="897" y="17"/>
                    <a:pt x="898" y="17"/>
                    <a:pt x="898" y="18"/>
                  </a:cubicBezTo>
                  <a:cubicBezTo>
                    <a:pt x="897" y="19"/>
                    <a:pt x="902" y="21"/>
                    <a:pt x="904" y="21"/>
                  </a:cubicBezTo>
                  <a:cubicBezTo>
                    <a:pt x="905" y="21"/>
                    <a:pt x="905" y="21"/>
                    <a:pt x="906" y="22"/>
                  </a:cubicBezTo>
                  <a:cubicBezTo>
                    <a:pt x="910" y="24"/>
                    <a:pt x="915" y="27"/>
                    <a:pt x="916" y="27"/>
                  </a:cubicBezTo>
                  <a:cubicBezTo>
                    <a:pt x="918" y="27"/>
                    <a:pt x="918" y="27"/>
                    <a:pt x="918" y="29"/>
                  </a:cubicBezTo>
                  <a:cubicBezTo>
                    <a:pt x="918" y="30"/>
                    <a:pt x="918" y="30"/>
                    <a:pt x="918" y="30"/>
                  </a:cubicBezTo>
                  <a:cubicBezTo>
                    <a:pt x="916" y="29"/>
                    <a:pt x="916" y="29"/>
                    <a:pt x="916" y="29"/>
                  </a:cubicBezTo>
                  <a:cubicBezTo>
                    <a:pt x="914" y="29"/>
                    <a:pt x="914" y="29"/>
                    <a:pt x="914" y="29"/>
                  </a:cubicBezTo>
                  <a:cubicBezTo>
                    <a:pt x="915" y="30"/>
                    <a:pt x="915" y="30"/>
                    <a:pt x="915" y="30"/>
                  </a:cubicBezTo>
                  <a:cubicBezTo>
                    <a:pt x="916" y="31"/>
                    <a:pt x="918" y="32"/>
                    <a:pt x="918" y="32"/>
                  </a:cubicBezTo>
                  <a:cubicBezTo>
                    <a:pt x="918" y="32"/>
                    <a:pt x="919" y="32"/>
                    <a:pt x="920" y="33"/>
                  </a:cubicBezTo>
                  <a:cubicBezTo>
                    <a:pt x="921" y="34"/>
                    <a:pt x="921" y="34"/>
                    <a:pt x="920" y="34"/>
                  </a:cubicBezTo>
                  <a:cubicBezTo>
                    <a:pt x="919" y="34"/>
                    <a:pt x="918" y="34"/>
                    <a:pt x="918" y="34"/>
                  </a:cubicBezTo>
                  <a:cubicBezTo>
                    <a:pt x="917" y="35"/>
                    <a:pt x="918" y="36"/>
                    <a:pt x="922" y="39"/>
                  </a:cubicBezTo>
                  <a:cubicBezTo>
                    <a:pt x="923" y="40"/>
                    <a:pt x="925" y="41"/>
                    <a:pt x="926" y="42"/>
                  </a:cubicBezTo>
                  <a:cubicBezTo>
                    <a:pt x="927" y="43"/>
                    <a:pt x="927" y="43"/>
                    <a:pt x="924" y="42"/>
                  </a:cubicBezTo>
                  <a:cubicBezTo>
                    <a:pt x="922" y="42"/>
                    <a:pt x="922" y="42"/>
                    <a:pt x="922" y="42"/>
                  </a:cubicBezTo>
                  <a:cubicBezTo>
                    <a:pt x="923" y="44"/>
                    <a:pt x="923" y="44"/>
                    <a:pt x="923" y="44"/>
                  </a:cubicBezTo>
                  <a:cubicBezTo>
                    <a:pt x="924" y="45"/>
                    <a:pt x="925" y="45"/>
                    <a:pt x="926" y="45"/>
                  </a:cubicBezTo>
                  <a:cubicBezTo>
                    <a:pt x="926" y="45"/>
                    <a:pt x="926" y="45"/>
                    <a:pt x="926" y="45"/>
                  </a:cubicBezTo>
                  <a:cubicBezTo>
                    <a:pt x="926" y="45"/>
                    <a:pt x="926" y="47"/>
                    <a:pt x="927" y="47"/>
                  </a:cubicBezTo>
                  <a:cubicBezTo>
                    <a:pt x="928" y="49"/>
                    <a:pt x="928" y="50"/>
                    <a:pt x="926" y="49"/>
                  </a:cubicBezTo>
                  <a:cubicBezTo>
                    <a:pt x="924" y="47"/>
                    <a:pt x="924" y="49"/>
                    <a:pt x="927" y="52"/>
                  </a:cubicBezTo>
                  <a:cubicBezTo>
                    <a:pt x="928" y="53"/>
                    <a:pt x="928" y="54"/>
                    <a:pt x="928" y="54"/>
                  </a:cubicBezTo>
                  <a:cubicBezTo>
                    <a:pt x="927" y="54"/>
                    <a:pt x="927" y="54"/>
                    <a:pt x="928" y="55"/>
                  </a:cubicBezTo>
                  <a:cubicBezTo>
                    <a:pt x="929" y="57"/>
                    <a:pt x="929" y="58"/>
                    <a:pt x="929" y="58"/>
                  </a:cubicBezTo>
                  <a:cubicBezTo>
                    <a:pt x="929" y="58"/>
                    <a:pt x="929" y="59"/>
                    <a:pt x="929" y="59"/>
                  </a:cubicBezTo>
                  <a:cubicBezTo>
                    <a:pt x="929" y="60"/>
                    <a:pt x="930" y="61"/>
                    <a:pt x="930" y="61"/>
                  </a:cubicBezTo>
                  <a:cubicBezTo>
                    <a:pt x="930" y="62"/>
                    <a:pt x="930" y="65"/>
                    <a:pt x="931" y="67"/>
                  </a:cubicBezTo>
                  <a:cubicBezTo>
                    <a:pt x="932" y="69"/>
                    <a:pt x="933" y="72"/>
                    <a:pt x="933" y="73"/>
                  </a:cubicBezTo>
                  <a:cubicBezTo>
                    <a:pt x="934" y="75"/>
                    <a:pt x="934" y="76"/>
                    <a:pt x="933" y="75"/>
                  </a:cubicBezTo>
                  <a:cubicBezTo>
                    <a:pt x="932" y="74"/>
                    <a:pt x="931" y="75"/>
                    <a:pt x="932" y="76"/>
                  </a:cubicBezTo>
                  <a:cubicBezTo>
                    <a:pt x="932" y="78"/>
                    <a:pt x="932" y="78"/>
                    <a:pt x="931" y="78"/>
                  </a:cubicBezTo>
                  <a:cubicBezTo>
                    <a:pt x="931" y="77"/>
                    <a:pt x="931" y="78"/>
                    <a:pt x="931" y="80"/>
                  </a:cubicBezTo>
                  <a:cubicBezTo>
                    <a:pt x="931" y="82"/>
                    <a:pt x="931" y="84"/>
                    <a:pt x="932" y="86"/>
                  </a:cubicBezTo>
                  <a:cubicBezTo>
                    <a:pt x="932" y="87"/>
                    <a:pt x="932" y="87"/>
                    <a:pt x="931" y="87"/>
                  </a:cubicBezTo>
                  <a:cubicBezTo>
                    <a:pt x="930" y="87"/>
                    <a:pt x="931" y="98"/>
                    <a:pt x="932" y="101"/>
                  </a:cubicBezTo>
                  <a:cubicBezTo>
                    <a:pt x="933" y="103"/>
                    <a:pt x="933" y="103"/>
                    <a:pt x="932" y="102"/>
                  </a:cubicBezTo>
                  <a:cubicBezTo>
                    <a:pt x="931" y="102"/>
                    <a:pt x="930" y="102"/>
                    <a:pt x="931" y="104"/>
                  </a:cubicBezTo>
                  <a:cubicBezTo>
                    <a:pt x="931" y="105"/>
                    <a:pt x="931" y="106"/>
                    <a:pt x="931" y="105"/>
                  </a:cubicBezTo>
                  <a:cubicBezTo>
                    <a:pt x="930" y="105"/>
                    <a:pt x="930" y="105"/>
                    <a:pt x="931" y="106"/>
                  </a:cubicBezTo>
                  <a:cubicBezTo>
                    <a:pt x="931" y="107"/>
                    <a:pt x="931" y="109"/>
                    <a:pt x="933" y="118"/>
                  </a:cubicBezTo>
                  <a:cubicBezTo>
                    <a:pt x="934" y="123"/>
                    <a:pt x="935" y="124"/>
                    <a:pt x="937" y="129"/>
                  </a:cubicBezTo>
                  <a:cubicBezTo>
                    <a:pt x="939" y="132"/>
                    <a:pt x="941" y="135"/>
                    <a:pt x="941" y="137"/>
                  </a:cubicBezTo>
                  <a:cubicBezTo>
                    <a:pt x="942" y="141"/>
                    <a:pt x="942" y="152"/>
                    <a:pt x="940" y="158"/>
                  </a:cubicBezTo>
                  <a:cubicBezTo>
                    <a:pt x="940" y="161"/>
                    <a:pt x="939" y="164"/>
                    <a:pt x="940" y="164"/>
                  </a:cubicBezTo>
                  <a:cubicBezTo>
                    <a:pt x="940" y="165"/>
                    <a:pt x="950" y="168"/>
                    <a:pt x="956" y="169"/>
                  </a:cubicBezTo>
                  <a:cubicBezTo>
                    <a:pt x="980" y="174"/>
                    <a:pt x="1000" y="180"/>
                    <a:pt x="1012" y="184"/>
                  </a:cubicBezTo>
                  <a:cubicBezTo>
                    <a:pt x="1023" y="188"/>
                    <a:pt x="1046" y="196"/>
                    <a:pt x="1049" y="197"/>
                  </a:cubicBezTo>
                  <a:cubicBezTo>
                    <a:pt x="1049" y="197"/>
                    <a:pt x="1054" y="200"/>
                    <a:pt x="1058" y="201"/>
                  </a:cubicBezTo>
                  <a:cubicBezTo>
                    <a:pt x="1062" y="203"/>
                    <a:pt x="1066" y="204"/>
                    <a:pt x="1067" y="205"/>
                  </a:cubicBezTo>
                  <a:cubicBezTo>
                    <a:pt x="1067" y="205"/>
                    <a:pt x="1069" y="206"/>
                    <a:pt x="1072" y="207"/>
                  </a:cubicBezTo>
                  <a:cubicBezTo>
                    <a:pt x="1074" y="208"/>
                    <a:pt x="1080" y="211"/>
                    <a:pt x="1084" y="214"/>
                  </a:cubicBezTo>
                  <a:cubicBezTo>
                    <a:pt x="1089" y="216"/>
                    <a:pt x="1093" y="218"/>
                    <a:pt x="1096" y="218"/>
                  </a:cubicBezTo>
                  <a:cubicBezTo>
                    <a:pt x="1098" y="219"/>
                    <a:pt x="1102" y="220"/>
                    <a:pt x="1103" y="221"/>
                  </a:cubicBezTo>
                  <a:cubicBezTo>
                    <a:pt x="1112" y="225"/>
                    <a:pt x="1119" y="236"/>
                    <a:pt x="1121" y="248"/>
                  </a:cubicBezTo>
                  <a:cubicBezTo>
                    <a:pt x="1122" y="253"/>
                    <a:pt x="1124" y="258"/>
                    <a:pt x="1128" y="266"/>
                  </a:cubicBezTo>
                  <a:cubicBezTo>
                    <a:pt x="1130" y="271"/>
                    <a:pt x="1132" y="278"/>
                    <a:pt x="1132" y="283"/>
                  </a:cubicBezTo>
                  <a:cubicBezTo>
                    <a:pt x="1132" y="285"/>
                    <a:pt x="1133" y="287"/>
                    <a:pt x="1134" y="289"/>
                  </a:cubicBezTo>
                  <a:cubicBezTo>
                    <a:pt x="1136" y="293"/>
                    <a:pt x="1141" y="301"/>
                    <a:pt x="1145" y="306"/>
                  </a:cubicBezTo>
                  <a:cubicBezTo>
                    <a:pt x="1148" y="310"/>
                    <a:pt x="1152" y="317"/>
                    <a:pt x="1156" y="326"/>
                  </a:cubicBezTo>
                  <a:cubicBezTo>
                    <a:pt x="1158" y="332"/>
                    <a:pt x="1161" y="342"/>
                    <a:pt x="1161" y="344"/>
                  </a:cubicBezTo>
                  <a:cubicBezTo>
                    <a:pt x="1161" y="344"/>
                    <a:pt x="1163" y="347"/>
                    <a:pt x="1165" y="350"/>
                  </a:cubicBezTo>
                  <a:cubicBezTo>
                    <a:pt x="1167" y="353"/>
                    <a:pt x="1169" y="357"/>
                    <a:pt x="1171" y="360"/>
                  </a:cubicBezTo>
                  <a:cubicBezTo>
                    <a:pt x="1172" y="363"/>
                    <a:pt x="1175" y="368"/>
                    <a:pt x="1180" y="372"/>
                  </a:cubicBezTo>
                  <a:cubicBezTo>
                    <a:pt x="1190" y="385"/>
                    <a:pt x="1199" y="399"/>
                    <a:pt x="1202" y="409"/>
                  </a:cubicBezTo>
                  <a:cubicBezTo>
                    <a:pt x="1203" y="412"/>
                    <a:pt x="1205" y="418"/>
                    <a:pt x="1205" y="423"/>
                  </a:cubicBezTo>
                  <a:cubicBezTo>
                    <a:pt x="1206" y="427"/>
                    <a:pt x="1207" y="432"/>
                    <a:pt x="1207" y="434"/>
                  </a:cubicBezTo>
                  <a:cubicBezTo>
                    <a:pt x="1207" y="435"/>
                    <a:pt x="1208" y="439"/>
                    <a:pt x="1209" y="443"/>
                  </a:cubicBezTo>
                  <a:cubicBezTo>
                    <a:pt x="1211" y="455"/>
                    <a:pt x="1213" y="460"/>
                    <a:pt x="1219" y="466"/>
                  </a:cubicBezTo>
                  <a:cubicBezTo>
                    <a:pt x="1224" y="471"/>
                    <a:pt x="1229" y="477"/>
                    <a:pt x="1230" y="481"/>
                  </a:cubicBezTo>
                  <a:cubicBezTo>
                    <a:pt x="1231" y="484"/>
                    <a:pt x="1237" y="492"/>
                    <a:pt x="1241" y="498"/>
                  </a:cubicBezTo>
                  <a:cubicBezTo>
                    <a:pt x="1249" y="508"/>
                    <a:pt x="1253" y="516"/>
                    <a:pt x="1254" y="526"/>
                  </a:cubicBezTo>
                  <a:cubicBezTo>
                    <a:pt x="1256" y="549"/>
                    <a:pt x="1257" y="553"/>
                    <a:pt x="1263" y="565"/>
                  </a:cubicBezTo>
                  <a:cubicBezTo>
                    <a:pt x="1267" y="574"/>
                    <a:pt x="1270" y="588"/>
                    <a:pt x="1275" y="621"/>
                  </a:cubicBezTo>
                  <a:cubicBezTo>
                    <a:pt x="1275" y="623"/>
                    <a:pt x="1275" y="625"/>
                    <a:pt x="1276" y="628"/>
                  </a:cubicBezTo>
                  <a:cubicBezTo>
                    <a:pt x="1276" y="631"/>
                    <a:pt x="1277" y="638"/>
                    <a:pt x="1278" y="645"/>
                  </a:cubicBezTo>
                  <a:cubicBezTo>
                    <a:pt x="1279" y="651"/>
                    <a:pt x="1280" y="657"/>
                    <a:pt x="1281" y="659"/>
                  </a:cubicBezTo>
                  <a:cubicBezTo>
                    <a:pt x="1281" y="660"/>
                    <a:pt x="1281" y="662"/>
                    <a:pt x="1281" y="663"/>
                  </a:cubicBezTo>
                  <a:cubicBezTo>
                    <a:pt x="1281" y="663"/>
                    <a:pt x="1282" y="664"/>
                    <a:pt x="1283" y="666"/>
                  </a:cubicBezTo>
                  <a:cubicBezTo>
                    <a:pt x="1285" y="669"/>
                    <a:pt x="1287" y="677"/>
                    <a:pt x="1285" y="678"/>
                  </a:cubicBezTo>
                  <a:cubicBezTo>
                    <a:pt x="1283" y="679"/>
                    <a:pt x="1284" y="682"/>
                    <a:pt x="1286" y="683"/>
                  </a:cubicBezTo>
                  <a:cubicBezTo>
                    <a:pt x="1286" y="684"/>
                    <a:pt x="1287" y="686"/>
                    <a:pt x="1288" y="690"/>
                  </a:cubicBezTo>
                  <a:cubicBezTo>
                    <a:pt x="1288" y="695"/>
                    <a:pt x="1288" y="696"/>
                    <a:pt x="1288" y="697"/>
                  </a:cubicBezTo>
                  <a:cubicBezTo>
                    <a:pt x="1287" y="698"/>
                    <a:pt x="1287" y="699"/>
                    <a:pt x="1287" y="700"/>
                  </a:cubicBezTo>
                  <a:cubicBezTo>
                    <a:pt x="1287" y="701"/>
                    <a:pt x="1287" y="701"/>
                    <a:pt x="1288" y="701"/>
                  </a:cubicBezTo>
                  <a:cubicBezTo>
                    <a:pt x="1289" y="701"/>
                    <a:pt x="1290" y="701"/>
                    <a:pt x="1291" y="704"/>
                  </a:cubicBezTo>
                  <a:cubicBezTo>
                    <a:pt x="1291" y="707"/>
                    <a:pt x="1291" y="710"/>
                    <a:pt x="1291" y="712"/>
                  </a:cubicBezTo>
                  <a:cubicBezTo>
                    <a:pt x="1291" y="715"/>
                    <a:pt x="1291" y="716"/>
                    <a:pt x="1292" y="716"/>
                  </a:cubicBezTo>
                  <a:cubicBezTo>
                    <a:pt x="1293" y="717"/>
                    <a:pt x="1293" y="719"/>
                    <a:pt x="1295" y="729"/>
                  </a:cubicBezTo>
                  <a:cubicBezTo>
                    <a:pt x="1295" y="730"/>
                    <a:pt x="1297" y="737"/>
                    <a:pt x="1300" y="744"/>
                  </a:cubicBezTo>
                  <a:cubicBezTo>
                    <a:pt x="1303" y="752"/>
                    <a:pt x="1305" y="758"/>
                    <a:pt x="1305" y="758"/>
                  </a:cubicBezTo>
                  <a:cubicBezTo>
                    <a:pt x="1304" y="758"/>
                    <a:pt x="1302" y="759"/>
                    <a:pt x="1300" y="759"/>
                  </a:cubicBezTo>
                  <a:cubicBezTo>
                    <a:pt x="1295" y="759"/>
                    <a:pt x="1295" y="759"/>
                    <a:pt x="1295" y="759"/>
                  </a:cubicBezTo>
                  <a:cubicBezTo>
                    <a:pt x="1295" y="761"/>
                    <a:pt x="1295" y="761"/>
                    <a:pt x="1295" y="761"/>
                  </a:cubicBezTo>
                  <a:cubicBezTo>
                    <a:pt x="1295" y="763"/>
                    <a:pt x="1294" y="763"/>
                    <a:pt x="1293" y="764"/>
                  </a:cubicBezTo>
                  <a:cubicBezTo>
                    <a:pt x="1292" y="765"/>
                    <a:pt x="1291" y="765"/>
                    <a:pt x="1292" y="768"/>
                  </a:cubicBezTo>
                  <a:cubicBezTo>
                    <a:pt x="1292" y="769"/>
                    <a:pt x="1293" y="772"/>
                    <a:pt x="1294" y="775"/>
                  </a:cubicBezTo>
                  <a:cubicBezTo>
                    <a:pt x="1295" y="778"/>
                    <a:pt x="1296" y="781"/>
                    <a:pt x="1296" y="783"/>
                  </a:cubicBezTo>
                  <a:cubicBezTo>
                    <a:pt x="1296" y="785"/>
                    <a:pt x="1297" y="788"/>
                    <a:pt x="1298" y="790"/>
                  </a:cubicBezTo>
                  <a:cubicBezTo>
                    <a:pt x="1299" y="793"/>
                    <a:pt x="1299" y="793"/>
                    <a:pt x="1297" y="793"/>
                  </a:cubicBezTo>
                  <a:cubicBezTo>
                    <a:pt x="1296" y="793"/>
                    <a:pt x="1296" y="793"/>
                    <a:pt x="1295" y="796"/>
                  </a:cubicBezTo>
                  <a:cubicBezTo>
                    <a:pt x="1295" y="797"/>
                    <a:pt x="1294" y="801"/>
                    <a:pt x="1294" y="804"/>
                  </a:cubicBezTo>
                  <a:cubicBezTo>
                    <a:pt x="1295" y="810"/>
                    <a:pt x="1296" y="813"/>
                    <a:pt x="1300" y="819"/>
                  </a:cubicBezTo>
                  <a:cubicBezTo>
                    <a:pt x="1303" y="824"/>
                    <a:pt x="1304" y="825"/>
                    <a:pt x="1315" y="834"/>
                  </a:cubicBezTo>
                  <a:cubicBezTo>
                    <a:pt x="1320" y="838"/>
                    <a:pt x="1326" y="844"/>
                    <a:pt x="1328" y="847"/>
                  </a:cubicBezTo>
                  <a:cubicBezTo>
                    <a:pt x="1328" y="847"/>
                    <a:pt x="1328" y="847"/>
                    <a:pt x="1328" y="847"/>
                  </a:cubicBezTo>
                  <a:cubicBezTo>
                    <a:pt x="1363" y="804"/>
                    <a:pt x="1363" y="804"/>
                    <a:pt x="1363" y="804"/>
                  </a:cubicBezTo>
                  <a:cubicBezTo>
                    <a:pt x="1364" y="803"/>
                    <a:pt x="1364" y="801"/>
                    <a:pt x="1364" y="800"/>
                  </a:cubicBezTo>
                  <a:cubicBezTo>
                    <a:pt x="1365" y="798"/>
                    <a:pt x="1365" y="798"/>
                    <a:pt x="1363" y="797"/>
                  </a:cubicBezTo>
                  <a:cubicBezTo>
                    <a:pt x="1362" y="796"/>
                    <a:pt x="1362" y="795"/>
                    <a:pt x="1362" y="795"/>
                  </a:cubicBezTo>
                  <a:cubicBezTo>
                    <a:pt x="1362" y="794"/>
                    <a:pt x="1367" y="795"/>
                    <a:pt x="1370" y="796"/>
                  </a:cubicBezTo>
                  <a:cubicBezTo>
                    <a:pt x="1374" y="798"/>
                    <a:pt x="1380" y="798"/>
                    <a:pt x="1394" y="797"/>
                  </a:cubicBezTo>
                  <a:cubicBezTo>
                    <a:pt x="1401" y="796"/>
                    <a:pt x="1401" y="796"/>
                    <a:pt x="1401" y="796"/>
                  </a:cubicBezTo>
                  <a:cubicBezTo>
                    <a:pt x="1406" y="792"/>
                    <a:pt x="1406" y="792"/>
                    <a:pt x="1406" y="792"/>
                  </a:cubicBezTo>
                  <a:cubicBezTo>
                    <a:pt x="1412" y="788"/>
                    <a:pt x="1417" y="785"/>
                    <a:pt x="1418" y="786"/>
                  </a:cubicBezTo>
                  <a:cubicBezTo>
                    <a:pt x="1419" y="786"/>
                    <a:pt x="1419" y="787"/>
                    <a:pt x="1419" y="788"/>
                  </a:cubicBezTo>
                  <a:cubicBezTo>
                    <a:pt x="1419" y="791"/>
                    <a:pt x="1419" y="791"/>
                    <a:pt x="1420" y="791"/>
                  </a:cubicBezTo>
                  <a:cubicBezTo>
                    <a:pt x="1421" y="790"/>
                    <a:pt x="1421" y="793"/>
                    <a:pt x="1419" y="796"/>
                  </a:cubicBezTo>
                  <a:cubicBezTo>
                    <a:pt x="1417" y="799"/>
                    <a:pt x="1417" y="799"/>
                    <a:pt x="1417" y="799"/>
                  </a:cubicBezTo>
                  <a:cubicBezTo>
                    <a:pt x="1419" y="799"/>
                    <a:pt x="1419" y="799"/>
                    <a:pt x="1419" y="799"/>
                  </a:cubicBezTo>
                  <a:cubicBezTo>
                    <a:pt x="1420" y="799"/>
                    <a:pt x="1422" y="798"/>
                    <a:pt x="1423" y="798"/>
                  </a:cubicBezTo>
                  <a:cubicBezTo>
                    <a:pt x="1426" y="798"/>
                    <a:pt x="1427" y="798"/>
                    <a:pt x="1428" y="799"/>
                  </a:cubicBezTo>
                  <a:cubicBezTo>
                    <a:pt x="1429" y="800"/>
                    <a:pt x="1430" y="801"/>
                    <a:pt x="1430" y="802"/>
                  </a:cubicBezTo>
                  <a:cubicBezTo>
                    <a:pt x="1430" y="803"/>
                    <a:pt x="1430" y="803"/>
                    <a:pt x="1430" y="804"/>
                  </a:cubicBezTo>
                  <a:cubicBezTo>
                    <a:pt x="1431" y="805"/>
                    <a:pt x="1432" y="804"/>
                    <a:pt x="1437" y="803"/>
                  </a:cubicBezTo>
                  <a:cubicBezTo>
                    <a:pt x="1445" y="800"/>
                    <a:pt x="1447" y="800"/>
                    <a:pt x="1447" y="801"/>
                  </a:cubicBezTo>
                  <a:cubicBezTo>
                    <a:pt x="1448" y="805"/>
                    <a:pt x="1444" y="810"/>
                    <a:pt x="1425" y="824"/>
                  </a:cubicBezTo>
                  <a:cubicBezTo>
                    <a:pt x="1417" y="829"/>
                    <a:pt x="1414" y="833"/>
                    <a:pt x="1402" y="847"/>
                  </a:cubicBezTo>
                  <a:cubicBezTo>
                    <a:pt x="1396" y="853"/>
                    <a:pt x="1389" y="861"/>
                    <a:pt x="1385" y="865"/>
                  </a:cubicBezTo>
                  <a:cubicBezTo>
                    <a:pt x="1380" y="870"/>
                    <a:pt x="1378" y="872"/>
                    <a:pt x="1378" y="874"/>
                  </a:cubicBezTo>
                  <a:cubicBezTo>
                    <a:pt x="1378" y="875"/>
                    <a:pt x="1378" y="876"/>
                    <a:pt x="1377" y="877"/>
                  </a:cubicBezTo>
                  <a:cubicBezTo>
                    <a:pt x="1377" y="878"/>
                    <a:pt x="1378" y="878"/>
                    <a:pt x="1380" y="878"/>
                  </a:cubicBezTo>
                  <a:cubicBezTo>
                    <a:pt x="1383" y="879"/>
                    <a:pt x="1385" y="880"/>
                    <a:pt x="1385" y="883"/>
                  </a:cubicBezTo>
                  <a:cubicBezTo>
                    <a:pt x="1385" y="884"/>
                    <a:pt x="1386" y="885"/>
                    <a:pt x="1388" y="885"/>
                  </a:cubicBezTo>
                  <a:cubicBezTo>
                    <a:pt x="1389" y="885"/>
                    <a:pt x="1391" y="886"/>
                    <a:pt x="1392" y="886"/>
                  </a:cubicBezTo>
                  <a:cubicBezTo>
                    <a:pt x="1394" y="887"/>
                    <a:pt x="1399" y="888"/>
                    <a:pt x="1405" y="889"/>
                  </a:cubicBezTo>
                  <a:cubicBezTo>
                    <a:pt x="1411" y="891"/>
                    <a:pt x="1416" y="891"/>
                    <a:pt x="1416" y="892"/>
                  </a:cubicBezTo>
                  <a:cubicBezTo>
                    <a:pt x="1417" y="892"/>
                    <a:pt x="1423" y="893"/>
                    <a:pt x="1429" y="895"/>
                  </a:cubicBezTo>
                  <a:cubicBezTo>
                    <a:pt x="1435" y="896"/>
                    <a:pt x="1442" y="898"/>
                    <a:pt x="1445" y="898"/>
                  </a:cubicBezTo>
                  <a:cubicBezTo>
                    <a:pt x="1447" y="898"/>
                    <a:pt x="1452" y="900"/>
                    <a:pt x="1455" y="900"/>
                  </a:cubicBezTo>
                  <a:cubicBezTo>
                    <a:pt x="1459" y="901"/>
                    <a:pt x="1467" y="903"/>
                    <a:pt x="1473" y="905"/>
                  </a:cubicBezTo>
                  <a:cubicBezTo>
                    <a:pt x="1480" y="906"/>
                    <a:pt x="1494" y="909"/>
                    <a:pt x="1505" y="912"/>
                  </a:cubicBezTo>
                  <a:cubicBezTo>
                    <a:pt x="1516" y="914"/>
                    <a:pt x="1532" y="917"/>
                    <a:pt x="1540" y="919"/>
                  </a:cubicBezTo>
                  <a:cubicBezTo>
                    <a:pt x="1548" y="921"/>
                    <a:pt x="1556" y="923"/>
                    <a:pt x="1558" y="923"/>
                  </a:cubicBezTo>
                  <a:cubicBezTo>
                    <a:pt x="1559" y="923"/>
                    <a:pt x="1561" y="924"/>
                    <a:pt x="1562" y="925"/>
                  </a:cubicBezTo>
                  <a:cubicBezTo>
                    <a:pt x="1564" y="926"/>
                    <a:pt x="1564" y="926"/>
                    <a:pt x="1564" y="929"/>
                  </a:cubicBezTo>
                  <a:cubicBezTo>
                    <a:pt x="1564" y="931"/>
                    <a:pt x="1563" y="933"/>
                    <a:pt x="1563" y="933"/>
                  </a:cubicBezTo>
                  <a:cubicBezTo>
                    <a:pt x="1563" y="933"/>
                    <a:pt x="1556" y="935"/>
                    <a:pt x="1548" y="938"/>
                  </a:cubicBezTo>
                  <a:cubicBezTo>
                    <a:pt x="1531" y="942"/>
                    <a:pt x="1508" y="948"/>
                    <a:pt x="1468" y="958"/>
                  </a:cubicBezTo>
                  <a:cubicBezTo>
                    <a:pt x="1461" y="960"/>
                    <a:pt x="1451" y="963"/>
                    <a:pt x="1445" y="964"/>
                  </a:cubicBezTo>
                  <a:cubicBezTo>
                    <a:pt x="1433" y="968"/>
                    <a:pt x="1415" y="973"/>
                    <a:pt x="1398" y="977"/>
                  </a:cubicBezTo>
                  <a:cubicBezTo>
                    <a:pt x="1381" y="982"/>
                    <a:pt x="1366" y="986"/>
                    <a:pt x="1364" y="986"/>
                  </a:cubicBezTo>
                  <a:cubicBezTo>
                    <a:pt x="1364" y="986"/>
                    <a:pt x="1362" y="986"/>
                    <a:pt x="1361" y="987"/>
                  </a:cubicBezTo>
                  <a:cubicBezTo>
                    <a:pt x="1360" y="987"/>
                    <a:pt x="1356" y="989"/>
                    <a:pt x="1351" y="989"/>
                  </a:cubicBezTo>
                  <a:cubicBezTo>
                    <a:pt x="1347" y="991"/>
                    <a:pt x="1340" y="993"/>
                    <a:pt x="1336" y="993"/>
                  </a:cubicBezTo>
                  <a:cubicBezTo>
                    <a:pt x="1332" y="995"/>
                    <a:pt x="1324" y="997"/>
                    <a:pt x="1319" y="998"/>
                  </a:cubicBezTo>
                  <a:cubicBezTo>
                    <a:pt x="1314" y="999"/>
                    <a:pt x="1308" y="1001"/>
                    <a:pt x="1306" y="1001"/>
                  </a:cubicBezTo>
                  <a:cubicBezTo>
                    <a:pt x="1302" y="1003"/>
                    <a:pt x="1302" y="1003"/>
                    <a:pt x="1302" y="1003"/>
                  </a:cubicBezTo>
                  <a:cubicBezTo>
                    <a:pt x="1300" y="1008"/>
                    <a:pt x="1300" y="1008"/>
                    <a:pt x="1300" y="1008"/>
                  </a:cubicBezTo>
                  <a:cubicBezTo>
                    <a:pt x="1299" y="1011"/>
                    <a:pt x="1297" y="1015"/>
                    <a:pt x="1297" y="1017"/>
                  </a:cubicBezTo>
                  <a:cubicBezTo>
                    <a:pt x="1295" y="1022"/>
                    <a:pt x="1295" y="1022"/>
                    <a:pt x="1295" y="1022"/>
                  </a:cubicBezTo>
                  <a:cubicBezTo>
                    <a:pt x="1298" y="1026"/>
                    <a:pt x="1298" y="1026"/>
                    <a:pt x="1298" y="1026"/>
                  </a:cubicBezTo>
                  <a:cubicBezTo>
                    <a:pt x="1299" y="1027"/>
                    <a:pt x="1302" y="1033"/>
                    <a:pt x="1305" y="1037"/>
                  </a:cubicBezTo>
                  <a:cubicBezTo>
                    <a:pt x="1308" y="1041"/>
                    <a:pt x="1311" y="1047"/>
                    <a:pt x="1312" y="1049"/>
                  </a:cubicBezTo>
                  <a:cubicBezTo>
                    <a:pt x="1313" y="1051"/>
                    <a:pt x="1316" y="1055"/>
                    <a:pt x="1319" y="1059"/>
                  </a:cubicBezTo>
                  <a:cubicBezTo>
                    <a:pt x="1326" y="1072"/>
                    <a:pt x="1341" y="1098"/>
                    <a:pt x="1346" y="1106"/>
                  </a:cubicBezTo>
                  <a:cubicBezTo>
                    <a:pt x="1357" y="1129"/>
                    <a:pt x="1370" y="1158"/>
                    <a:pt x="1378" y="1176"/>
                  </a:cubicBezTo>
                  <a:cubicBezTo>
                    <a:pt x="1379" y="1179"/>
                    <a:pt x="1381" y="1183"/>
                    <a:pt x="1382" y="1187"/>
                  </a:cubicBezTo>
                  <a:cubicBezTo>
                    <a:pt x="1386" y="1198"/>
                    <a:pt x="1396" y="1225"/>
                    <a:pt x="1401" y="1239"/>
                  </a:cubicBezTo>
                  <a:cubicBezTo>
                    <a:pt x="1414" y="1277"/>
                    <a:pt x="1430" y="1339"/>
                    <a:pt x="1437" y="1378"/>
                  </a:cubicBezTo>
                  <a:cubicBezTo>
                    <a:pt x="1440" y="1393"/>
                    <a:pt x="1442" y="1406"/>
                    <a:pt x="1446" y="1439"/>
                  </a:cubicBezTo>
                  <a:cubicBezTo>
                    <a:pt x="1451" y="1472"/>
                    <a:pt x="1453" y="1499"/>
                    <a:pt x="1455" y="1550"/>
                  </a:cubicBezTo>
                  <a:cubicBezTo>
                    <a:pt x="1456" y="1580"/>
                    <a:pt x="1458" y="1633"/>
                    <a:pt x="1460" y="1657"/>
                  </a:cubicBezTo>
                  <a:cubicBezTo>
                    <a:pt x="1460" y="1662"/>
                    <a:pt x="1460" y="1667"/>
                    <a:pt x="1460" y="1670"/>
                  </a:cubicBezTo>
                  <a:cubicBezTo>
                    <a:pt x="1460" y="1675"/>
                    <a:pt x="1461" y="1700"/>
                    <a:pt x="1461" y="1700"/>
                  </a:cubicBezTo>
                  <a:cubicBezTo>
                    <a:pt x="1461" y="1700"/>
                    <a:pt x="1461" y="1700"/>
                    <a:pt x="1461" y="1700"/>
                  </a:cubicBezTo>
                  <a:cubicBezTo>
                    <a:pt x="1459" y="1711"/>
                    <a:pt x="1445" y="1706"/>
                    <a:pt x="1445" y="1706"/>
                  </a:cubicBezTo>
                  <a:cubicBezTo>
                    <a:pt x="1441" y="1704"/>
                    <a:pt x="1412" y="1693"/>
                    <a:pt x="1412" y="1693"/>
                  </a:cubicBezTo>
                  <a:cubicBezTo>
                    <a:pt x="1409" y="1698"/>
                    <a:pt x="1400" y="1699"/>
                    <a:pt x="1400" y="1699"/>
                  </a:cubicBezTo>
                  <a:cubicBezTo>
                    <a:pt x="1375" y="1701"/>
                    <a:pt x="1368" y="1691"/>
                    <a:pt x="1368" y="1691"/>
                  </a:cubicBezTo>
                  <a:cubicBezTo>
                    <a:pt x="1364" y="1684"/>
                    <a:pt x="1370" y="1674"/>
                    <a:pt x="1370" y="1674"/>
                  </a:cubicBezTo>
                  <a:cubicBezTo>
                    <a:pt x="1354" y="1669"/>
                    <a:pt x="1354" y="1669"/>
                    <a:pt x="1354" y="1669"/>
                  </a:cubicBezTo>
                  <a:cubicBezTo>
                    <a:pt x="1354" y="1669"/>
                    <a:pt x="1354" y="1669"/>
                    <a:pt x="1354" y="1669"/>
                  </a:cubicBezTo>
                  <a:cubicBezTo>
                    <a:pt x="1353" y="1668"/>
                    <a:pt x="1351" y="1667"/>
                    <a:pt x="1349" y="1666"/>
                  </a:cubicBezTo>
                  <a:cubicBezTo>
                    <a:pt x="1345" y="1665"/>
                    <a:pt x="1341" y="1663"/>
                    <a:pt x="1340" y="1662"/>
                  </a:cubicBezTo>
                  <a:cubicBezTo>
                    <a:pt x="1339" y="1662"/>
                    <a:pt x="1335" y="1661"/>
                    <a:pt x="1332" y="1659"/>
                  </a:cubicBezTo>
                  <a:cubicBezTo>
                    <a:pt x="1329" y="1658"/>
                    <a:pt x="1325" y="1657"/>
                    <a:pt x="1324" y="1656"/>
                  </a:cubicBezTo>
                  <a:cubicBezTo>
                    <a:pt x="1321" y="1655"/>
                    <a:pt x="1321" y="1655"/>
                    <a:pt x="1318" y="1656"/>
                  </a:cubicBezTo>
                  <a:cubicBezTo>
                    <a:pt x="1317" y="1657"/>
                    <a:pt x="1316" y="1657"/>
                    <a:pt x="1315" y="1658"/>
                  </a:cubicBezTo>
                  <a:cubicBezTo>
                    <a:pt x="1292" y="1666"/>
                    <a:pt x="1319" y="1656"/>
                    <a:pt x="1293" y="1666"/>
                  </a:cubicBezTo>
                  <a:cubicBezTo>
                    <a:pt x="1288" y="1668"/>
                    <a:pt x="1281" y="1671"/>
                    <a:pt x="1269" y="1676"/>
                  </a:cubicBezTo>
                  <a:cubicBezTo>
                    <a:pt x="1250" y="1684"/>
                    <a:pt x="1243" y="1687"/>
                    <a:pt x="1200" y="1704"/>
                  </a:cubicBezTo>
                  <a:cubicBezTo>
                    <a:pt x="1193" y="1707"/>
                    <a:pt x="1185" y="1710"/>
                    <a:pt x="1181" y="1712"/>
                  </a:cubicBezTo>
                  <a:cubicBezTo>
                    <a:pt x="1176" y="1713"/>
                    <a:pt x="1171" y="1716"/>
                    <a:pt x="1168" y="1716"/>
                  </a:cubicBezTo>
                  <a:cubicBezTo>
                    <a:pt x="1150" y="1724"/>
                    <a:pt x="1143" y="1727"/>
                    <a:pt x="1142" y="1728"/>
                  </a:cubicBezTo>
                  <a:cubicBezTo>
                    <a:pt x="1141" y="1728"/>
                    <a:pt x="1137" y="1730"/>
                    <a:pt x="1133" y="1731"/>
                  </a:cubicBezTo>
                  <a:cubicBezTo>
                    <a:pt x="1130" y="1733"/>
                    <a:pt x="1125" y="1735"/>
                    <a:pt x="1124" y="1735"/>
                  </a:cubicBezTo>
                  <a:cubicBezTo>
                    <a:pt x="1123" y="1736"/>
                    <a:pt x="1116" y="1739"/>
                    <a:pt x="1109" y="1742"/>
                  </a:cubicBezTo>
                  <a:cubicBezTo>
                    <a:pt x="1092" y="1749"/>
                    <a:pt x="1053" y="1766"/>
                    <a:pt x="1047" y="1768"/>
                  </a:cubicBezTo>
                  <a:cubicBezTo>
                    <a:pt x="1044" y="1770"/>
                    <a:pt x="1038" y="1772"/>
                    <a:pt x="1034" y="1774"/>
                  </a:cubicBezTo>
                  <a:cubicBezTo>
                    <a:pt x="1030" y="1775"/>
                    <a:pt x="1026" y="1777"/>
                    <a:pt x="1025" y="1778"/>
                  </a:cubicBezTo>
                  <a:cubicBezTo>
                    <a:pt x="1024" y="1779"/>
                    <a:pt x="1020" y="1780"/>
                    <a:pt x="1015" y="1782"/>
                  </a:cubicBezTo>
                  <a:cubicBezTo>
                    <a:pt x="1011" y="1784"/>
                    <a:pt x="1006" y="1786"/>
                    <a:pt x="1006" y="1786"/>
                  </a:cubicBezTo>
                  <a:cubicBezTo>
                    <a:pt x="1004" y="1787"/>
                    <a:pt x="999" y="1790"/>
                    <a:pt x="991" y="1793"/>
                  </a:cubicBezTo>
                  <a:cubicBezTo>
                    <a:pt x="981" y="1797"/>
                    <a:pt x="955" y="1808"/>
                    <a:pt x="951" y="1810"/>
                  </a:cubicBezTo>
                  <a:cubicBezTo>
                    <a:pt x="950" y="1811"/>
                    <a:pt x="946" y="1813"/>
                    <a:pt x="942" y="1814"/>
                  </a:cubicBezTo>
                  <a:cubicBezTo>
                    <a:pt x="938" y="1816"/>
                    <a:pt x="931" y="1819"/>
                    <a:pt x="926" y="1822"/>
                  </a:cubicBezTo>
                  <a:cubicBezTo>
                    <a:pt x="916" y="1826"/>
                    <a:pt x="903" y="1832"/>
                    <a:pt x="879" y="1843"/>
                  </a:cubicBezTo>
                  <a:cubicBezTo>
                    <a:pt x="871" y="1847"/>
                    <a:pt x="863" y="1850"/>
                    <a:pt x="862" y="1851"/>
                  </a:cubicBezTo>
                  <a:cubicBezTo>
                    <a:pt x="861" y="1851"/>
                    <a:pt x="858" y="1852"/>
                    <a:pt x="855" y="1854"/>
                  </a:cubicBezTo>
                  <a:cubicBezTo>
                    <a:pt x="852" y="1855"/>
                    <a:pt x="849" y="1856"/>
                    <a:pt x="848" y="1857"/>
                  </a:cubicBezTo>
                  <a:cubicBezTo>
                    <a:pt x="846" y="1858"/>
                    <a:pt x="845" y="1859"/>
                    <a:pt x="845" y="1859"/>
                  </a:cubicBezTo>
                  <a:cubicBezTo>
                    <a:pt x="844" y="1859"/>
                    <a:pt x="779" y="1888"/>
                    <a:pt x="776" y="1890"/>
                  </a:cubicBezTo>
                  <a:cubicBezTo>
                    <a:pt x="775" y="1890"/>
                    <a:pt x="771" y="1892"/>
                    <a:pt x="766" y="1895"/>
                  </a:cubicBezTo>
                  <a:cubicBezTo>
                    <a:pt x="755" y="1900"/>
                    <a:pt x="738" y="1908"/>
                    <a:pt x="736" y="1909"/>
                  </a:cubicBezTo>
                  <a:cubicBezTo>
                    <a:pt x="735" y="1909"/>
                    <a:pt x="734" y="1910"/>
                    <a:pt x="734" y="1910"/>
                  </a:cubicBezTo>
                  <a:cubicBezTo>
                    <a:pt x="734" y="1910"/>
                    <a:pt x="732" y="1911"/>
                    <a:pt x="730" y="1911"/>
                  </a:cubicBezTo>
                  <a:cubicBezTo>
                    <a:pt x="728" y="1913"/>
                    <a:pt x="727" y="1913"/>
                    <a:pt x="727" y="1913"/>
                  </a:cubicBezTo>
                  <a:cubicBezTo>
                    <a:pt x="726" y="1913"/>
                    <a:pt x="725" y="1914"/>
                    <a:pt x="724" y="1914"/>
                  </a:cubicBezTo>
                  <a:cubicBezTo>
                    <a:pt x="723" y="1915"/>
                    <a:pt x="715" y="1918"/>
                    <a:pt x="702" y="1925"/>
                  </a:cubicBezTo>
                  <a:cubicBezTo>
                    <a:pt x="695" y="1928"/>
                    <a:pt x="683" y="1933"/>
                    <a:pt x="680" y="1935"/>
                  </a:cubicBezTo>
                  <a:cubicBezTo>
                    <a:pt x="679" y="1936"/>
                    <a:pt x="677" y="1936"/>
                    <a:pt x="675" y="1937"/>
                  </a:cubicBezTo>
                  <a:cubicBezTo>
                    <a:pt x="674" y="1937"/>
                    <a:pt x="668" y="1940"/>
                    <a:pt x="662" y="1943"/>
                  </a:cubicBezTo>
                  <a:cubicBezTo>
                    <a:pt x="648" y="1950"/>
                    <a:pt x="628" y="1959"/>
                    <a:pt x="621" y="1962"/>
                  </a:cubicBezTo>
                  <a:cubicBezTo>
                    <a:pt x="616" y="1965"/>
                    <a:pt x="589" y="1977"/>
                    <a:pt x="581" y="1981"/>
                  </a:cubicBezTo>
                  <a:cubicBezTo>
                    <a:pt x="577" y="1983"/>
                    <a:pt x="577" y="1983"/>
                    <a:pt x="577" y="1983"/>
                  </a:cubicBezTo>
                  <a:cubicBezTo>
                    <a:pt x="577" y="1988"/>
                    <a:pt x="577" y="1988"/>
                    <a:pt x="577" y="1988"/>
                  </a:cubicBezTo>
                  <a:cubicBezTo>
                    <a:pt x="577" y="1994"/>
                    <a:pt x="577" y="2005"/>
                    <a:pt x="579" y="2026"/>
                  </a:cubicBezTo>
                  <a:cubicBezTo>
                    <a:pt x="579" y="2033"/>
                    <a:pt x="580" y="2038"/>
                    <a:pt x="580" y="2042"/>
                  </a:cubicBezTo>
                  <a:cubicBezTo>
                    <a:pt x="584" y="2102"/>
                    <a:pt x="584" y="2102"/>
                    <a:pt x="584" y="2102"/>
                  </a:cubicBezTo>
                  <a:cubicBezTo>
                    <a:pt x="581" y="2121"/>
                    <a:pt x="564" y="2117"/>
                    <a:pt x="564" y="2117"/>
                  </a:cubicBezTo>
                  <a:cubicBezTo>
                    <a:pt x="558" y="2117"/>
                    <a:pt x="529" y="2098"/>
                    <a:pt x="529" y="2098"/>
                  </a:cubicBezTo>
                  <a:cubicBezTo>
                    <a:pt x="524" y="2100"/>
                    <a:pt x="514" y="2102"/>
                    <a:pt x="514" y="2102"/>
                  </a:cubicBezTo>
                  <a:cubicBezTo>
                    <a:pt x="514" y="2102"/>
                    <a:pt x="514" y="2102"/>
                    <a:pt x="514" y="2102"/>
                  </a:cubicBezTo>
                  <a:close/>
                  <a:moveTo>
                    <a:pt x="857" y="1524"/>
                  </a:moveTo>
                  <a:cubicBezTo>
                    <a:pt x="891" y="1561"/>
                    <a:pt x="891" y="1561"/>
                    <a:pt x="891" y="1561"/>
                  </a:cubicBezTo>
                  <a:cubicBezTo>
                    <a:pt x="891" y="1561"/>
                    <a:pt x="891" y="1561"/>
                    <a:pt x="891" y="1561"/>
                  </a:cubicBezTo>
                  <a:cubicBezTo>
                    <a:pt x="901" y="1572"/>
                    <a:pt x="910" y="1582"/>
                    <a:pt x="913" y="1589"/>
                  </a:cubicBezTo>
                  <a:cubicBezTo>
                    <a:pt x="915" y="1591"/>
                    <a:pt x="917" y="1594"/>
                    <a:pt x="918" y="1596"/>
                  </a:cubicBezTo>
                  <a:cubicBezTo>
                    <a:pt x="922" y="1601"/>
                    <a:pt x="944" y="1625"/>
                    <a:pt x="965" y="1649"/>
                  </a:cubicBezTo>
                  <a:cubicBezTo>
                    <a:pt x="992" y="1679"/>
                    <a:pt x="1007" y="1696"/>
                    <a:pt x="1017" y="1707"/>
                  </a:cubicBezTo>
                  <a:cubicBezTo>
                    <a:pt x="1022" y="1713"/>
                    <a:pt x="1026" y="1717"/>
                    <a:pt x="1026" y="1717"/>
                  </a:cubicBezTo>
                  <a:cubicBezTo>
                    <a:pt x="1026" y="1717"/>
                    <a:pt x="1028" y="1717"/>
                    <a:pt x="1029" y="1716"/>
                  </a:cubicBezTo>
                  <a:cubicBezTo>
                    <a:pt x="1031" y="1715"/>
                    <a:pt x="1034" y="1714"/>
                    <a:pt x="1035" y="1714"/>
                  </a:cubicBezTo>
                  <a:cubicBezTo>
                    <a:pt x="1038" y="1712"/>
                    <a:pt x="1049" y="1708"/>
                    <a:pt x="1051" y="1708"/>
                  </a:cubicBezTo>
                  <a:cubicBezTo>
                    <a:pt x="1054" y="1707"/>
                    <a:pt x="1056" y="1709"/>
                    <a:pt x="1056" y="1710"/>
                  </a:cubicBezTo>
                  <a:cubicBezTo>
                    <a:pt x="1056" y="1711"/>
                    <a:pt x="1057" y="1709"/>
                    <a:pt x="1059" y="1702"/>
                  </a:cubicBezTo>
                  <a:cubicBezTo>
                    <a:pt x="1061" y="1698"/>
                    <a:pt x="1062" y="1695"/>
                    <a:pt x="1062" y="1694"/>
                  </a:cubicBezTo>
                  <a:cubicBezTo>
                    <a:pt x="1062" y="1694"/>
                    <a:pt x="1064" y="1690"/>
                    <a:pt x="1065" y="1686"/>
                  </a:cubicBezTo>
                  <a:cubicBezTo>
                    <a:pt x="1066" y="1683"/>
                    <a:pt x="1067" y="1679"/>
                    <a:pt x="1067" y="1678"/>
                  </a:cubicBezTo>
                  <a:cubicBezTo>
                    <a:pt x="1069" y="1674"/>
                    <a:pt x="1084" y="1627"/>
                    <a:pt x="1092" y="1603"/>
                  </a:cubicBezTo>
                  <a:cubicBezTo>
                    <a:pt x="1093" y="1600"/>
                    <a:pt x="1093" y="1600"/>
                    <a:pt x="1093" y="1600"/>
                  </a:cubicBezTo>
                  <a:cubicBezTo>
                    <a:pt x="1093" y="1600"/>
                    <a:pt x="1093" y="1600"/>
                    <a:pt x="1093" y="1600"/>
                  </a:cubicBezTo>
                  <a:cubicBezTo>
                    <a:pt x="1104" y="1568"/>
                    <a:pt x="1104" y="1568"/>
                    <a:pt x="1104" y="1568"/>
                  </a:cubicBezTo>
                  <a:cubicBezTo>
                    <a:pt x="1056" y="1549"/>
                    <a:pt x="1056" y="1549"/>
                    <a:pt x="1056" y="1549"/>
                  </a:cubicBezTo>
                  <a:cubicBezTo>
                    <a:pt x="1056" y="1549"/>
                    <a:pt x="1053" y="1560"/>
                    <a:pt x="1029" y="1555"/>
                  </a:cubicBezTo>
                  <a:cubicBezTo>
                    <a:pt x="1029" y="1555"/>
                    <a:pt x="1015" y="1553"/>
                    <a:pt x="1013" y="1543"/>
                  </a:cubicBezTo>
                  <a:cubicBezTo>
                    <a:pt x="1013" y="1543"/>
                    <a:pt x="1012" y="1537"/>
                    <a:pt x="1017" y="1533"/>
                  </a:cubicBezTo>
                  <a:cubicBezTo>
                    <a:pt x="984" y="1519"/>
                    <a:pt x="984" y="1519"/>
                    <a:pt x="984" y="1519"/>
                  </a:cubicBezTo>
                  <a:cubicBezTo>
                    <a:pt x="984" y="1519"/>
                    <a:pt x="982" y="1517"/>
                    <a:pt x="977" y="1518"/>
                  </a:cubicBezTo>
                  <a:cubicBezTo>
                    <a:pt x="977" y="1518"/>
                    <a:pt x="976" y="1518"/>
                    <a:pt x="976" y="1518"/>
                  </a:cubicBezTo>
                  <a:cubicBezTo>
                    <a:pt x="974" y="1517"/>
                    <a:pt x="972" y="1516"/>
                    <a:pt x="972" y="1515"/>
                  </a:cubicBezTo>
                  <a:cubicBezTo>
                    <a:pt x="972" y="1514"/>
                    <a:pt x="973" y="1513"/>
                    <a:pt x="974" y="1512"/>
                  </a:cubicBezTo>
                  <a:cubicBezTo>
                    <a:pt x="974" y="1512"/>
                    <a:pt x="981" y="1500"/>
                    <a:pt x="985" y="1499"/>
                  </a:cubicBezTo>
                  <a:cubicBezTo>
                    <a:pt x="985" y="1499"/>
                    <a:pt x="974" y="1499"/>
                    <a:pt x="966" y="1498"/>
                  </a:cubicBezTo>
                  <a:cubicBezTo>
                    <a:pt x="965" y="1498"/>
                    <a:pt x="964" y="1497"/>
                    <a:pt x="963" y="1497"/>
                  </a:cubicBezTo>
                  <a:cubicBezTo>
                    <a:pt x="962" y="1497"/>
                    <a:pt x="961" y="1497"/>
                    <a:pt x="961" y="1496"/>
                  </a:cubicBezTo>
                  <a:cubicBezTo>
                    <a:pt x="961" y="1496"/>
                    <a:pt x="961" y="1496"/>
                    <a:pt x="961" y="1496"/>
                  </a:cubicBezTo>
                  <a:cubicBezTo>
                    <a:pt x="961" y="1496"/>
                    <a:pt x="961" y="1496"/>
                    <a:pt x="961" y="1496"/>
                  </a:cubicBezTo>
                  <a:cubicBezTo>
                    <a:pt x="958" y="1496"/>
                    <a:pt x="956" y="1495"/>
                    <a:pt x="956" y="1495"/>
                  </a:cubicBezTo>
                  <a:cubicBezTo>
                    <a:pt x="955" y="1494"/>
                    <a:pt x="953" y="1494"/>
                    <a:pt x="951" y="1493"/>
                  </a:cubicBezTo>
                  <a:cubicBezTo>
                    <a:pt x="949" y="1492"/>
                    <a:pt x="947" y="1490"/>
                    <a:pt x="947" y="1489"/>
                  </a:cubicBezTo>
                  <a:cubicBezTo>
                    <a:pt x="946" y="1488"/>
                    <a:pt x="946" y="1487"/>
                    <a:pt x="946" y="1480"/>
                  </a:cubicBezTo>
                  <a:cubicBezTo>
                    <a:pt x="947" y="1472"/>
                    <a:pt x="948" y="1470"/>
                    <a:pt x="951" y="1465"/>
                  </a:cubicBezTo>
                  <a:cubicBezTo>
                    <a:pt x="952" y="1464"/>
                    <a:pt x="953" y="1461"/>
                    <a:pt x="954" y="1460"/>
                  </a:cubicBezTo>
                  <a:cubicBezTo>
                    <a:pt x="954" y="1457"/>
                    <a:pt x="955" y="1456"/>
                    <a:pt x="955" y="1456"/>
                  </a:cubicBezTo>
                  <a:cubicBezTo>
                    <a:pt x="955" y="1455"/>
                    <a:pt x="958" y="1451"/>
                    <a:pt x="960" y="1446"/>
                  </a:cubicBezTo>
                  <a:cubicBezTo>
                    <a:pt x="962" y="1441"/>
                    <a:pt x="966" y="1433"/>
                    <a:pt x="969" y="1428"/>
                  </a:cubicBezTo>
                  <a:cubicBezTo>
                    <a:pt x="973" y="1421"/>
                    <a:pt x="976" y="1415"/>
                    <a:pt x="976" y="1412"/>
                  </a:cubicBezTo>
                  <a:cubicBezTo>
                    <a:pt x="977" y="1411"/>
                    <a:pt x="977" y="1410"/>
                    <a:pt x="978" y="1409"/>
                  </a:cubicBezTo>
                  <a:cubicBezTo>
                    <a:pt x="978" y="1408"/>
                    <a:pt x="980" y="1403"/>
                    <a:pt x="981" y="1399"/>
                  </a:cubicBezTo>
                  <a:cubicBezTo>
                    <a:pt x="982" y="1395"/>
                    <a:pt x="984" y="1390"/>
                    <a:pt x="984" y="1388"/>
                  </a:cubicBezTo>
                  <a:cubicBezTo>
                    <a:pt x="985" y="1386"/>
                    <a:pt x="985" y="1385"/>
                    <a:pt x="984" y="1384"/>
                  </a:cubicBezTo>
                  <a:cubicBezTo>
                    <a:pt x="983" y="1383"/>
                    <a:pt x="983" y="1380"/>
                    <a:pt x="981" y="1359"/>
                  </a:cubicBezTo>
                  <a:cubicBezTo>
                    <a:pt x="979" y="1347"/>
                    <a:pt x="978" y="1333"/>
                    <a:pt x="977" y="1328"/>
                  </a:cubicBezTo>
                  <a:cubicBezTo>
                    <a:pt x="976" y="1324"/>
                    <a:pt x="976" y="1318"/>
                    <a:pt x="976" y="1315"/>
                  </a:cubicBezTo>
                  <a:cubicBezTo>
                    <a:pt x="976" y="1306"/>
                    <a:pt x="978" y="1295"/>
                    <a:pt x="983" y="1286"/>
                  </a:cubicBezTo>
                  <a:cubicBezTo>
                    <a:pt x="987" y="1278"/>
                    <a:pt x="994" y="1257"/>
                    <a:pt x="1002" y="1225"/>
                  </a:cubicBezTo>
                  <a:cubicBezTo>
                    <a:pt x="1002" y="1222"/>
                    <a:pt x="1004" y="1215"/>
                    <a:pt x="1005" y="1209"/>
                  </a:cubicBezTo>
                  <a:cubicBezTo>
                    <a:pt x="1010" y="1192"/>
                    <a:pt x="1011" y="1186"/>
                    <a:pt x="1011" y="1182"/>
                  </a:cubicBezTo>
                  <a:cubicBezTo>
                    <a:pt x="1011" y="1178"/>
                    <a:pt x="1010" y="1162"/>
                    <a:pt x="1007" y="1116"/>
                  </a:cubicBezTo>
                  <a:cubicBezTo>
                    <a:pt x="1007" y="1106"/>
                    <a:pt x="1006" y="1093"/>
                    <a:pt x="1006" y="1089"/>
                  </a:cubicBezTo>
                  <a:cubicBezTo>
                    <a:pt x="1005" y="1077"/>
                    <a:pt x="1005" y="1077"/>
                    <a:pt x="1003" y="1077"/>
                  </a:cubicBezTo>
                  <a:cubicBezTo>
                    <a:pt x="1000" y="1077"/>
                    <a:pt x="982" y="1082"/>
                    <a:pt x="975" y="1084"/>
                  </a:cubicBezTo>
                  <a:cubicBezTo>
                    <a:pt x="971" y="1084"/>
                    <a:pt x="968" y="1085"/>
                    <a:pt x="968" y="1085"/>
                  </a:cubicBezTo>
                  <a:cubicBezTo>
                    <a:pt x="968" y="1085"/>
                    <a:pt x="967" y="1086"/>
                    <a:pt x="967" y="1087"/>
                  </a:cubicBezTo>
                  <a:cubicBezTo>
                    <a:pt x="967" y="1088"/>
                    <a:pt x="967" y="1092"/>
                    <a:pt x="966" y="1096"/>
                  </a:cubicBezTo>
                  <a:cubicBezTo>
                    <a:pt x="966" y="1099"/>
                    <a:pt x="965" y="1103"/>
                    <a:pt x="965" y="1104"/>
                  </a:cubicBezTo>
                  <a:cubicBezTo>
                    <a:pt x="963" y="1115"/>
                    <a:pt x="956" y="1157"/>
                    <a:pt x="955" y="1161"/>
                  </a:cubicBezTo>
                  <a:cubicBezTo>
                    <a:pt x="954" y="1162"/>
                    <a:pt x="953" y="1167"/>
                    <a:pt x="952" y="1171"/>
                  </a:cubicBezTo>
                  <a:cubicBezTo>
                    <a:pt x="951" y="1176"/>
                    <a:pt x="950" y="1180"/>
                    <a:pt x="949" y="1182"/>
                  </a:cubicBezTo>
                  <a:cubicBezTo>
                    <a:pt x="949" y="1184"/>
                    <a:pt x="948" y="1190"/>
                    <a:pt x="946" y="1195"/>
                  </a:cubicBezTo>
                  <a:cubicBezTo>
                    <a:pt x="945" y="1202"/>
                    <a:pt x="941" y="1216"/>
                    <a:pt x="939" y="1221"/>
                  </a:cubicBezTo>
                  <a:cubicBezTo>
                    <a:pt x="937" y="1227"/>
                    <a:pt x="931" y="1249"/>
                    <a:pt x="930" y="1254"/>
                  </a:cubicBezTo>
                  <a:cubicBezTo>
                    <a:pt x="930" y="1259"/>
                    <a:pt x="928" y="1270"/>
                    <a:pt x="927" y="1275"/>
                  </a:cubicBezTo>
                  <a:cubicBezTo>
                    <a:pt x="926" y="1277"/>
                    <a:pt x="925" y="1283"/>
                    <a:pt x="924" y="1289"/>
                  </a:cubicBezTo>
                  <a:cubicBezTo>
                    <a:pt x="922" y="1298"/>
                    <a:pt x="920" y="1308"/>
                    <a:pt x="916" y="1324"/>
                  </a:cubicBezTo>
                  <a:cubicBezTo>
                    <a:pt x="916" y="1326"/>
                    <a:pt x="915" y="1329"/>
                    <a:pt x="915" y="1330"/>
                  </a:cubicBezTo>
                  <a:cubicBezTo>
                    <a:pt x="915" y="1331"/>
                    <a:pt x="914" y="1338"/>
                    <a:pt x="911" y="1349"/>
                  </a:cubicBezTo>
                  <a:cubicBezTo>
                    <a:pt x="911" y="1353"/>
                    <a:pt x="910" y="1356"/>
                    <a:pt x="910" y="1356"/>
                  </a:cubicBezTo>
                  <a:cubicBezTo>
                    <a:pt x="910" y="1356"/>
                    <a:pt x="910" y="1358"/>
                    <a:pt x="910" y="1359"/>
                  </a:cubicBezTo>
                  <a:cubicBezTo>
                    <a:pt x="908" y="1364"/>
                    <a:pt x="905" y="1384"/>
                    <a:pt x="904" y="1388"/>
                  </a:cubicBezTo>
                  <a:cubicBezTo>
                    <a:pt x="903" y="1396"/>
                    <a:pt x="903" y="1397"/>
                    <a:pt x="897" y="1399"/>
                  </a:cubicBezTo>
                  <a:cubicBezTo>
                    <a:pt x="896" y="1400"/>
                    <a:pt x="896" y="1401"/>
                    <a:pt x="896" y="1402"/>
                  </a:cubicBezTo>
                  <a:cubicBezTo>
                    <a:pt x="897" y="1403"/>
                    <a:pt x="898" y="1414"/>
                    <a:pt x="899" y="1427"/>
                  </a:cubicBezTo>
                  <a:cubicBezTo>
                    <a:pt x="899" y="1441"/>
                    <a:pt x="899" y="1441"/>
                    <a:pt x="899" y="1441"/>
                  </a:cubicBezTo>
                  <a:cubicBezTo>
                    <a:pt x="884" y="1449"/>
                    <a:pt x="884" y="1449"/>
                    <a:pt x="884" y="1449"/>
                  </a:cubicBezTo>
                  <a:cubicBezTo>
                    <a:pt x="884" y="1453"/>
                    <a:pt x="889" y="1495"/>
                    <a:pt x="889" y="1496"/>
                  </a:cubicBezTo>
                  <a:cubicBezTo>
                    <a:pt x="889" y="1497"/>
                    <a:pt x="889" y="1499"/>
                    <a:pt x="889" y="1501"/>
                  </a:cubicBezTo>
                  <a:cubicBezTo>
                    <a:pt x="889" y="1511"/>
                    <a:pt x="889" y="1511"/>
                    <a:pt x="889" y="1511"/>
                  </a:cubicBezTo>
                  <a:cubicBezTo>
                    <a:pt x="886" y="1512"/>
                    <a:pt x="886" y="1512"/>
                    <a:pt x="886" y="1512"/>
                  </a:cubicBezTo>
                  <a:cubicBezTo>
                    <a:pt x="883" y="1513"/>
                    <a:pt x="881" y="1514"/>
                    <a:pt x="875" y="1515"/>
                  </a:cubicBezTo>
                  <a:cubicBezTo>
                    <a:pt x="873" y="1516"/>
                    <a:pt x="871" y="1516"/>
                    <a:pt x="870" y="1517"/>
                  </a:cubicBezTo>
                  <a:cubicBezTo>
                    <a:pt x="870" y="1517"/>
                    <a:pt x="870" y="1517"/>
                    <a:pt x="870" y="1517"/>
                  </a:cubicBezTo>
                  <a:cubicBezTo>
                    <a:pt x="851" y="1518"/>
                    <a:pt x="851" y="1518"/>
                    <a:pt x="851" y="1518"/>
                  </a:cubicBezTo>
                  <a:cubicBezTo>
                    <a:pt x="857" y="1524"/>
                    <a:pt x="857" y="1524"/>
                    <a:pt x="857" y="1524"/>
                  </a:cubicBezTo>
                  <a:cubicBezTo>
                    <a:pt x="857" y="1524"/>
                    <a:pt x="857" y="1524"/>
                    <a:pt x="857" y="1524"/>
                  </a:cubicBezTo>
                  <a:close/>
                  <a:moveTo>
                    <a:pt x="1358" y="815"/>
                  </a:moveTo>
                  <a:cubicBezTo>
                    <a:pt x="1330" y="850"/>
                    <a:pt x="1330" y="850"/>
                    <a:pt x="1330" y="850"/>
                  </a:cubicBezTo>
                  <a:cubicBezTo>
                    <a:pt x="1330" y="850"/>
                    <a:pt x="1328" y="853"/>
                    <a:pt x="1326" y="856"/>
                  </a:cubicBezTo>
                  <a:cubicBezTo>
                    <a:pt x="1323" y="860"/>
                    <a:pt x="1319" y="865"/>
                    <a:pt x="1317" y="870"/>
                  </a:cubicBezTo>
                  <a:cubicBezTo>
                    <a:pt x="1316" y="871"/>
                    <a:pt x="1316" y="873"/>
                    <a:pt x="1317" y="873"/>
                  </a:cubicBezTo>
                  <a:cubicBezTo>
                    <a:pt x="1318" y="874"/>
                    <a:pt x="1318" y="874"/>
                    <a:pt x="1318" y="874"/>
                  </a:cubicBezTo>
                  <a:cubicBezTo>
                    <a:pt x="1338" y="849"/>
                    <a:pt x="1338" y="849"/>
                    <a:pt x="1338" y="849"/>
                  </a:cubicBezTo>
                  <a:cubicBezTo>
                    <a:pt x="1339" y="847"/>
                    <a:pt x="1341" y="845"/>
                    <a:pt x="1342" y="843"/>
                  </a:cubicBezTo>
                  <a:cubicBezTo>
                    <a:pt x="1343" y="842"/>
                    <a:pt x="1345" y="840"/>
                    <a:pt x="1346" y="838"/>
                  </a:cubicBezTo>
                  <a:cubicBezTo>
                    <a:pt x="1347" y="837"/>
                    <a:pt x="1348" y="836"/>
                    <a:pt x="1348" y="835"/>
                  </a:cubicBezTo>
                  <a:cubicBezTo>
                    <a:pt x="1349" y="835"/>
                    <a:pt x="1349" y="834"/>
                    <a:pt x="1350" y="833"/>
                  </a:cubicBezTo>
                  <a:cubicBezTo>
                    <a:pt x="1353" y="829"/>
                    <a:pt x="1357" y="824"/>
                    <a:pt x="1358" y="821"/>
                  </a:cubicBezTo>
                  <a:cubicBezTo>
                    <a:pt x="1359" y="821"/>
                    <a:pt x="1359" y="820"/>
                    <a:pt x="1359" y="820"/>
                  </a:cubicBezTo>
                  <a:cubicBezTo>
                    <a:pt x="1360" y="819"/>
                    <a:pt x="1360" y="818"/>
                    <a:pt x="1361" y="818"/>
                  </a:cubicBezTo>
                  <a:cubicBezTo>
                    <a:pt x="1358" y="815"/>
                    <a:pt x="1358" y="815"/>
                    <a:pt x="1358" y="815"/>
                  </a:cubicBezTo>
                  <a:close/>
                  <a:moveTo>
                    <a:pt x="1371" y="812"/>
                  </a:moveTo>
                  <a:cubicBezTo>
                    <a:pt x="1371" y="812"/>
                    <a:pt x="1371" y="812"/>
                    <a:pt x="1371" y="812"/>
                  </a:cubicBezTo>
                  <a:cubicBezTo>
                    <a:pt x="1371" y="811"/>
                    <a:pt x="1372" y="811"/>
                    <a:pt x="1372" y="811"/>
                  </a:cubicBezTo>
                  <a:cubicBezTo>
                    <a:pt x="1374" y="808"/>
                    <a:pt x="1375" y="806"/>
                    <a:pt x="1376" y="806"/>
                  </a:cubicBezTo>
                  <a:cubicBezTo>
                    <a:pt x="1376" y="805"/>
                    <a:pt x="1377" y="804"/>
                    <a:pt x="1376" y="803"/>
                  </a:cubicBezTo>
                  <a:cubicBezTo>
                    <a:pt x="1376" y="802"/>
                    <a:pt x="1376" y="802"/>
                    <a:pt x="1375" y="803"/>
                  </a:cubicBezTo>
                  <a:cubicBezTo>
                    <a:pt x="1374" y="803"/>
                    <a:pt x="1374" y="803"/>
                    <a:pt x="1373" y="804"/>
                  </a:cubicBezTo>
                  <a:cubicBezTo>
                    <a:pt x="1373" y="805"/>
                    <a:pt x="1372" y="806"/>
                    <a:pt x="1371" y="808"/>
                  </a:cubicBezTo>
                  <a:cubicBezTo>
                    <a:pt x="1370" y="809"/>
                    <a:pt x="1368" y="812"/>
                    <a:pt x="1367" y="813"/>
                  </a:cubicBezTo>
                  <a:cubicBezTo>
                    <a:pt x="1362" y="819"/>
                    <a:pt x="1360" y="821"/>
                    <a:pt x="1357" y="827"/>
                  </a:cubicBezTo>
                  <a:cubicBezTo>
                    <a:pt x="1350" y="835"/>
                    <a:pt x="1345" y="842"/>
                    <a:pt x="1341" y="849"/>
                  </a:cubicBezTo>
                  <a:cubicBezTo>
                    <a:pt x="1336" y="856"/>
                    <a:pt x="1336" y="856"/>
                    <a:pt x="1335" y="858"/>
                  </a:cubicBezTo>
                  <a:cubicBezTo>
                    <a:pt x="1333" y="859"/>
                    <a:pt x="1331" y="862"/>
                    <a:pt x="1330" y="864"/>
                  </a:cubicBezTo>
                  <a:cubicBezTo>
                    <a:pt x="1329" y="865"/>
                    <a:pt x="1328" y="867"/>
                    <a:pt x="1326" y="869"/>
                  </a:cubicBezTo>
                  <a:cubicBezTo>
                    <a:pt x="1325" y="870"/>
                    <a:pt x="1323" y="873"/>
                    <a:pt x="1322" y="876"/>
                  </a:cubicBezTo>
                  <a:cubicBezTo>
                    <a:pt x="1319" y="879"/>
                    <a:pt x="1320" y="879"/>
                    <a:pt x="1325" y="873"/>
                  </a:cubicBezTo>
                  <a:cubicBezTo>
                    <a:pt x="1328" y="869"/>
                    <a:pt x="1331" y="866"/>
                    <a:pt x="1333" y="862"/>
                  </a:cubicBezTo>
                  <a:cubicBezTo>
                    <a:pt x="1335" y="861"/>
                    <a:pt x="1337" y="858"/>
                    <a:pt x="1339" y="855"/>
                  </a:cubicBezTo>
                  <a:cubicBezTo>
                    <a:pt x="1349" y="843"/>
                    <a:pt x="1349" y="843"/>
                    <a:pt x="1349" y="843"/>
                  </a:cubicBezTo>
                  <a:cubicBezTo>
                    <a:pt x="1349" y="842"/>
                    <a:pt x="1350" y="840"/>
                    <a:pt x="1351" y="840"/>
                  </a:cubicBezTo>
                  <a:cubicBezTo>
                    <a:pt x="1357" y="831"/>
                    <a:pt x="1362" y="824"/>
                    <a:pt x="1368" y="816"/>
                  </a:cubicBezTo>
                  <a:cubicBezTo>
                    <a:pt x="1368" y="815"/>
                    <a:pt x="1369" y="815"/>
                    <a:pt x="1369" y="815"/>
                  </a:cubicBezTo>
                  <a:cubicBezTo>
                    <a:pt x="1369" y="815"/>
                    <a:pt x="1369" y="815"/>
                    <a:pt x="1370" y="814"/>
                  </a:cubicBezTo>
                  <a:cubicBezTo>
                    <a:pt x="1371" y="812"/>
                    <a:pt x="1371" y="812"/>
                    <a:pt x="1371" y="812"/>
                  </a:cubicBezTo>
                  <a:close/>
                  <a:moveTo>
                    <a:pt x="400" y="2018"/>
                  </a:moveTo>
                  <a:cubicBezTo>
                    <a:pt x="400" y="2017"/>
                    <a:pt x="400" y="2017"/>
                    <a:pt x="400" y="2017"/>
                  </a:cubicBezTo>
                  <a:cubicBezTo>
                    <a:pt x="399" y="2018"/>
                    <a:pt x="398" y="2019"/>
                    <a:pt x="399" y="2019"/>
                  </a:cubicBezTo>
                  <a:cubicBezTo>
                    <a:pt x="400" y="2019"/>
                    <a:pt x="400" y="2018"/>
                    <a:pt x="400" y="2018"/>
                  </a:cubicBezTo>
                  <a:close/>
                  <a:moveTo>
                    <a:pt x="527" y="1983"/>
                  </a:moveTo>
                  <a:cubicBezTo>
                    <a:pt x="527" y="1982"/>
                    <a:pt x="526" y="1980"/>
                    <a:pt x="525" y="1981"/>
                  </a:cubicBezTo>
                  <a:cubicBezTo>
                    <a:pt x="525" y="1982"/>
                    <a:pt x="526" y="1984"/>
                    <a:pt x="527" y="1984"/>
                  </a:cubicBezTo>
                  <a:cubicBezTo>
                    <a:pt x="527" y="1984"/>
                    <a:pt x="527" y="1983"/>
                    <a:pt x="527" y="1983"/>
                  </a:cubicBezTo>
                  <a:close/>
                  <a:moveTo>
                    <a:pt x="592" y="1939"/>
                  </a:moveTo>
                  <a:cubicBezTo>
                    <a:pt x="601" y="1935"/>
                    <a:pt x="608" y="1931"/>
                    <a:pt x="609" y="1931"/>
                  </a:cubicBezTo>
                  <a:cubicBezTo>
                    <a:pt x="610" y="1930"/>
                    <a:pt x="613" y="1929"/>
                    <a:pt x="616" y="1928"/>
                  </a:cubicBezTo>
                  <a:cubicBezTo>
                    <a:pt x="622" y="1925"/>
                    <a:pt x="634" y="1919"/>
                    <a:pt x="647" y="1913"/>
                  </a:cubicBezTo>
                  <a:cubicBezTo>
                    <a:pt x="659" y="1907"/>
                    <a:pt x="672" y="1901"/>
                    <a:pt x="689" y="1894"/>
                  </a:cubicBezTo>
                  <a:cubicBezTo>
                    <a:pt x="696" y="1891"/>
                    <a:pt x="704" y="1887"/>
                    <a:pt x="709" y="1885"/>
                  </a:cubicBezTo>
                  <a:cubicBezTo>
                    <a:pt x="714" y="1883"/>
                    <a:pt x="718" y="1881"/>
                    <a:pt x="720" y="1880"/>
                  </a:cubicBezTo>
                  <a:cubicBezTo>
                    <a:pt x="730" y="1876"/>
                    <a:pt x="741" y="1871"/>
                    <a:pt x="747" y="1868"/>
                  </a:cubicBezTo>
                  <a:cubicBezTo>
                    <a:pt x="750" y="1867"/>
                    <a:pt x="758" y="1863"/>
                    <a:pt x="763" y="1861"/>
                  </a:cubicBezTo>
                  <a:cubicBezTo>
                    <a:pt x="769" y="1859"/>
                    <a:pt x="774" y="1856"/>
                    <a:pt x="775" y="1856"/>
                  </a:cubicBezTo>
                  <a:cubicBezTo>
                    <a:pt x="776" y="1855"/>
                    <a:pt x="777" y="1855"/>
                    <a:pt x="777" y="1855"/>
                  </a:cubicBezTo>
                  <a:cubicBezTo>
                    <a:pt x="778" y="1855"/>
                    <a:pt x="781" y="1853"/>
                    <a:pt x="786" y="1851"/>
                  </a:cubicBezTo>
                  <a:cubicBezTo>
                    <a:pt x="791" y="1848"/>
                    <a:pt x="796" y="1846"/>
                    <a:pt x="799" y="1845"/>
                  </a:cubicBezTo>
                  <a:cubicBezTo>
                    <a:pt x="801" y="1844"/>
                    <a:pt x="804" y="1843"/>
                    <a:pt x="805" y="1842"/>
                  </a:cubicBezTo>
                  <a:cubicBezTo>
                    <a:pt x="806" y="1841"/>
                    <a:pt x="809" y="1841"/>
                    <a:pt x="811" y="1839"/>
                  </a:cubicBezTo>
                  <a:cubicBezTo>
                    <a:pt x="819" y="1836"/>
                    <a:pt x="844" y="1825"/>
                    <a:pt x="846" y="1823"/>
                  </a:cubicBezTo>
                  <a:cubicBezTo>
                    <a:pt x="851" y="1821"/>
                    <a:pt x="869" y="1813"/>
                    <a:pt x="871" y="1812"/>
                  </a:cubicBezTo>
                  <a:cubicBezTo>
                    <a:pt x="872" y="1812"/>
                    <a:pt x="874" y="1811"/>
                    <a:pt x="876" y="1810"/>
                  </a:cubicBezTo>
                  <a:cubicBezTo>
                    <a:pt x="877" y="1809"/>
                    <a:pt x="882" y="1807"/>
                    <a:pt x="886" y="1806"/>
                  </a:cubicBezTo>
                  <a:cubicBezTo>
                    <a:pt x="889" y="1804"/>
                    <a:pt x="897" y="1801"/>
                    <a:pt x="902" y="1798"/>
                  </a:cubicBezTo>
                  <a:cubicBezTo>
                    <a:pt x="907" y="1796"/>
                    <a:pt x="913" y="1793"/>
                    <a:pt x="915" y="1793"/>
                  </a:cubicBezTo>
                  <a:cubicBezTo>
                    <a:pt x="917" y="1792"/>
                    <a:pt x="919" y="1791"/>
                    <a:pt x="920" y="1790"/>
                  </a:cubicBezTo>
                  <a:cubicBezTo>
                    <a:pt x="921" y="1790"/>
                    <a:pt x="934" y="1784"/>
                    <a:pt x="944" y="1780"/>
                  </a:cubicBezTo>
                  <a:cubicBezTo>
                    <a:pt x="957" y="1774"/>
                    <a:pt x="965" y="1771"/>
                    <a:pt x="972" y="1768"/>
                  </a:cubicBezTo>
                  <a:cubicBezTo>
                    <a:pt x="976" y="1766"/>
                    <a:pt x="982" y="1763"/>
                    <a:pt x="986" y="1761"/>
                  </a:cubicBezTo>
                  <a:cubicBezTo>
                    <a:pt x="1000" y="1756"/>
                    <a:pt x="1004" y="1754"/>
                    <a:pt x="1007" y="1753"/>
                  </a:cubicBezTo>
                  <a:cubicBezTo>
                    <a:pt x="1009" y="1752"/>
                    <a:pt x="1011" y="1750"/>
                    <a:pt x="1013" y="1750"/>
                  </a:cubicBezTo>
                  <a:cubicBezTo>
                    <a:pt x="1019" y="1747"/>
                    <a:pt x="1020" y="1746"/>
                    <a:pt x="1020" y="1734"/>
                  </a:cubicBezTo>
                  <a:cubicBezTo>
                    <a:pt x="1020" y="1727"/>
                    <a:pt x="1020" y="1724"/>
                    <a:pt x="1021" y="1723"/>
                  </a:cubicBezTo>
                  <a:cubicBezTo>
                    <a:pt x="1021" y="1721"/>
                    <a:pt x="1021" y="1721"/>
                    <a:pt x="1021" y="1721"/>
                  </a:cubicBezTo>
                  <a:cubicBezTo>
                    <a:pt x="1021" y="1721"/>
                    <a:pt x="1017" y="1716"/>
                    <a:pt x="1011" y="1709"/>
                  </a:cubicBezTo>
                  <a:cubicBezTo>
                    <a:pt x="1006" y="1703"/>
                    <a:pt x="997" y="1694"/>
                    <a:pt x="992" y="1688"/>
                  </a:cubicBezTo>
                  <a:cubicBezTo>
                    <a:pt x="987" y="1682"/>
                    <a:pt x="978" y="1673"/>
                    <a:pt x="973" y="1667"/>
                  </a:cubicBezTo>
                  <a:cubicBezTo>
                    <a:pt x="958" y="1650"/>
                    <a:pt x="928" y="1617"/>
                    <a:pt x="921" y="1609"/>
                  </a:cubicBezTo>
                  <a:cubicBezTo>
                    <a:pt x="914" y="1601"/>
                    <a:pt x="911" y="1599"/>
                    <a:pt x="907" y="1595"/>
                  </a:cubicBezTo>
                  <a:cubicBezTo>
                    <a:pt x="904" y="1592"/>
                    <a:pt x="900" y="1589"/>
                    <a:pt x="897" y="1585"/>
                  </a:cubicBezTo>
                  <a:cubicBezTo>
                    <a:pt x="877" y="1559"/>
                    <a:pt x="877" y="1559"/>
                    <a:pt x="877" y="1559"/>
                  </a:cubicBezTo>
                  <a:cubicBezTo>
                    <a:pt x="864" y="1541"/>
                    <a:pt x="852" y="1530"/>
                    <a:pt x="852" y="1530"/>
                  </a:cubicBezTo>
                  <a:cubicBezTo>
                    <a:pt x="851" y="1545"/>
                    <a:pt x="853" y="1572"/>
                    <a:pt x="853" y="1572"/>
                  </a:cubicBezTo>
                  <a:cubicBezTo>
                    <a:pt x="853" y="1587"/>
                    <a:pt x="862" y="1599"/>
                    <a:pt x="862" y="1599"/>
                  </a:cubicBezTo>
                  <a:cubicBezTo>
                    <a:pt x="865" y="1606"/>
                    <a:pt x="880" y="1631"/>
                    <a:pt x="880" y="1631"/>
                  </a:cubicBezTo>
                  <a:cubicBezTo>
                    <a:pt x="884" y="1632"/>
                    <a:pt x="888" y="1636"/>
                    <a:pt x="888" y="1636"/>
                  </a:cubicBezTo>
                  <a:cubicBezTo>
                    <a:pt x="903" y="1650"/>
                    <a:pt x="904" y="1651"/>
                    <a:pt x="904" y="1651"/>
                  </a:cubicBezTo>
                  <a:cubicBezTo>
                    <a:pt x="907" y="1654"/>
                    <a:pt x="914" y="1662"/>
                    <a:pt x="914" y="1662"/>
                  </a:cubicBezTo>
                  <a:cubicBezTo>
                    <a:pt x="915" y="1664"/>
                    <a:pt x="920" y="1670"/>
                    <a:pt x="920" y="1670"/>
                  </a:cubicBezTo>
                  <a:cubicBezTo>
                    <a:pt x="924" y="1672"/>
                    <a:pt x="928" y="1676"/>
                    <a:pt x="930" y="1678"/>
                  </a:cubicBezTo>
                  <a:cubicBezTo>
                    <a:pt x="930" y="1679"/>
                    <a:pt x="931" y="1679"/>
                    <a:pt x="931" y="1679"/>
                  </a:cubicBezTo>
                  <a:cubicBezTo>
                    <a:pt x="931" y="1679"/>
                    <a:pt x="935" y="1683"/>
                    <a:pt x="939" y="1687"/>
                  </a:cubicBezTo>
                  <a:cubicBezTo>
                    <a:pt x="943" y="1692"/>
                    <a:pt x="947" y="1697"/>
                    <a:pt x="949" y="1698"/>
                  </a:cubicBezTo>
                  <a:cubicBezTo>
                    <a:pt x="956" y="1706"/>
                    <a:pt x="962" y="1717"/>
                    <a:pt x="961" y="1724"/>
                  </a:cubicBezTo>
                  <a:cubicBezTo>
                    <a:pt x="961" y="1727"/>
                    <a:pt x="961" y="1729"/>
                    <a:pt x="961" y="1731"/>
                  </a:cubicBezTo>
                  <a:cubicBezTo>
                    <a:pt x="961" y="1732"/>
                    <a:pt x="961" y="1732"/>
                    <a:pt x="961" y="1732"/>
                  </a:cubicBezTo>
                  <a:cubicBezTo>
                    <a:pt x="961" y="1732"/>
                    <a:pt x="961" y="1732"/>
                    <a:pt x="961" y="1733"/>
                  </a:cubicBezTo>
                  <a:cubicBezTo>
                    <a:pt x="961" y="1735"/>
                    <a:pt x="961" y="1736"/>
                    <a:pt x="961" y="1738"/>
                  </a:cubicBezTo>
                  <a:cubicBezTo>
                    <a:pt x="960" y="1738"/>
                    <a:pt x="960" y="1739"/>
                    <a:pt x="960" y="1739"/>
                  </a:cubicBezTo>
                  <a:cubicBezTo>
                    <a:pt x="943" y="1756"/>
                    <a:pt x="905" y="1749"/>
                    <a:pt x="905" y="1749"/>
                  </a:cubicBezTo>
                  <a:cubicBezTo>
                    <a:pt x="891" y="1747"/>
                    <a:pt x="866" y="1736"/>
                    <a:pt x="866" y="1736"/>
                  </a:cubicBezTo>
                  <a:cubicBezTo>
                    <a:pt x="865" y="1736"/>
                    <a:pt x="865" y="1736"/>
                    <a:pt x="865" y="1736"/>
                  </a:cubicBezTo>
                  <a:cubicBezTo>
                    <a:pt x="865" y="1735"/>
                    <a:pt x="865" y="1735"/>
                    <a:pt x="865" y="1735"/>
                  </a:cubicBezTo>
                  <a:cubicBezTo>
                    <a:pt x="865" y="1735"/>
                    <a:pt x="865" y="1735"/>
                    <a:pt x="865" y="1735"/>
                  </a:cubicBezTo>
                  <a:cubicBezTo>
                    <a:pt x="859" y="1732"/>
                    <a:pt x="845" y="1712"/>
                    <a:pt x="845" y="1712"/>
                  </a:cubicBezTo>
                  <a:cubicBezTo>
                    <a:pt x="844" y="1709"/>
                    <a:pt x="833" y="1701"/>
                    <a:pt x="833" y="1701"/>
                  </a:cubicBezTo>
                  <a:cubicBezTo>
                    <a:pt x="833" y="1701"/>
                    <a:pt x="833" y="1701"/>
                    <a:pt x="833" y="1701"/>
                  </a:cubicBezTo>
                  <a:cubicBezTo>
                    <a:pt x="828" y="1697"/>
                    <a:pt x="821" y="1692"/>
                    <a:pt x="819" y="1691"/>
                  </a:cubicBezTo>
                  <a:cubicBezTo>
                    <a:pt x="817" y="1690"/>
                    <a:pt x="816" y="1691"/>
                    <a:pt x="813" y="1693"/>
                  </a:cubicBezTo>
                  <a:cubicBezTo>
                    <a:pt x="810" y="1695"/>
                    <a:pt x="809" y="1695"/>
                    <a:pt x="805" y="1695"/>
                  </a:cubicBezTo>
                  <a:cubicBezTo>
                    <a:pt x="801" y="1695"/>
                    <a:pt x="799" y="1695"/>
                    <a:pt x="794" y="1693"/>
                  </a:cubicBezTo>
                  <a:cubicBezTo>
                    <a:pt x="790" y="1691"/>
                    <a:pt x="787" y="1690"/>
                    <a:pt x="787" y="1690"/>
                  </a:cubicBezTo>
                  <a:cubicBezTo>
                    <a:pt x="786" y="1689"/>
                    <a:pt x="786" y="1689"/>
                    <a:pt x="785" y="1689"/>
                  </a:cubicBezTo>
                  <a:cubicBezTo>
                    <a:pt x="784" y="1689"/>
                    <a:pt x="783" y="1689"/>
                    <a:pt x="783" y="1688"/>
                  </a:cubicBezTo>
                  <a:cubicBezTo>
                    <a:pt x="782" y="1688"/>
                    <a:pt x="779" y="1687"/>
                    <a:pt x="775" y="1685"/>
                  </a:cubicBezTo>
                  <a:cubicBezTo>
                    <a:pt x="768" y="1681"/>
                    <a:pt x="765" y="1679"/>
                    <a:pt x="764" y="1676"/>
                  </a:cubicBezTo>
                  <a:cubicBezTo>
                    <a:pt x="763" y="1674"/>
                    <a:pt x="764" y="1660"/>
                    <a:pt x="764" y="1654"/>
                  </a:cubicBezTo>
                  <a:cubicBezTo>
                    <a:pt x="765" y="1652"/>
                    <a:pt x="765" y="1651"/>
                    <a:pt x="764" y="1649"/>
                  </a:cubicBezTo>
                  <a:cubicBezTo>
                    <a:pt x="763" y="1645"/>
                    <a:pt x="763" y="1633"/>
                    <a:pt x="765" y="1629"/>
                  </a:cubicBezTo>
                  <a:cubicBezTo>
                    <a:pt x="765" y="1627"/>
                    <a:pt x="766" y="1623"/>
                    <a:pt x="767" y="1620"/>
                  </a:cubicBezTo>
                  <a:cubicBezTo>
                    <a:pt x="768" y="1617"/>
                    <a:pt x="769" y="1613"/>
                    <a:pt x="770" y="1611"/>
                  </a:cubicBezTo>
                  <a:cubicBezTo>
                    <a:pt x="770" y="1610"/>
                    <a:pt x="771" y="1605"/>
                    <a:pt x="772" y="1600"/>
                  </a:cubicBezTo>
                  <a:cubicBezTo>
                    <a:pt x="775" y="1590"/>
                    <a:pt x="776" y="1588"/>
                    <a:pt x="778" y="1585"/>
                  </a:cubicBezTo>
                  <a:cubicBezTo>
                    <a:pt x="779" y="1582"/>
                    <a:pt x="780" y="1579"/>
                    <a:pt x="781" y="1574"/>
                  </a:cubicBezTo>
                  <a:cubicBezTo>
                    <a:pt x="781" y="1571"/>
                    <a:pt x="782" y="1567"/>
                    <a:pt x="782" y="1565"/>
                  </a:cubicBezTo>
                  <a:cubicBezTo>
                    <a:pt x="784" y="1561"/>
                    <a:pt x="784" y="1554"/>
                    <a:pt x="785" y="1537"/>
                  </a:cubicBezTo>
                  <a:cubicBezTo>
                    <a:pt x="786" y="1527"/>
                    <a:pt x="786" y="1522"/>
                    <a:pt x="786" y="1520"/>
                  </a:cubicBezTo>
                  <a:cubicBezTo>
                    <a:pt x="785" y="1519"/>
                    <a:pt x="785" y="1515"/>
                    <a:pt x="784" y="1512"/>
                  </a:cubicBezTo>
                  <a:cubicBezTo>
                    <a:pt x="783" y="1505"/>
                    <a:pt x="783" y="1505"/>
                    <a:pt x="783" y="1505"/>
                  </a:cubicBezTo>
                  <a:cubicBezTo>
                    <a:pt x="782" y="1505"/>
                    <a:pt x="782" y="1505"/>
                    <a:pt x="782" y="1505"/>
                  </a:cubicBezTo>
                  <a:cubicBezTo>
                    <a:pt x="781" y="1505"/>
                    <a:pt x="780" y="1505"/>
                    <a:pt x="779" y="1505"/>
                  </a:cubicBezTo>
                  <a:cubicBezTo>
                    <a:pt x="779" y="1505"/>
                    <a:pt x="779" y="1505"/>
                    <a:pt x="779" y="1505"/>
                  </a:cubicBezTo>
                  <a:cubicBezTo>
                    <a:pt x="779" y="1505"/>
                    <a:pt x="777" y="1505"/>
                    <a:pt x="775" y="1505"/>
                  </a:cubicBezTo>
                  <a:cubicBezTo>
                    <a:pt x="770" y="1505"/>
                    <a:pt x="764" y="1504"/>
                    <a:pt x="758" y="1503"/>
                  </a:cubicBezTo>
                  <a:cubicBezTo>
                    <a:pt x="756" y="1502"/>
                    <a:pt x="754" y="1502"/>
                    <a:pt x="754" y="1502"/>
                  </a:cubicBezTo>
                  <a:cubicBezTo>
                    <a:pt x="754" y="1503"/>
                    <a:pt x="752" y="1502"/>
                    <a:pt x="751" y="1502"/>
                  </a:cubicBezTo>
                  <a:cubicBezTo>
                    <a:pt x="746" y="1500"/>
                    <a:pt x="739" y="1499"/>
                    <a:pt x="739" y="1500"/>
                  </a:cubicBezTo>
                  <a:cubicBezTo>
                    <a:pt x="739" y="1500"/>
                    <a:pt x="738" y="1500"/>
                    <a:pt x="738" y="1500"/>
                  </a:cubicBezTo>
                  <a:cubicBezTo>
                    <a:pt x="737" y="1499"/>
                    <a:pt x="737" y="1499"/>
                    <a:pt x="736" y="1500"/>
                  </a:cubicBezTo>
                  <a:cubicBezTo>
                    <a:pt x="735" y="1500"/>
                    <a:pt x="735" y="1500"/>
                    <a:pt x="735" y="1499"/>
                  </a:cubicBezTo>
                  <a:cubicBezTo>
                    <a:pt x="734" y="1499"/>
                    <a:pt x="733" y="1498"/>
                    <a:pt x="733" y="1498"/>
                  </a:cubicBezTo>
                  <a:cubicBezTo>
                    <a:pt x="731" y="1498"/>
                    <a:pt x="727" y="1494"/>
                    <a:pt x="727" y="1492"/>
                  </a:cubicBezTo>
                  <a:cubicBezTo>
                    <a:pt x="726" y="1491"/>
                    <a:pt x="727" y="1489"/>
                    <a:pt x="727" y="1488"/>
                  </a:cubicBezTo>
                  <a:cubicBezTo>
                    <a:pt x="728" y="1485"/>
                    <a:pt x="728" y="1485"/>
                    <a:pt x="726" y="1483"/>
                  </a:cubicBezTo>
                  <a:cubicBezTo>
                    <a:pt x="725" y="1481"/>
                    <a:pt x="725" y="1480"/>
                    <a:pt x="726" y="1473"/>
                  </a:cubicBezTo>
                  <a:cubicBezTo>
                    <a:pt x="727" y="1466"/>
                    <a:pt x="727" y="1465"/>
                    <a:pt x="729" y="1464"/>
                  </a:cubicBezTo>
                  <a:cubicBezTo>
                    <a:pt x="731" y="1462"/>
                    <a:pt x="731" y="1462"/>
                    <a:pt x="731" y="1459"/>
                  </a:cubicBezTo>
                  <a:cubicBezTo>
                    <a:pt x="732" y="1454"/>
                    <a:pt x="735" y="1448"/>
                    <a:pt x="740" y="1443"/>
                  </a:cubicBezTo>
                  <a:cubicBezTo>
                    <a:pt x="742" y="1442"/>
                    <a:pt x="745" y="1439"/>
                    <a:pt x="747" y="1437"/>
                  </a:cubicBezTo>
                  <a:cubicBezTo>
                    <a:pt x="753" y="1431"/>
                    <a:pt x="754" y="1429"/>
                    <a:pt x="758" y="1427"/>
                  </a:cubicBezTo>
                  <a:cubicBezTo>
                    <a:pt x="759" y="1426"/>
                    <a:pt x="760" y="1424"/>
                    <a:pt x="760" y="1424"/>
                  </a:cubicBezTo>
                  <a:cubicBezTo>
                    <a:pt x="760" y="1424"/>
                    <a:pt x="740" y="1400"/>
                    <a:pt x="715" y="1371"/>
                  </a:cubicBezTo>
                  <a:cubicBezTo>
                    <a:pt x="669" y="1318"/>
                    <a:pt x="669" y="1318"/>
                    <a:pt x="669" y="1318"/>
                  </a:cubicBezTo>
                  <a:cubicBezTo>
                    <a:pt x="664" y="1319"/>
                    <a:pt x="664" y="1319"/>
                    <a:pt x="664" y="1319"/>
                  </a:cubicBezTo>
                  <a:cubicBezTo>
                    <a:pt x="662" y="1320"/>
                    <a:pt x="655" y="1322"/>
                    <a:pt x="650" y="1324"/>
                  </a:cubicBezTo>
                  <a:cubicBezTo>
                    <a:pt x="645" y="1326"/>
                    <a:pt x="639" y="1327"/>
                    <a:pt x="638" y="1328"/>
                  </a:cubicBezTo>
                  <a:cubicBezTo>
                    <a:pt x="636" y="1328"/>
                    <a:pt x="625" y="1331"/>
                    <a:pt x="620" y="1332"/>
                  </a:cubicBezTo>
                  <a:cubicBezTo>
                    <a:pt x="612" y="1334"/>
                    <a:pt x="570" y="1339"/>
                    <a:pt x="561" y="1339"/>
                  </a:cubicBezTo>
                  <a:cubicBezTo>
                    <a:pt x="559" y="1339"/>
                    <a:pt x="559" y="1339"/>
                    <a:pt x="559" y="1339"/>
                  </a:cubicBezTo>
                  <a:cubicBezTo>
                    <a:pt x="558" y="1344"/>
                    <a:pt x="558" y="1344"/>
                    <a:pt x="558" y="1344"/>
                  </a:cubicBezTo>
                  <a:cubicBezTo>
                    <a:pt x="556" y="1351"/>
                    <a:pt x="554" y="1358"/>
                    <a:pt x="550" y="1364"/>
                  </a:cubicBezTo>
                  <a:cubicBezTo>
                    <a:pt x="548" y="1368"/>
                    <a:pt x="546" y="1374"/>
                    <a:pt x="546" y="1381"/>
                  </a:cubicBezTo>
                  <a:cubicBezTo>
                    <a:pt x="545" y="1386"/>
                    <a:pt x="544" y="1388"/>
                    <a:pt x="539" y="1392"/>
                  </a:cubicBezTo>
                  <a:cubicBezTo>
                    <a:pt x="537" y="1395"/>
                    <a:pt x="536" y="1396"/>
                    <a:pt x="536" y="1397"/>
                  </a:cubicBezTo>
                  <a:cubicBezTo>
                    <a:pt x="536" y="1399"/>
                    <a:pt x="537" y="1409"/>
                    <a:pt x="538" y="1409"/>
                  </a:cubicBezTo>
                  <a:cubicBezTo>
                    <a:pt x="538" y="1409"/>
                    <a:pt x="541" y="1408"/>
                    <a:pt x="544" y="1408"/>
                  </a:cubicBezTo>
                  <a:cubicBezTo>
                    <a:pt x="559" y="1403"/>
                    <a:pt x="583" y="1399"/>
                    <a:pt x="600" y="1396"/>
                  </a:cubicBezTo>
                  <a:cubicBezTo>
                    <a:pt x="607" y="1395"/>
                    <a:pt x="613" y="1395"/>
                    <a:pt x="615" y="1394"/>
                  </a:cubicBezTo>
                  <a:cubicBezTo>
                    <a:pt x="622" y="1393"/>
                    <a:pt x="634" y="1393"/>
                    <a:pt x="637" y="1394"/>
                  </a:cubicBezTo>
                  <a:cubicBezTo>
                    <a:pt x="644" y="1395"/>
                    <a:pt x="645" y="1396"/>
                    <a:pt x="647" y="1397"/>
                  </a:cubicBezTo>
                  <a:cubicBezTo>
                    <a:pt x="650" y="1399"/>
                    <a:pt x="651" y="1403"/>
                    <a:pt x="653" y="1409"/>
                  </a:cubicBezTo>
                  <a:cubicBezTo>
                    <a:pt x="654" y="1414"/>
                    <a:pt x="654" y="1423"/>
                    <a:pt x="653" y="1424"/>
                  </a:cubicBezTo>
                  <a:cubicBezTo>
                    <a:pt x="652" y="1424"/>
                    <a:pt x="652" y="1431"/>
                    <a:pt x="652" y="1436"/>
                  </a:cubicBezTo>
                  <a:cubicBezTo>
                    <a:pt x="651" y="1458"/>
                    <a:pt x="651" y="1458"/>
                    <a:pt x="651" y="1458"/>
                  </a:cubicBezTo>
                  <a:cubicBezTo>
                    <a:pt x="647" y="1468"/>
                    <a:pt x="637" y="1467"/>
                    <a:pt x="637" y="1467"/>
                  </a:cubicBezTo>
                  <a:cubicBezTo>
                    <a:pt x="633" y="1467"/>
                    <a:pt x="632" y="1465"/>
                    <a:pt x="632" y="1465"/>
                  </a:cubicBezTo>
                  <a:cubicBezTo>
                    <a:pt x="631" y="1462"/>
                    <a:pt x="628" y="1461"/>
                    <a:pt x="628" y="1461"/>
                  </a:cubicBezTo>
                  <a:cubicBezTo>
                    <a:pt x="628" y="1463"/>
                    <a:pt x="626" y="1467"/>
                    <a:pt x="626" y="1467"/>
                  </a:cubicBezTo>
                  <a:cubicBezTo>
                    <a:pt x="630" y="1468"/>
                    <a:pt x="630" y="1468"/>
                    <a:pt x="630" y="1468"/>
                  </a:cubicBezTo>
                  <a:cubicBezTo>
                    <a:pt x="691" y="1487"/>
                    <a:pt x="691" y="1487"/>
                    <a:pt x="691" y="1487"/>
                  </a:cubicBezTo>
                  <a:cubicBezTo>
                    <a:pt x="692" y="1488"/>
                    <a:pt x="694" y="1488"/>
                    <a:pt x="695" y="1489"/>
                  </a:cubicBezTo>
                  <a:cubicBezTo>
                    <a:pt x="699" y="1490"/>
                    <a:pt x="702" y="1491"/>
                    <a:pt x="703" y="1491"/>
                  </a:cubicBezTo>
                  <a:cubicBezTo>
                    <a:pt x="704" y="1492"/>
                    <a:pt x="705" y="1492"/>
                    <a:pt x="705" y="1492"/>
                  </a:cubicBezTo>
                  <a:cubicBezTo>
                    <a:pt x="706" y="1493"/>
                    <a:pt x="707" y="1493"/>
                    <a:pt x="707" y="1493"/>
                  </a:cubicBezTo>
                  <a:cubicBezTo>
                    <a:pt x="708" y="1494"/>
                    <a:pt x="711" y="1494"/>
                    <a:pt x="713" y="1495"/>
                  </a:cubicBezTo>
                  <a:cubicBezTo>
                    <a:pt x="716" y="1496"/>
                    <a:pt x="719" y="1497"/>
                    <a:pt x="719" y="1498"/>
                  </a:cubicBezTo>
                  <a:cubicBezTo>
                    <a:pt x="720" y="1498"/>
                    <a:pt x="721" y="1498"/>
                    <a:pt x="721" y="1498"/>
                  </a:cubicBezTo>
                  <a:cubicBezTo>
                    <a:pt x="722" y="1498"/>
                    <a:pt x="723" y="1498"/>
                    <a:pt x="725" y="1499"/>
                  </a:cubicBezTo>
                  <a:cubicBezTo>
                    <a:pt x="726" y="1500"/>
                    <a:pt x="727" y="1500"/>
                    <a:pt x="727" y="1500"/>
                  </a:cubicBezTo>
                  <a:cubicBezTo>
                    <a:pt x="727" y="1500"/>
                    <a:pt x="728" y="1500"/>
                    <a:pt x="729" y="1501"/>
                  </a:cubicBezTo>
                  <a:cubicBezTo>
                    <a:pt x="730" y="1501"/>
                    <a:pt x="731" y="1501"/>
                    <a:pt x="731" y="1501"/>
                  </a:cubicBezTo>
                  <a:cubicBezTo>
                    <a:pt x="732" y="1501"/>
                    <a:pt x="744" y="1506"/>
                    <a:pt x="744" y="1506"/>
                  </a:cubicBezTo>
                  <a:cubicBezTo>
                    <a:pt x="745" y="1507"/>
                    <a:pt x="747" y="1507"/>
                    <a:pt x="749" y="1508"/>
                  </a:cubicBezTo>
                  <a:cubicBezTo>
                    <a:pt x="751" y="1509"/>
                    <a:pt x="753" y="1509"/>
                    <a:pt x="754" y="1510"/>
                  </a:cubicBezTo>
                  <a:cubicBezTo>
                    <a:pt x="756" y="1512"/>
                    <a:pt x="759" y="1515"/>
                    <a:pt x="760" y="1519"/>
                  </a:cubicBezTo>
                  <a:cubicBezTo>
                    <a:pt x="762" y="1523"/>
                    <a:pt x="762" y="1523"/>
                    <a:pt x="762" y="1532"/>
                  </a:cubicBezTo>
                  <a:cubicBezTo>
                    <a:pt x="761" y="1549"/>
                    <a:pt x="761" y="1551"/>
                    <a:pt x="762" y="1556"/>
                  </a:cubicBezTo>
                  <a:cubicBezTo>
                    <a:pt x="764" y="1563"/>
                    <a:pt x="763" y="1575"/>
                    <a:pt x="762" y="1579"/>
                  </a:cubicBezTo>
                  <a:cubicBezTo>
                    <a:pt x="762" y="1581"/>
                    <a:pt x="761" y="1582"/>
                    <a:pt x="760" y="1584"/>
                  </a:cubicBezTo>
                  <a:cubicBezTo>
                    <a:pt x="759" y="1585"/>
                    <a:pt x="756" y="1588"/>
                    <a:pt x="749" y="1589"/>
                  </a:cubicBezTo>
                  <a:cubicBezTo>
                    <a:pt x="749" y="1589"/>
                    <a:pt x="745" y="1588"/>
                    <a:pt x="744" y="1585"/>
                  </a:cubicBezTo>
                  <a:cubicBezTo>
                    <a:pt x="743" y="1584"/>
                    <a:pt x="743" y="1584"/>
                    <a:pt x="743" y="1584"/>
                  </a:cubicBezTo>
                  <a:cubicBezTo>
                    <a:pt x="742" y="1584"/>
                    <a:pt x="742" y="1584"/>
                    <a:pt x="741" y="1584"/>
                  </a:cubicBezTo>
                  <a:cubicBezTo>
                    <a:pt x="738" y="1583"/>
                    <a:pt x="738" y="1583"/>
                    <a:pt x="735" y="1582"/>
                  </a:cubicBezTo>
                  <a:cubicBezTo>
                    <a:pt x="734" y="1582"/>
                    <a:pt x="734" y="1582"/>
                    <a:pt x="734" y="1583"/>
                  </a:cubicBezTo>
                  <a:cubicBezTo>
                    <a:pt x="734" y="1585"/>
                    <a:pt x="733" y="1588"/>
                    <a:pt x="731" y="1590"/>
                  </a:cubicBezTo>
                  <a:cubicBezTo>
                    <a:pt x="731" y="1590"/>
                    <a:pt x="731" y="1590"/>
                    <a:pt x="731" y="1590"/>
                  </a:cubicBezTo>
                  <a:cubicBezTo>
                    <a:pt x="731" y="1590"/>
                    <a:pt x="725" y="1596"/>
                    <a:pt x="716" y="1589"/>
                  </a:cubicBezTo>
                  <a:cubicBezTo>
                    <a:pt x="716" y="1589"/>
                    <a:pt x="716" y="1589"/>
                    <a:pt x="716" y="1589"/>
                  </a:cubicBezTo>
                  <a:cubicBezTo>
                    <a:pt x="716" y="1588"/>
                    <a:pt x="716" y="1588"/>
                    <a:pt x="716" y="1587"/>
                  </a:cubicBezTo>
                  <a:cubicBezTo>
                    <a:pt x="712" y="1582"/>
                    <a:pt x="710" y="1572"/>
                    <a:pt x="710" y="1563"/>
                  </a:cubicBezTo>
                  <a:cubicBezTo>
                    <a:pt x="710" y="1556"/>
                    <a:pt x="712" y="1549"/>
                    <a:pt x="713" y="1547"/>
                  </a:cubicBezTo>
                  <a:cubicBezTo>
                    <a:pt x="713" y="1547"/>
                    <a:pt x="713" y="1545"/>
                    <a:pt x="714" y="1545"/>
                  </a:cubicBezTo>
                  <a:cubicBezTo>
                    <a:pt x="714" y="1541"/>
                    <a:pt x="717" y="1538"/>
                    <a:pt x="720" y="1538"/>
                  </a:cubicBezTo>
                  <a:cubicBezTo>
                    <a:pt x="721" y="1537"/>
                    <a:pt x="722" y="1537"/>
                    <a:pt x="722" y="1537"/>
                  </a:cubicBezTo>
                  <a:cubicBezTo>
                    <a:pt x="722" y="1536"/>
                    <a:pt x="721" y="1536"/>
                    <a:pt x="719" y="1535"/>
                  </a:cubicBezTo>
                  <a:cubicBezTo>
                    <a:pt x="710" y="1532"/>
                    <a:pt x="699" y="1528"/>
                    <a:pt x="693" y="1526"/>
                  </a:cubicBezTo>
                  <a:cubicBezTo>
                    <a:pt x="689" y="1525"/>
                    <a:pt x="684" y="1523"/>
                    <a:pt x="682" y="1523"/>
                  </a:cubicBezTo>
                  <a:cubicBezTo>
                    <a:pt x="678" y="1521"/>
                    <a:pt x="671" y="1519"/>
                    <a:pt x="658" y="1515"/>
                  </a:cubicBezTo>
                  <a:cubicBezTo>
                    <a:pt x="657" y="1514"/>
                    <a:pt x="653" y="1513"/>
                    <a:pt x="650" y="1512"/>
                  </a:cubicBezTo>
                  <a:cubicBezTo>
                    <a:pt x="647" y="1512"/>
                    <a:pt x="641" y="1510"/>
                    <a:pt x="636" y="1509"/>
                  </a:cubicBezTo>
                  <a:cubicBezTo>
                    <a:pt x="631" y="1507"/>
                    <a:pt x="625" y="1505"/>
                    <a:pt x="621" y="1505"/>
                  </a:cubicBezTo>
                  <a:cubicBezTo>
                    <a:pt x="617" y="1504"/>
                    <a:pt x="610" y="1502"/>
                    <a:pt x="606" y="1501"/>
                  </a:cubicBezTo>
                  <a:cubicBezTo>
                    <a:pt x="593" y="1498"/>
                    <a:pt x="582" y="1495"/>
                    <a:pt x="578" y="1494"/>
                  </a:cubicBezTo>
                  <a:cubicBezTo>
                    <a:pt x="572" y="1494"/>
                    <a:pt x="562" y="1494"/>
                    <a:pt x="562" y="1494"/>
                  </a:cubicBezTo>
                  <a:cubicBezTo>
                    <a:pt x="562" y="1494"/>
                    <a:pt x="562" y="1495"/>
                    <a:pt x="563" y="1497"/>
                  </a:cubicBezTo>
                  <a:cubicBezTo>
                    <a:pt x="568" y="1506"/>
                    <a:pt x="573" y="1519"/>
                    <a:pt x="575" y="1527"/>
                  </a:cubicBezTo>
                  <a:cubicBezTo>
                    <a:pt x="575" y="1529"/>
                    <a:pt x="575" y="1533"/>
                    <a:pt x="575" y="1537"/>
                  </a:cubicBezTo>
                  <a:cubicBezTo>
                    <a:pt x="575" y="1538"/>
                    <a:pt x="574" y="1552"/>
                    <a:pt x="575" y="1555"/>
                  </a:cubicBezTo>
                  <a:cubicBezTo>
                    <a:pt x="575" y="1555"/>
                    <a:pt x="578" y="1560"/>
                    <a:pt x="579" y="1562"/>
                  </a:cubicBezTo>
                  <a:cubicBezTo>
                    <a:pt x="579" y="1562"/>
                    <a:pt x="583" y="1570"/>
                    <a:pt x="582" y="1573"/>
                  </a:cubicBezTo>
                  <a:cubicBezTo>
                    <a:pt x="582" y="1573"/>
                    <a:pt x="583" y="1577"/>
                    <a:pt x="584" y="1579"/>
                  </a:cubicBezTo>
                  <a:cubicBezTo>
                    <a:pt x="584" y="1579"/>
                    <a:pt x="591" y="1589"/>
                    <a:pt x="592" y="1595"/>
                  </a:cubicBezTo>
                  <a:cubicBezTo>
                    <a:pt x="592" y="1595"/>
                    <a:pt x="594" y="1598"/>
                    <a:pt x="595" y="1600"/>
                  </a:cubicBezTo>
                  <a:cubicBezTo>
                    <a:pt x="595" y="1600"/>
                    <a:pt x="597" y="1610"/>
                    <a:pt x="597" y="1614"/>
                  </a:cubicBezTo>
                  <a:cubicBezTo>
                    <a:pt x="597" y="1614"/>
                    <a:pt x="597" y="1622"/>
                    <a:pt x="599" y="1623"/>
                  </a:cubicBezTo>
                  <a:cubicBezTo>
                    <a:pt x="599" y="1623"/>
                    <a:pt x="606" y="1649"/>
                    <a:pt x="594" y="1666"/>
                  </a:cubicBezTo>
                  <a:cubicBezTo>
                    <a:pt x="594" y="1666"/>
                    <a:pt x="582" y="1679"/>
                    <a:pt x="560" y="1674"/>
                  </a:cubicBezTo>
                  <a:cubicBezTo>
                    <a:pt x="560" y="1674"/>
                    <a:pt x="550" y="1674"/>
                    <a:pt x="542" y="1667"/>
                  </a:cubicBezTo>
                  <a:cubicBezTo>
                    <a:pt x="543" y="1672"/>
                    <a:pt x="543" y="1672"/>
                    <a:pt x="543" y="1672"/>
                  </a:cubicBezTo>
                  <a:cubicBezTo>
                    <a:pt x="543" y="1675"/>
                    <a:pt x="544" y="1679"/>
                    <a:pt x="544" y="1684"/>
                  </a:cubicBezTo>
                  <a:cubicBezTo>
                    <a:pt x="547" y="1701"/>
                    <a:pt x="551" y="1723"/>
                    <a:pt x="554" y="1743"/>
                  </a:cubicBezTo>
                  <a:cubicBezTo>
                    <a:pt x="555" y="1750"/>
                    <a:pt x="556" y="1759"/>
                    <a:pt x="557" y="1762"/>
                  </a:cubicBezTo>
                  <a:cubicBezTo>
                    <a:pt x="557" y="1767"/>
                    <a:pt x="559" y="1783"/>
                    <a:pt x="563" y="1808"/>
                  </a:cubicBezTo>
                  <a:cubicBezTo>
                    <a:pt x="564" y="1817"/>
                    <a:pt x="565" y="1834"/>
                    <a:pt x="570" y="1891"/>
                  </a:cubicBezTo>
                  <a:cubicBezTo>
                    <a:pt x="570" y="1897"/>
                    <a:pt x="571" y="1906"/>
                    <a:pt x="571" y="1909"/>
                  </a:cubicBezTo>
                  <a:cubicBezTo>
                    <a:pt x="571" y="1912"/>
                    <a:pt x="572" y="1921"/>
                    <a:pt x="573" y="1928"/>
                  </a:cubicBezTo>
                  <a:cubicBezTo>
                    <a:pt x="573" y="1935"/>
                    <a:pt x="573" y="1943"/>
                    <a:pt x="574" y="1944"/>
                  </a:cubicBezTo>
                  <a:cubicBezTo>
                    <a:pt x="574" y="1947"/>
                    <a:pt x="574" y="1947"/>
                    <a:pt x="575" y="1947"/>
                  </a:cubicBezTo>
                  <a:cubicBezTo>
                    <a:pt x="576" y="1946"/>
                    <a:pt x="584" y="1943"/>
                    <a:pt x="592" y="1939"/>
                  </a:cubicBezTo>
                  <a:close/>
                  <a:moveTo>
                    <a:pt x="1040" y="1739"/>
                  </a:moveTo>
                  <a:cubicBezTo>
                    <a:pt x="1046" y="1736"/>
                    <a:pt x="1052" y="1733"/>
                    <a:pt x="1052" y="1733"/>
                  </a:cubicBezTo>
                  <a:cubicBezTo>
                    <a:pt x="1052" y="1733"/>
                    <a:pt x="1053" y="1730"/>
                    <a:pt x="1053" y="1727"/>
                  </a:cubicBezTo>
                  <a:cubicBezTo>
                    <a:pt x="1053" y="1721"/>
                    <a:pt x="1053" y="1721"/>
                    <a:pt x="1053" y="1721"/>
                  </a:cubicBezTo>
                  <a:cubicBezTo>
                    <a:pt x="1051" y="1720"/>
                    <a:pt x="1051" y="1720"/>
                    <a:pt x="1051" y="1720"/>
                  </a:cubicBezTo>
                  <a:cubicBezTo>
                    <a:pt x="1050" y="1720"/>
                    <a:pt x="1049" y="1719"/>
                    <a:pt x="1048" y="1718"/>
                  </a:cubicBezTo>
                  <a:cubicBezTo>
                    <a:pt x="1046" y="1716"/>
                    <a:pt x="1046" y="1716"/>
                    <a:pt x="1046" y="1716"/>
                  </a:cubicBezTo>
                  <a:cubicBezTo>
                    <a:pt x="1039" y="1719"/>
                    <a:pt x="1039" y="1719"/>
                    <a:pt x="1039" y="1719"/>
                  </a:cubicBezTo>
                  <a:cubicBezTo>
                    <a:pt x="1036" y="1720"/>
                    <a:pt x="1033" y="1721"/>
                    <a:pt x="1032" y="1721"/>
                  </a:cubicBezTo>
                  <a:cubicBezTo>
                    <a:pt x="1031" y="1721"/>
                    <a:pt x="1031" y="1722"/>
                    <a:pt x="1032" y="1724"/>
                  </a:cubicBezTo>
                  <a:cubicBezTo>
                    <a:pt x="1032" y="1726"/>
                    <a:pt x="1032" y="1728"/>
                    <a:pt x="1032" y="1728"/>
                  </a:cubicBezTo>
                  <a:cubicBezTo>
                    <a:pt x="1032" y="1729"/>
                    <a:pt x="1029" y="1731"/>
                    <a:pt x="1027" y="1730"/>
                  </a:cubicBezTo>
                  <a:cubicBezTo>
                    <a:pt x="1026" y="1730"/>
                    <a:pt x="1026" y="1730"/>
                    <a:pt x="1026" y="1730"/>
                  </a:cubicBezTo>
                  <a:cubicBezTo>
                    <a:pt x="1026" y="1737"/>
                    <a:pt x="1026" y="1737"/>
                    <a:pt x="1026" y="1737"/>
                  </a:cubicBezTo>
                  <a:cubicBezTo>
                    <a:pt x="1026" y="1744"/>
                    <a:pt x="1026" y="1745"/>
                    <a:pt x="1027" y="1744"/>
                  </a:cubicBezTo>
                  <a:cubicBezTo>
                    <a:pt x="1027" y="1744"/>
                    <a:pt x="1033" y="1741"/>
                    <a:pt x="1040" y="1739"/>
                  </a:cubicBezTo>
                  <a:close/>
                  <a:moveTo>
                    <a:pt x="1065" y="1728"/>
                  </a:moveTo>
                  <a:cubicBezTo>
                    <a:pt x="1067" y="1727"/>
                    <a:pt x="1070" y="1725"/>
                    <a:pt x="1072" y="1725"/>
                  </a:cubicBezTo>
                  <a:cubicBezTo>
                    <a:pt x="1073" y="1724"/>
                    <a:pt x="1077" y="1723"/>
                    <a:pt x="1080" y="1721"/>
                  </a:cubicBezTo>
                  <a:cubicBezTo>
                    <a:pt x="1083" y="1720"/>
                    <a:pt x="1088" y="1718"/>
                    <a:pt x="1091" y="1717"/>
                  </a:cubicBezTo>
                  <a:cubicBezTo>
                    <a:pt x="1094" y="1716"/>
                    <a:pt x="1099" y="1713"/>
                    <a:pt x="1103" y="1712"/>
                  </a:cubicBezTo>
                  <a:cubicBezTo>
                    <a:pt x="1106" y="1710"/>
                    <a:pt x="1113" y="1708"/>
                    <a:pt x="1119" y="1706"/>
                  </a:cubicBezTo>
                  <a:cubicBezTo>
                    <a:pt x="1124" y="1704"/>
                    <a:pt x="1132" y="1700"/>
                    <a:pt x="1138" y="1698"/>
                  </a:cubicBezTo>
                  <a:cubicBezTo>
                    <a:pt x="1143" y="1696"/>
                    <a:pt x="1155" y="1691"/>
                    <a:pt x="1164" y="1687"/>
                  </a:cubicBezTo>
                  <a:cubicBezTo>
                    <a:pt x="1192" y="1676"/>
                    <a:pt x="1223" y="1664"/>
                    <a:pt x="1227" y="1662"/>
                  </a:cubicBezTo>
                  <a:cubicBezTo>
                    <a:pt x="1229" y="1661"/>
                    <a:pt x="1233" y="1660"/>
                    <a:pt x="1236" y="1658"/>
                  </a:cubicBezTo>
                  <a:cubicBezTo>
                    <a:pt x="1237" y="1658"/>
                    <a:pt x="1238" y="1658"/>
                    <a:pt x="1239" y="1658"/>
                  </a:cubicBezTo>
                  <a:cubicBezTo>
                    <a:pt x="1264" y="1647"/>
                    <a:pt x="1264" y="1647"/>
                    <a:pt x="1264" y="1647"/>
                  </a:cubicBezTo>
                  <a:cubicBezTo>
                    <a:pt x="1264" y="1647"/>
                    <a:pt x="1264" y="1647"/>
                    <a:pt x="1264" y="1647"/>
                  </a:cubicBezTo>
                  <a:cubicBezTo>
                    <a:pt x="1274" y="1643"/>
                    <a:pt x="1274" y="1643"/>
                    <a:pt x="1274" y="1643"/>
                  </a:cubicBezTo>
                  <a:cubicBezTo>
                    <a:pt x="1278" y="1642"/>
                    <a:pt x="1281" y="1640"/>
                    <a:pt x="1281" y="1640"/>
                  </a:cubicBezTo>
                  <a:cubicBezTo>
                    <a:pt x="1281" y="1640"/>
                    <a:pt x="1280" y="1639"/>
                    <a:pt x="1278" y="1638"/>
                  </a:cubicBezTo>
                  <a:cubicBezTo>
                    <a:pt x="1276" y="1637"/>
                    <a:pt x="1271" y="1635"/>
                    <a:pt x="1267" y="1634"/>
                  </a:cubicBezTo>
                  <a:cubicBezTo>
                    <a:pt x="1258" y="1630"/>
                    <a:pt x="1240" y="1623"/>
                    <a:pt x="1233" y="1620"/>
                  </a:cubicBezTo>
                  <a:cubicBezTo>
                    <a:pt x="1229" y="1618"/>
                    <a:pt x="1226" y="1617"/>
                    <a:pt x="1225" y="1617"/>
                  </a:cubicBezTo>
                  <a:cubicBezTo>
                    <a:pt x="1224" y="1616"/>
                    <a:pt x="1220" y="1614"/>
                    <a:pt x="1216" y="1613"/>
                  </a:cubicBezTo>
                  <a:cubicBezTo>
                    <a:pt x="1212" y="1612"/>
                    <a:pt x="1209" y="1610"/>
                    <a:pt x="1208" y="1610"/>
                  </a:cubicBezTo>
                  <a:cubicBezTo>
                    <a:pt x="1204" y="1608"/>
                    <a:pt x="1193" y="1604"/>
                    <a:pt x="1191" y="1604"/>
                  </a:cubicBezTo>
                  <a:cubicBezTo>
                    <a:pt x="1190" y="1603"/>
                    <a:pt x="1185" y="1601"/>
                    <a:pt x="1181" y="1599"/>
                  </a:cubicBezTo>
                  <a:cubicBezTo>
                    <a:pt x="1176" y="1597"/>
                    <a:pt x="1172" y="1596"/>
                    <a:pt x="1171" y="1595"/>
                  </a:cubicBezTo>
                  <a:cubicBezTo>
                    <a:pt x="1170" y="1595"/>
                    <a:pt x="1166" y="1593"/>
                    <a:pt x="1161" y="1591"/>
                  </a:cubicBezTo>
                  <a:cubicBezTo>
                    <a:pt x="1158" y="1590"/>
                    <a:pt x="1158" y="1590"/>
                    <a:pt x="1158" y="1590"/>
                  </a:cubicBezTo>
                  <a:cubicBezTo>
                    <a:pt x="1158" y="1590"/>
                    <a:pt x="1158" y="1590"/>
                    <a:pt x="1158" y="1590"/>
                  </a:cubicBezTo>
                  <a:cubicBezTo>
                    <a:pt x="1109" y="1570"/>
                    <a:pt x="1109" y="1570"/>
                    <a:pt x="1109" y="1570"/>
                  </a:cubicBezTo>
                  <a:cubicBezTo>
                    <a:pt x="1109" y="1570"/>
                    <a:pt x="1108" y="1573"/>
                    <a:pt x="1106" y="1579"/>
                  </a:cubicBezTo>
                  <a:cubicBezTo>
                    <a:pt x="1106" y="1579"/>
                    <a:pt x="1106" y="1579"/>
                    <a:pt x="1106" y="1579"/>
                  </a:cubicBezTo>
                  <a:cubicBezTo>
                    <a:pt x="1106" y="1579"/>
                    <a:pt x="1106" y="1579"/>
                    <a:pt x="1106" y="1579"/>
                  </a:cubicBezTo>
                  <a:cubicBezTo>
                    <a:pt x="1104" y="1585"/>
                    <a:pt x="1102" y="1592"/>
                    <a:pt x="1099" y="1601"/>
                  </a:cubicBezTo>
                  <a:cubicBezTo>
                    <a:pt x="1097" y="1606"/>
                    <a:pt x="1095" y="1610"/>
                    <a:pt x="1095" y="1612"/>
                  </a:cubicBezTo>
                  <a:cubicBezTo>
                    <a:pt x="1094" y="1614"/>
                    <a:pt x="1093" y="1618"/>
                    <a:pt x="1092" y="1620"/>
                  </a:cubicBezTo>
                  <a:cubicBezTo>
                    <a:pt x="1091" y="1623"/>
                    <a:pt x="1090" y="1626"/>
                    <a:pt x="1090" y="1628"/>
                  </a:cubicBezTo>
                  <a:cubicBezTo>
                    <a:pt x="1089" y="1629"/>
                    <a:pt x="1088" y="1633"/>
                    <a:pt x="1087" y="1636"/>
                  </a:cubicBezTo>
                  <a:cubicBezTo>
                    <a:pt x="1086" y="1639"/>
                    <a:pt x="1085" y="1642"/>
                    <a:pt x="1085" y="1643"/>
                  </a:cubicBezTo>
                  <a:cubicBezTo>
                    <a:pt x="1084" y="1644"/>
                    <a:pt x="1083" y="1649"/>
                    <a:pt x="1081" y="1652"/>
                  </a:cubicBezTo>
                  <a:cubicBezTo>
                    <a:pt x="1077" y="1666"/>
                    <a:pt x="1074" y="1677"/>
                    <a:pt x="1073" y="1678"/>
                  </a:cubicBezTo>
                  <a:cubicBezTo>
                    <a:pt x="1073" y="1680"/>
                    <a:pt x="1069" y="1689"/>
                    <a:pt x="1064" y="1706"/>
                  </a:cubicBezTo>
                  <a:cubicBezTo>
                    <a:pt x="1062" y="1712"/>
                    <a:pt x="1060" y="1717"/>
                    <a:pt x="1060" y="1718"/>
                  </a:cubicBezTo>
                  <a:cubicBezTo>
                    <a:pt x="1059" y="1719"/>
                    <a:pt x="1058" y="1720"/>
                    <a:pt x="1058" y="1725"/>
                  </a:cubicBezTo>
                  <a:cubicBezTo>
                    <a:pt x="1058" y="1731"/>
                    <a:pt x="1058" y="1731"/>
                    <a:pt x="1065" y="1728"/>
                  </a:cubicBezTo>
                  <a:close/>
                  <a:moveTo>
                    <a:pt x="1411" y="1621"/>
                  </a:moveTo>
                  <a:cubicBezTo>
                    <a:pt x="1410" y="1620"/>
                    <a:pt x="1409" y="1620"/>
                    <a:pt x="1404" y="1622"/>
                  </a:cubicBezTo>
                  <a:cubicBezTo>
                    <a:pt x="1400" y="1624"/>
                    <a:pt x="1396" y="1625"/>
                    <a:pt x="1395" y="1626"/>
                  </a:cubicBezTo>
                  <a:cubicBezTo>
                    <a:pt x="1394" y="1626"/>
                    <a:pt x="1393" y="1627"/>
                    <a:pt x="1393" y="1627"/>
                  </a:cubicBezTo>
                  <a:cubicBezTo>
                    <a:pt x="1393" y="1627"/>
                    <a:pt x="1395" y="1628"/>
                    <a:pt x="1397" y="1629"/>
                  </a:cubicBezTo>
                  <a:cubicBezTo>
                    <a:pt x="1398" y="1629"/>
                    <a:pt x="1401" y="1630"/>
                    <a:pt x="1402" y="1631"/>
                  </a:cubicBezTo>
                  <a:cubicBezTo>
                    <a:pt x="1403" y="1631"/>
                    <a:pt x="1405" y="1633"/>
                    <a:pt x="1407" y="1633"/>
                  </a:cubicBezTo>
                  <a:cubicBezTo>
                    <a:pt x="1411" y="1634"/>
                    <a:pt x="1411" y="1634"/>
                    <a:pt x="1411" y="1634"/>
                  </a:cubicBezTo>
                  <a:cubicBezTo>
                    <a:pt x="1411" y="1628"/>
                    <a:pt x="1411" y="1628"/>
                    <a:pt x="1411" y="1628"/>
                  </a:cubicBezTo>
                  <a:cubicBezTo>
                    <a:pt x="1411" y="1624"/>
                    <a:pt x="1411" y="1621"/>
                    <a:pt x="1411" y="1621"/>
                  </a:cubicBezTo>
                  <a:close/>
                  <a:moveTo>
                    <a:pt x="1382" y="1602"/>
                  </a:moveTo>
                  <a:cubicBezTo>
                    <a:pt x="1409" y="1591"/>
                    <a:pt x="1409" y="1591"/>
                    <a:pt x="1409" y="1591"/>
                  </a:cubicBezTo>
                  <a:cubicBezTo>
                    <a:pt x="1409" y="1582"/>
                    <a:pt x="1409" y="1582"/>
                    <a:pt x="1409" y="1582"/>
                  </a:cubicBezTo>
                  <a:cubicBezTo>
                    <a:pt x="1409" y="1572"/>
                    <a:pt x="1407" y="1530"/>
                    <a:pt x="1406" y="1507"/>
                  </a:cubicBezTo>
                  <a:cubicBezTo>
                    <a:pt x="1405" y="1496"/>
                    <a:pt x="1405" y="1484"/>
                    <a:pt x="1403" y="1469"/>
                  </a:cubicBezTo>
                  <a:cubicBezTo>
                    <a:pt x="1403" y="1466"/>
                    <a:pt x="1402" y="1459"/>
                    <a:pt x="1402" y="1454"/>
                  </a:cubicBezTo>
                  <a:cubicBezTo>
                    <a:pt x="1398" y="1416"/>
                    <a:pt x="1391" y="1378"/>
                    <a:pt x="1382" y="1342"/>
                  </a:cubicBezTo>
                  <a:cubicBezTo>
                    <a:pt x="1381" y="1338"/>
                    <a:pt x="1379" y="1331"/>
                    <a:pt x="1378" y="1326"/>
                  </a:cubicBezTo>
                  <a:cubicBezTo>
                    <a:pt x="1374" y="1310"/>
                    <a:pt x="1371" y="1300"/>
                    <a:pt x="1366" y="1282"/>
                  </a:cubicBezTo>
                  <a:cubicBezTo>
                    <a:pt x="1351" y="1234"/>
                    <a:pt x="1348" y="1226"/>
                    <a:pt x="1326" y="1174"/>
                  </a:cubicBezTo>
                  <a:cubicBezTo>
                    <a:pt x="1310" y="1139"/>
                    <a:pt x="1293" y="1105"/>
                    <a:pt x="1281" y="1086"/>
                  </a:cubicBezTo>
                  <a:cubicBezTo>
                    <a:pt x="1277" y="1081"/>
                    <a:pt x="1275" y="1079"/>
                    <a:pt x="1275" y="1081"/>
                  </a:cubicBezTo>
                  <a:cubicBezTo>
                    <a:pt x="1275" y="1081"/>
                    <a:pt x="1274" y="1087"/>
                    <a:pt x="1271" y="1094"/>
                  </a:cubicBezTo>
                  <a:cubicBezTo>
                    <a:pt x="1269" y="1101"/>
                    <a:pt x="1267" y="1107"/>
                    <a:pt x="1267" y="1107"/>
                  </a:cubicBezTo>
                  <a:cubicBezTo>
                    <a:pt x="1267" y="1107"/>
                    <a:pt x="1266" y="1109"/>
                    <a:pt x="1266" y="1110"/>
                  </a:cubicBezTo>
                  <a:cubicBezTo>
                    <a:pt x="1265" y="1112"/>
                    <a:pt x="1264" y="1116"/>
                    <a:pt x="1262" y="1120"/>
                  </a:cubicBezTo>
                  <a:cubicBezTo>
                    <a:pt x="1261" y="1124"/>
                    <a:pt x="1260" y="1128"/>
                    <a:pt x="1259" y="1130"/>
                  </a:cubicBezTo>
                  <a:cubicBezTo>
                    <a:pt x="1258" y="1133"/>
                    <a:pt x="1255" y="1141"/>
                    <a:pt x="1249" y="1160"/>
                  </a:cubicBezTo>
                  <a:cubicBezTo>
                    <a:pt x="1247" y="1164"/>
                    <a:pt x="1245" y="1172"/>
                    <a:pt x="1243" y="1177"/>
                  </a:cubicBezTo>
                  <a:cubicBezTo>
                    <a:pt x="1237" y="1194"/>
                    <a:pt x="1234" y="1203"/>
                    <a:pt x="1230" y="1215"/>
                  </a:cubicBezTo>
                  <a:cubicBezTo>
                    <a:pt x="1228" y="1221"/>
                    <a:pt x="1226" y="1227"/>
                    <a:pt x="1225" y="1228"/>
                  </a:cubicBezTo>
                  <a:cubicBezTo>
                    <a:pt x="1225" y="1229"/>
                    <a:pt x="1224" y="1231"/>
                    <a:pt x="1223" y="1234"/>
                  </a:cubicBezTo>
                  <a:cubicBezTo>
                    <a:pt x="1222" y="1239"/>
                    <a:pt x="1219" y="1247"/>
                    <a:pt x="1212" y="1267"/>
                  </a:cubicBezTo>
                  <a:cubicBezTo>
                    <a:pt x="1210" y="1274"/>
                    <a:pt x="1207" y="1282"/>
                    <a:pt x="1206" y="1286"/>
                  </a:cubicBezTo>
                  <a:cubicBezTo>
                    <a:pt x="1205" y="1289"/>
                    <a:pt x="1204" y="1293"/>
                    <a:pt x="1203" y="1293"/>
                  </a:cubicBezTo>
                  <a:cubicBezTo>
                    <a:pt x="1202" y="1296"/>
                    <a:pt x="1201" y="1300"/>
                    <a:pt x="1199" y="1306"/>
                  </a:cubicBezTo>
                  <a:cubicBezTo>
                    <a:pt x="1197" y="1313"/>
                    <a:pt x="1194" y="1320"/>
                    <a:pt x="1186" y="1344"/>
                  </a:cubicBezTo>
                  <a:cubicBezTo>
                    <a:pt x="1177" y="1370"/>
                    <a:pt x="1162" y="1412"/>
                    <a:pt x="1158" y="1425"/>
                  </a:cubicBezTo>
                  <a:cubicBezTo>
                    <a:pt x="1149" y="1450"/>
                    <a:pt x="1145" y="1464"/>
                    <a:pt x="1145" y="1465"/>
                  </a:cubicBezTo>
                  <a:cubicBezTo>
                    <a:pt x="1146" y="1466"/>
                    <a:pt x="1142" y="1480"/>
                    <a:pt x="1141" y="1484"/>
                  </a:cubicBezTo>
                  <a:cubicBezTo>
                    <a:pt x="1139" y="1493"/>
                    <a:pt x="1130" y="1515"/>
                    <a:pt x="1128" y="1516"/>
                  </a:cubicBezTo>
                  <a:cubicBezTo>
                    <a:pt x="1127" y="1517"/>
                    <a:pt x="1126" y="1521"/>
                    <a:pt x="1126" y="1523"/>
                  </a:cubicBezTo>
                  <a:cubicBezTo>
                    <a:pt x="1126" y="1523"/>
                    <a:pt x="1127" y="1524"/>
                    <a:pt x="1130" y="1525"/>
                  </a:cubicBezTo>
                  <a:cubicBezTo>
                    <a:pt x="1132" y="1526"/>
                    <a:pt x="1141" y="1530"/>
                    <a:pt x="1151" y="1533"/>
                  </a:cubicBezTo>
                  <a:cubicBezTo>
                    <a:pt x="1160" y="1537"/>
                    <a:pt x="1175" y="1543"/>
                    <a:pt x="1185" y="1546"/>
                  </a:cubicBezTo>
                  <a:cubicBezTo>
                    <a:pt x="1195" y="1550"/>
                    <a:pt x="1210" y="1556"/>
                    <a:pt x="1217" y="1559"/>
                  </a:cubicBezTo>
                  <a:cubicBezTo>
                    <a:pt x="1225" y="1562"/>
                    <a:pt x="1236" y="1567"/>
                    <a:pt x="1242" y="1569"/>
                  </a:cubicBezTo>
                  <a:cubicBezTo>
                    <a:pt x="1248" y="1571"/>
                    <a:pt x="1260" y="1576"/>
                    <a:pt x="1268" y="1579"/>
                  </a:cubicBezTo>
                  <a:cubicBezTo>
                    <a:pt x="1276" y="1582"/>
                    <a:pt x="1290" y="1587"/>
                    <a:pt x="1298" y="1591"/>
                  </a:cubicBezTo>
                  <a:cubicBezTo>
                    <a:pt x="1307" y="1594"/>
                    <a:pt x="1323" y="1600"/>
                    <a:pt x="1334" y="1604"/>
                  </a:cubicBezTo>
                  <a:cubicBezTo>
                    <a:pt x="1345" y="1609"/>
                    <a:pt x="1353" y="1612"/>
                    <a:pt x="1354" y="1612"/>
                  </a:cubicBezTo>
                  <a:cubicBezTo>
                    <a:pt x="1354" y="1612"/>
                    <a:pt x="1366" y="1607"/>
                    <a:pt x="1382" y="1602"/>
                  </a:cubicBezTo>
                  <a:close/>
                  <a:moveTo>
                    <a:pt x="482" y="1573"/>
                  </a:moveTo>
                  <a:cubicBezTo>
                    <a:pt x="480" y="1568"/>
                    <a:pt x="478" y="1560"/>
                    <a:pt x="477" y="1557"/>
                  </a:cubicBezTo>
                  <a:cubicBezTo>
                    <a:pt x="477" y="1555"/>
                    <a:pt x="476" y="1550"/>
                    <a:pt x="474" y="1545"/>
                  </a:cubicBezTo>
                  <a:cubicBezTo>
                    <a:pt x="473" y="1540"/>
                    <a:pt x="472" y="1535"/>
                    <a:pt x="472" y="1535"/>
                  </a:cubicBezTo>
                  <a:cubicBezTo>
                    <a:pt x="472" y="1534"/>
                    <a:pt x="470" y="1529"/>
                    <a:pt x="469" y="1526"/>
                  </a:cubicBezTo>
                  <a:cubicBezTo>
                    <a:pt x="469" y="1525"/>
                    <a:pt x="468" y="1521"/>
                    <a:pt x="467" y="1518"/>
                  </a:cubicBezTo>
                  <a:cubicBezTo>
                    <a:pt x="461" y="1497"/>
                    <a:pt x="460" y="1492"/>
                    <a:pt x="457" y="1484"/>
                  </a:cubicBezTo>
                  <a:cubicBezTo>
                    <a:pt x="456" y="1482"/>
                    <a:pt x="455" y="1479"/>
                    <a:pt x="455" y="1478"/>
                  </a:cubicBezTo>
                  <a:cubicBezTo>
                    <a:pt x="455" y="1477"/>
                    <a:pt x="454" y="1474"/>
                    <a:pt x="453" y="1472"/>
                  </a:cubicBezTo>
                  <a:cubicBezTo>
                    <a:pt x="452" y="1469"/>
                    <a:pt x="451" y="1465"/>
                    <a:pt x="450" y="1463"/>
                  </a:cubicBezTo>
                  <a:cubicBezTo>
                    <a:pt x="449" y="1460"/>
                    <a:pt x="448" y="1457"/>
                    <a:pt x="448" y="1457"/>
                  </a:cubicBezTo>
                  <a:cubicBezTo>
                    <a:pt x="448" y="1457"/>
                    <a:pt x="447" y="1454"/>
                    <a:pt x="446" y="1450"/>
                  </a:cubicBezTo>
                  <a:cubicBezTo>
                    <a:pt x="443" y="1440"/>
                    <a:pt x="441" y="1434"/>
                    <a:pt x="438" y="1428"/>
                  </a:cubicBezTo>
                  <a:cubicBezTo>
                    <a:pt x="438" y="1427"/>
                    <a:pt x="437" y="1425"/>
                    <a:pt x="437" y="1424"/>
                  </a:cubicBezTo>
                  <a:cubicBezTo>
                    <a:pt x="436" y="1423"/>
                    <a:pt x="436" y="1421"/>
                    <a:pt x="435" y="1418"/>
                  </a:cubicBezTo>
                  <a:cubicBezTo>
                    <a:pt x="434" y="1416"/>
                    <a:pt x="431" y="1410"/>
                    <a:pt x="429" y="1404"/>
                  </a:cubicBezTo>
                  <a:cubicBezTo>
                    <a:pt x="427" y="1399"/>
                    <a:pt x="425" y="1394"/>
                    <a:pt x="425" y="1393"/>
                  </a:cubicBezTo>
                  <a:cubicBezTo>
                    <a:pt x="424" y="1392"/>
                    <a:pt x="424" y="1391"/>
                    <a:pt x="424" y="1390"/>
                  </a:cubicBezTo>
                  <a:cubicBezTo>
                    <a:pt x="423" y="1389"/>
                    <a:pt x="414" y="1365"/>
                    <a:pt x="411" y="1360"/>
                  </a:cubicBezTo>
                  <a:cubicBezTo>
                    <a:pt x="409" y="1355"/>
                    <a:pt x="405" y="1347"/>
                    <a:pt x="403" y="1342"/>
                  </a:cubicBezTo>
                  <a:cubicBezTo>
                    <a:pt x="402" y="1339"/>
                    <a:pt x="400" y="1336"/>
                    <a:pt x="400" y="1335"/>
                  </a:cubicBezTo>
                  <a:cubicBezTo>
                    <a:pt x="399" y="1334"/>
                    <a:pt x="398" y="1332"/>
                    <a:pt x="397" y="1330"/>
                  </a:cubicBezTo>
                  <a:cubicBezTo>
                    <a:pt x="396" y="1326"/>
                    <a:pt x="391" y="1316"/>
                    <a:pt x="390" y="1315"/>
                  </a:cubicBezTo>
                  <a:cubicBezTo>
                    <a:pt x="390" y="1314"/>
                    <a:pt x="384" y="1302"/>
                    <a:pt x="383" y="1299"/>
                  </a:cubicBezTo>
                  <a:cubicBezTo>
                    <a:pt x="382" y="1297"/>
                    <a:pt x="382" y="1297"/>
                    <a:pt x="382" y="1297"/>
                  </a:cubicBezTo>
                  <a:cubicBezTo>
                    <a:pt x="381" y="1297"/>
                    <a:pt x="381" y="1296"/>
                    <a:pt x="381" y="1296"/>
                  </a:cubicBezTo>
                  <a:cubicBezTo>
                    <a:pt x="381" y="1295"/>
                    <a:pt x="379" y="1291"/>
                    <a:pt x="377" y="1286"/>
                  </a:cubicBezTo>
                  <a:cubicBezTo>
                    <a:pt x="374" y="1281"/>
                    <a:pt x="372" y="1276"/>
                    <a:pt x="371" y="1275"/>
                  </a:cubicBezTo>
                  <a:cubicBezTo>
                    <a:pt x="371" y="1273"/>
                    <a:pt x="368" y="1269"/>
                    <a:pt x="366" y="1264"/>
                  </a:cubicBezTo>
                  <a:cubicBezTo>
                    <a:pt x="364" y="1260"/>
                    <a:pt x="362" y="1256"/>
                    <a:pt x="362" y="1256"/>
                  </a:cubicBezTo>
                  <a:cubicBezTo>
                    <a:pt x="362" y="1255"/>
                    <a:pt x="361" y="1253"/>
                    <a:pt x="360" y="1251"/>
                  </a:cubicBezTo>
                  <a:cubicBezTo>
                    <a:pt x="359" y="1249"/>
                    <a:pt x="358" y="1246"/>
                    <a:pt x="358" y="1246"/>
                  </a:cubicBezTo>
                  <a:cubicBezTo>
                    <a:pt x="358" y="1246"/>
                    <a:pt x="357" y="1244"/>
                    <a:pt x="356" y="1243"/>
                  </a:cubicBezTo>
                  <a:cubicBezTo>
                    <a:pt x="355" y="1241"/>
                    <a:pt x="353" y="1238"/>
                    <a:pt x="353" y="1238"/>
                  </a:cubicBezTo>
                  <a:cubicBezTo>
                    <a:pt x="352" y="1236"/>
                    <a:pt x="352" y="1236"/>
                    <a:pt x="352" y="1236"/>
                  </a:cubicBezTo>
                  <a:cubicBezTo>
                    <a:pt x="351" y="1236"/>
                    <a:pt x="351" y="1235"/>
                    <a:pt x="351" y="1234"/>
                  </a:cubicBezTo>
                  <a:cubicBezTo>
                    <a:pt x="351" y="1234"/>
                    <a:pt x="351" y="1233"/>
                    <a:pt x="351" y="1233"/>
                  </a:cubicBezTo>
                  <a:cubicBezTo>
                    <a:pt x="350" y="1232"/>
                    <a:pt x="349" y="1231"/>
                    <a:pt x="347" y="1227"/>
                  </a:cubicBezTo>
                  <a:cubicBezTo>
                    <a:pt x="346" y="1226"/>
                    <a:pt x="346" y="1225"/>
                    <a:pt x="346" y="1225"/>
                  </a:cubicBezTo>
                  <a:cubicBezTo>
                    <a:pt x="346" y="1225"/>
                    <a:pt x="345" y="1223"/>
                    <a:pt x="344" y="1221"/>
                  </a:cubicBezTo>
                  <a:cubicBezTo>
                    <a:pt x="343" y="1220"/>
                    <a:pt x="343" y="1218"/>
                    <a:pt x="342" y="1218"/>
                  </a:cubicBezTo>
                  <a:cubicBezTo>
                    <a:pt x="341" y="1219"/>
                    <a:pt x="342" y="1220"/>
                    <a:pt x="343" y="1222"/>
                  </a:cubicBezTo>
                  <a:cubicBezTo>
                    <a:pt x="344" y="1223"/>
                    <a:pt x="347" y="1231"/>
                    <a:pt x="347" y="1232"/>
                  </a:cubicBezTo>
                  <a:cubicBezTo>
                    <a:pt x="347" y="1233"/>
                    <a:pt x="347" y="1233"/>
                    <a:pt x="348" y="1234"/>
                  </a:cubicBezTo>
                  <a:cubicBezTo>
                    <a:pt x="349" y="1234"/>
                    <a:pt x="354" y="1244"/>
                    <a:pt x="354" y="1245"/>
                  </a:cubicBezTo>
                  <a:cubicBezTo>
                    <a:pt x="354" y="1245"/>
                    <a:pt x="354" y="1246"/>
                    <a:pt x="355" y="1248"/>
                  </a:cubicBezTo>
                  <a:cubicBezTo>
                    <a:pt x="355" y="1248"/>
                    <a:pt x="356" y="1250"/>
                    <a:pt x="356" y="1251"/>
                  </a:cubicBezTo>
                  <a:cubicBezTo>
                    <a:pt x="356" y="1252"/>
                    <a:pt x="357" y="1253"/>
                    <a:pt x="358" y="1253"/>
                  </a:cubicBezTo>
                  <a:cubicBezTo>
                    <a:pt x="358" y="1254"/>
                    <a:pt x="359" y="1255"/>
                    <a:pt x="359" y="1256"/>
                  </a:cubicBezTo>
                  <a:cubicBezTo>
                    <a:pt x="359" y="1256"/>
                    <a:pt x="360" y="1259"/>
                    <a:pt x="361" y="1262"/>
                  </a:cubicBezTo>
                  <a:cubicBezTo>
                    <a:pt x="363" y="1265"/>
                    <a:pt x="365" y="1269"/>
                    <a:pt x="364" y="1269"/>
                  </a:cubicBezTo>
                  <a:cubicBezTo>
                    <a:pt x="364" y="1269"/>
                    <a:pt x="364" y="1269"/>
                    <a:pt x="365" y="1270"/>
                  </a:cubicBezTo>
                  <a:cubicBezTo>
                    <a:pt x="365" y="1270"/>
                    <a:pt x="365" y="1271"/>
                    <a:pt x="365" y="1271"/>
                  </a:cubicBezTo>
                  <a:cubicBezTo>
                    <a:pt x="365" y="1272"/>
                    <a:pt x="365" y="1272"/>
                    <a:pt x="365" y="1272"/>
                  </a:cubicBezTo>
                  <a:cubicBezTo>
                    <a:pt x="366" y="1273"/>
                    <a:pt x="366" y="1273"/>
                    <a:pt x="366" y="1274"/>
                  </a:cubicBezTo>
                  <a:cubicBezTo>
                    <a:pt x="366" y="1274"/>
                    <a:pt x="366" y="1275"/>
                    <a:pt x="367" y="1275"/>
                  </a:cubicBezTo>
                  <a:cubicBezTo>
                    <a:pt x="367" y="1275"/>
                    <a:pt x="367" y="1275"/>
                    <a:pt x="367" y="1276"/>
                  </a:cubicBezTo>
                  <a:cubicBezTo>
                    <a:pt x="367" y="1277"/>
                    <a:pt x="371" y="1286"/>
                    <a:pt x="372" y="1288"/>
                  </a:cubicBezTo>
                  <a:cubicBezTo>
                    <a:pt x="373" y="1289"/>
                    <a:pt x="373" y="1289"/>
                    <a:pt x="373" y="1289"/>
                  </a:cubicBezTo>
                  <a:cubicBezTo>
                    <a:pt x="372" y="1290"/>
                    <a:pt x="373" y="1290"/>
                    <a:pt x="373" y="1290"/>
                  </a:cubicBezTo>
                  <a:cubicBezTo>
                    <a:pt x="374" y="1292"/>
                    <a:pt x="379" y="1303"/>
                    <a:pt x="379" y="1304"/>
                  </a:cubicBezTo>
                  <a:cubicBezTo>
                    <a:pt x="379" y="1305"/>
                    <a:pt x="379" y="1305"/>
                    <a:pt x="379" y="1305"/>
                  </a:cubicBezTo>
                  <a:cubicBezTo>
                    <a:pt x="380" y="1305"/>
                    <a:pt x="380" y="1306"/>
                    <a:pt x="380" y="1306"/>
                  </a:cubicBezTo>
                  <a:cubicBezTo>
                    <a:pt x="380" y="1307"/>
                    <a:pt x="382" y="1311"/>
                    <a:pt x="386" y="1321"/>
                  </a:cubicBezTo>
                  <a:cubicBezTo>
                    <a:pt x="387" y="1324"/>
                    <a:pt x="389" y="1327"/>
                    <a:pt x="389" y="1328"/>
                  </a:cubicBezTo>
                  <a:cubicBezTo>
                    <a:pt x="389" y="1329"/>
                    <a:pt x="392" y="1336"/>
                    <a:pt x="396" y="1344"/>
                  </a:cubicBezTo>
                  <a:cubicBezTo>
                    <a:pt x="399" y="1351"/>
                    <a:pt x="405" y="1366"/>
                    <a:pt x="409" y="1376"/>
                  </a:cubicBezTo>
                  <a:cubicBezTo>
                    <a:pt x="413" y="1386"/>
                    <a:pt x="417" y="1395"/>
                    <a:pt x="417" y="1397"/>
                  </a:cubicBezTo>
                  <a:cubicBezTo>
                    <a:pt x="420" y="1403"/>
                    <a:pt x="422" y="1410"/>
                    <a:pt x="426" y="1419"/>
                  </a:cubicBezTo>
                  <a:cubicBezTo>
                    <a:pt x="427" y="1423"/>
                    <a:pt x="429" y="1428"/>
                    <a:pt x="430" y="1431"/>
                  </a:cubicBezTo>
                  <a:cubicBezTo>
                    <a:pt x="431" y="1433"/>
                    <a:pt x="432" y="1436"/>
                    <a:pt x="432" y="1436"/>
                  </a:cubicBezTo>
                  <a:cubicBezTo>
                    <a:pt x="432" y="1436"/>
                    <a:pt x="433" y="1437"/>
                    <a:pt x="433" y="1438"/>
                  </a:cubicBezTo>
                  <a:cubicBezTo>
                    <a:pt x="433" y="1438"/>
                    <a:pt x="434" y="1440"/>
                    <a:pt x="434" y="1442"/>
                  </a:cubicBezTo>
                  <a:cubicBezTo>
                    <a:pt x="435" y="1443"/>
                    <a:pt x="436" y="1447"/>
                    <a:pt x="437" y="1450"/>
                  </a:cubicBezTo>
                  <a:cubicBezTo>
                    <a:pt x="438" y="1453"/>
                    <a:pt x="441" y="1459"/>
                    <a:pt x="442" y="1463"/>
                  </a:cubicBezTo>
                  <a:cubicBezTo>
                    <a:pt x="443" y="1467"/>
                    <a:pt x="446" y="1473"/>
                    <a:pt x="447" y="1476"/>
                  </a:cubicBezTo>
                  <a:cubicBezTo>
                    <a:pt x="448" y="1480"/>
                    <a:pt x="451" y="1487"/>
                    <a:pt x="453" y="1494"/>
                  </a:cubicBezTo>
                  <a:cubicBezTo>
                    <a:pt x="455" y="1500"/>
                    <a:pt x="457" y="1506"/>
                    <a:pt x="458" y="1507"/>
                  </a:cubicBezTo>
                  <a:cubicBezTo>
                    <a:pt x="458" y="1509"/>
                    <a:pt x="460" y="1512"/>
                    <a:pt x="461" y="1516"/>
                  </a:cubicBezTo>
                  <a:cubicBezTo>
                    <a:pt x="462" y="1519"/>
                    <a:pt x="463" y="1523"/>
                    <a:pt x="464" y="1525"/>
                  </a:cubicBezTo>
                  <a:cubicBezTo>
                    <a:pt x="465" y="1527"/>
                    <a:pt x="465" y="1528"/>
                    <a:pt x="465" y="1529"/>
                  </a:cubicBezTo>
                  <a:cubicBezTo>
                    <a:pt x="465" y="1529"/>
                    <a:pt x="466" y="1530"/>
                    <a:pt x="466" y="1532"/>
                  </a:cubicBezTo>
                  <a:cubicBezTo>
                    <a:pt x="467" y="1534"/>
                    <a:pt x="468" y="1535"/>
                    <a:pt x="468" y="1536"/>
                  </a:cubicBezTo>
                  <a:cubicBezTo>
                    <a:pt x="468" y="1537"/>
                    <a:pt x="468" y="1538"/>
                    <a:pt x="468" y="1538"/>
                  </a:cubicBezTo>
                  <a:cubicBezTo>
                    <a:pt x="468" y="1538"/>
                    <a:pt x="469" y="1539"/>
                    <a:pt x="469" y="1541"/>
                  </a:cubicBezTo>
                  <a:cubicBezTo>
                    <a:pt x="470" y="1543"/>
                    <a:pt x="474" y="1555"/>
                    <a:pt x="475" y="1557"/>
                  </a:cubicBezTo>
                  <a:cubicBezTo>
                    <a:pt x="476" y="1558"/>
                    <a:pt x="476" y="1559"/>
                    <a:pt x="476" y="1559"/>
                  </a:cubicBezTo>
                  <a:cubicBezTo>
                    <a:pt x="476" y="1560"/>
                    <a:pt x="476" y="1562"/>
                    <a:pt x="477" y="1563"/>
                  </a:cubicBezTo>
                  <a:cubicBezTo>
                    <a:pt x="479" y="1569"/>
                    <a:pt x="479" y="1569"/>
                    <a:pt x="480" y="1572"/>
                  </a:cubicBezTo>
                  <a:cubicBezTo>
                    <a:pt x="481" y="1576"/>
                    <a:pt x="483" y="1577"/>
                    <a:pt x="482" y="1573"/>
                  </a:cubicBezTo>
                  <a:close/>
                  <a:moveTo>
                    <a:pt x="741" y="1527"/>
                  </a:moveTo>
                  <a:cubicBezTo>
                    <a:pt x="741" y="1526"/>
                    <a:pt x="739" y="1524"/>
                    <a:pt x="732" y="1522"/>
                  </a:cubicBezTo>
                  <a:cubicBezTo>
                    <a:pt x="729" y="1520"/>
                    <a:pt x="722" y="1518"/>
                    <a:pt x="717" y="1516"/>
                  </a:cubicBezTo>
                  <a:cubicBezTo>
                    <a:pt x="705" y="1512"/>
                    <a:pt x="703" y="1511"/>
                    <a:pt x="699" y="1511"/>
                  </a:cubicBezTo>
                  <a:cubicBezTo>
                    <a:pt x="698" y="1511"/>
                    <a:pt x="695" y="1510"/>
                    <a:pt x="694" y="1509"/>
                  </a:cubicBezTo>
                  <a:cubicBezTo>
                    <a:pt x="688" y="1507"/>
                    <a:pt x="677" y="1505"/>
                    <a:pt x="676" y="1505"/>
                  </a:cubicBezTo>
                  <a:cubicBezTo>
                    <a:pt x="675" y="1506"/>
                    <a:pt x="680" y="1509"/>
                    <a:pt x="696" y="1514"/>
                  </a:cubicBezTo>
                  <a:cubicBezTo>
                    <a:pt x="710" y="1519"/>
                    <a:pt x="714" y="1520"/>
                    <a:pt x="721" y="1523"/>
                  </a:cubicBezTo>
                  <a:cubicBezTo>
                    <a:pt x="725" y="1524"/>
                    <a:pt x="730" y="1526"/>
                    <a:pt x="732" y="1527"/>
                  </a:cubicBezTo>
                  <a:cubicBezTo>
                    <a:pt x="735" y="1527"/>
                    <a:pt x="737" y="1528"/>
                    <a:pt x="737" y="1528"/>
                  </a:cubicBezTo>
                  <a:cubicBezTo>
                    <a:pt x="739" y="1529"/>
                    <a:pt x="741" y="1528"/>
                    <a:pt x="741" y="1527"/>
                  </a:cubicBezTo>
                  <a:close/>
                  <a:moveTo>
                    <a:pt x="1120" y="1519"/>
                  </a:moveTo>
                  <a:cubicBezTo>
                    <a:pt x="1121" y="1518"/>
                    <a:pt x="1121" y="1515"/>
                    <a:pt x="1121" y="1513"/>
                  </a:cubicBezTo>
                  <a:cubicBezTo>
                    <a:pt x="1122" y="1511"/>
                    <a:pt x="1124" y="1500"/>
                    <a:pt x="1127" y="1491"/>
                  </a:cubicBezTo>
                  <a:cubicBezTo>
                    <a:pt x="1128" y="1485"/>
                    <a:pt x="1137" y="1464"/>
                    <a:pt x="1139" y="1462"/>
                  </a:cubicBezTo>
                  <a:cubicBezTo>
                    <a:pt x="1139" y="1462"/>
                    <a:pt x="1140" y="1461"/>
                    <a:pt x="1141" y="1459"/>
                  </a:cubicBezTo>
                  <a:cubicBezTo>
                    <a:pt x="1143" y="1453"/>
                    <a:pt x="1154" y="1423"/>
                    <a:pt x="1160" y="1403"/>
                  </a:cubicBezTo>
                  <a:cubicBezTo>
                    <a:pt x="1164" y="1391"/>
                    <a:pt x="1168" y="1380"/>
                    <a:pt x="1169" y="1379"/>
                  </a:cubicBezTo>
                  <a:cubicBezTo>
                    <a:pt x="1169" y="1377"/>
                    <a:pt x="1172" y="1370"/>
                    <a:pt x="1180" y="1347"/>
                  </a:cubicBezTo>
                  <a:cubicBezTo>
                    <a:pt x="1182" y="1341"/>
                    <a:pt x="1187" y="1327"/>
                    <a:pt x="1191" y="1316"/>
                  </a:cubicBezTo>
                  <a:cubicBezTo>
                    <a:pt x="1194" y="1305"/>
                    <a:pt x="1197" y="1296"/>
                    <a:pt x="1197" y="1295"/>
                  </a:cubicBezTo>
                  <a:cubicBezTo>
                    <a:pt x="1197" y="1295"/>
                    <a:pt x="1198" y="1295"/>
                    <a:pt x="1198" y="1294"/>
                  </a:cubicBezTo>
                  <a:cubicBezTo>
                    <a:pt x="1198" y="1294"/>
                    <a:pt x="1200" y="1289"/>
                    <a:pt x="1202" y="1284"/>
                  </a:cubicBezTo>
                  <a:cubicBezTo>
                    <a:pt x="1206" y="1271"/>
                    <a:pt x="1210" y="1261"/>
                    <a:pt x="1219" y="1234"/>
                  </a:cubicBezTo>
                  <a:cubicBezTo>
                    <a:pt x="1229" y="1204"/>
                    <a:pt x="1231" y="1200"/>
                    <a:pt x="1236" y="1183"/>
                  </a:cubicBezTo>
                  <a:cubicBezTo>
                    <a:pt x="1239" y="1175"/>
                    <a:pt x="1243" y="1163"/>
                    <a:pt x="1245" y="1157"/>
                  </a:cubicBezTo>
                  <a:cubicBezTo>
                    <a:pt x="1247" y="1150"/>
                    <a:pt x="1250" y="1142"/>
                    <a:pt x="1251" y="1139"/>
                  </a:cubicBezTo>
                  <a:cubicBezTo>
                    <a:pt x="1253" y="1133"/>
                    <a:pt x="1254" y="1129"/>
                    <a:pt x="1261" y="1108"/>
                  </a:cubicBezTo>
                  <a:cubicBezTo>
                    <a:pt x="1263" y="1103"/>
                    <a:pt x="1265" y="1097"/>
                    <a:pt x="1266" y="1094"/>
                  </a:cubicBezTo>
                  <a:cubicBezTo>
                    <a:pt x="1268" y="1090"/>
                    <a:pt x="1269" y="1084"/>
                    <a:pt x="1271" y="1081"/>
                  </a:cubicBezTo>
                  <a:cubicBezTo>
                    <a:pt x="1272" y="1077"/>
                    <a:pt x="1273" y="1074"/>
                    <a:pt x="1273" y="1073"/>
                  </a:cubicBezTo>
                  <a:cubicBezTo>
                    <a:pt x="1272" y="1073"/>
                    <a:pt x="1268" y="1067"/>
                    <a:pt x="1264" y="1060"/>
                  </a:cubicBezTo>
                  <a:cubicBezTo>
                    <a:pt x="1247" y="1034"/>
                    <a:pt x="1240" y="1025"/>
                    <a:pt x="1238" y="1022"/>
                  </a:cubicBezTo>
                  <a:cubicBezTo>
                    <a:pt x="1236" y="1019"/>
                    <a:pt x="1236" y="1019"/>
                    <a:pt x="1236" y="1019"/>
                  </a:cubicBezTo>
                  <a:cubicBezTo>
                    <a:pt x="1228" y="1021"/>
                    <a:pt x="1228" y="1021"/>
                    <a:pt x="1228" y="1021"/>
                  </a:cubicBezTo>
                  <a:cubicBezTo>
                    <a:pt x="1223" y="1022"/>
                    <a:pt x="1217" y="1024"/>
                    <a:pt x="1215" y="1024"/>
                  </a:cubicBezTo>
                  <a:cubicBezTo>
                    <a:pt x="1213" y="1025"/>
                    <a:pt x="1207" y="1026"/>
                    <a:pt x="1201" y="1028"/>
                  </a:cubicBezTo>
                  <a:cubicBezTo>
                    <a:pt x="1194" y="1030"/>
                    <a:pt x="1188" y="1031"/>
                    <a:pt x="1182" y="1033"/>
                  </a:cubicBezTo>
                  <a:cubicBezTo>
                    <a:pt x="1180" y="1034"/>
                    <a:pt x="1174" y="1035"/>
                    <a:pt x="1151" y="1041"/>
                  </a:cubicBezTo>
                  <a:cubicBezTo>
                    <a:pt x="1146" y="1042"/>
                    <a:pt x="1142" y="1043"/>
                    <a:pt x="1141" y="1043"/>
                  </a:cubicBezTo>
                  <a:cubicBezTo>
                    <a:pt x="1141" y="1043"/>
                    <a:pt x="1141" y="1045"/>
                    <a:pt x="1141" y="1049"/>
                  </a:cubicBezTo>
                  <a:cubicBezTo>
                    <a:pt x="1140" y="1052"/>
                    <a:pt x="1140" y="1059"/>
                    <a:pt x="1139" y="1064"/>
                  </a:cubicBezTo>
                  <a:cubicBezTo>
                    <a:pt x="1137" y="1073"/>
                    <a:pt x="1136" y="1080"/>
                    <a:pt x="1135" y="1092"/>
                  </a:cubicBezTo>
                  <a:cubicBezTo>
                    <a:pt x="1134" y="1113"/>
                    <a:pt x="1129" y="1146"/>
                    <a:pt x="1124" y="1168"/>
                  </a:cubicBezTo>
                  <a:cubicBezTo>
                    <a:pt x="1121" y="1181"/>
                    <a:pt x="1120" y="1186"/>
                    <a:pt x="1119" y="1189"/>
                  </a:cubicBezTo>
                  <a:cubicBezTo>
                    <a:pt x="1118" y="1192"/>
                    <a:pt x="1117" y="1199"/>
                    <a:pt x="1115" y="1218"/>
                  </a:cubicBezTo>
                  <a:cubicBezTo>
                    <a:pt x="1114" y="1226"/>
                    <a:pt x="1113" y="1234"/>
                    <a:pt x="1112" y="1238"/>
                  </a:cubicBezTo>
                  <a:cubicBezTo>
                    <a:pt x="1111" y="1248"/>
                    <a:pt x="1110" y="1254"/>
                    <a:pt x="1109" y="1273"/>
                  </a:cubicBezTo>
                  <a:cubicBezTo>
                    <a:pt x="1105" y="1315"/>
                    <a:pt x="1103" y="1336"/>
                    <a:pt x="1102" y="1344"/>
                  </a:cubicBezTo>
                  <a:cubicBezTo>
                    <a:pt x="1102" y="1347"/>
                    <a:pt x="1101" y="1355"/>
                    <a:pt x="1100" y="1365"/>
                  </a:cubicBezTo>
                  <a:cubicBezTo>
                    <a:pt x="1100" y="1374"/>
                    <a:pt x="1099" y="1381"/>
                    <a:pt x="1099" y="1381"/>
                  </a:cubicBezTo>
                  <a:cubicBezTo>
                    <a:pt x="1099" y="1381"/>
                    <a:pt x="1091" y="1381"/>
                    <a:pt x="1081" y="1382"/>
                  </a:cubicBezTo>
                  <a:cubicBezTo>
                    <a:pt x="1063" y="1382"/>
                    <a:pt x="1063" y="1382"/>
                    <a:pt x="1063" y="1382"/>
                  </a:cubicBezTo>
                  <a:cubicBezTo>
                    <a:pt x="1064" y="1384"/>
                    <a:pt x="1064" y="1384"/>
                    <a:pt x="1064" y="1384"/>
                  </a:cubicBezTo>
                  <a:cubicBezTo>
                    <a:pt x="1064" y="1384"/>
                    <a:pt x="1064" y="1389"/>
                    <a:pt x="1064" y="1393"/>
                  </a:cubicBezTo>
                  <a:cubicBezTo>
                    <a:pt x="1064" y="1398"/>
                    <a:pt x="1064" y="1402"/>
                    <a:pt x="1064" y="1402"/>
                  </a:cubicBezTo>
                  <a:cubicBezTo>
                    <a:pt x="1065" y="1402"/>
                    <a:pt x="1065" y="1403"/>
                    <a:pt x="1066" y="1404"/>
                  </a:cubicBezTo>
                  <a:cubicBezTo>
                    <a:pt x="1067" y="1406"/>
                    <a:pt x="1067" y="1408"/>
                    <a:pt x="1067" y="1420"/>
                  </a:cubicBezTo>
                  <a:cubicBezTo>
                    <a:pt x="1068" y="1438"/>
                    <a:pt x="1067" y="1443"/>
                    <a:pt x="1067" y="1446"/>
                  </a:cubicBezTo>
                  <a:cubicBezTo>
                    <a:pt x="1062" y="1458"/>
                    <a:pt x="1059" y="1454"/>
                    <a:pt x="1059" y="1454"/>
                  </a:cubicBezTo>
                  <a:cubicBezTo>
                    <a:pt x="1057" y="1454"/>
                    <a:pt x="1058" y="1456"/>
                    <a:pt x="1058" y="1456"/>
                  </a:cubicBezTo>
                  <a:cubicBezTo>
                    <a:pt x="1057" y="1474"/>
                    <a:pt x="1056" y="1477"/>
                    <a:pt x="1056" y="1477"/>
                  </a:cubicBezTo>
                  <a:cubicBezTo>
                    <a:pt x="1053" y="1483"/>
                    <a:pt x="1044" y="1491"/>
                    <a:pt x="1044" y="1491"/>
                  </a:cubicBezTo>
                  <a:cubicBezTo>
                    <a:pt x="1068" y="1501"/>
                    <a:pt x="1068" y="1501"/>
                    <a:pt x="1068" y="1501"/>
                  </a:cubicBezTo>
                  <a:cubicBezTo>
                    <a:pt x="1070" y="1501"/>
                    <a:pt x="1072" y="1502"/>
                    <a:pt x="1074" y="1503"/>
                  </a:cubicBezTo>
                  <a:cubicBezTo>
                    <a:pt x="1075" y="1503"/>
                    <a:pt x="1075" y="1503"/>
                    <a:pt x="1075" y="1503"/>
                  </a:cubicBezTo>
                  <a:cubicBezTo>
                    <a:pt x="1083" y="1507"/>
                    <a:pt x="1083" y="1507"/>
                    <a:pt x="1083" y="1507"/>
                  </a:cubicBezTo>
                  <a:cubicBezTo>
                    <a:pt x="1085" y="1508"/>
                    <a:pt x="1087" y="1509"/>
                    <a:pt x="1092" y="1511"/>
                  </a:cubicBezTo>
                  <a:cubicBezTo>
                    <a:pt x="1109" y="1517"/>
                    <a:pt x="1119" y="1521"/>
                    <a:pt x="1119" y="1520"/>
                  </a:cubicBezTo>
                  <a:cubicBezTo>
                    <a:pt x="1120" y="1520"/>
                    <a:pt x="1120" y="1519"/>
                    <a:pt x="1120" y="1519"/>
                  </a:cubicBezTo>
                  <a:close/>
                  <a:moveTo>
                    <a:pt x="422" y="1476"/>
                  </a:moveTo>
                  <a:cubicBezTo>
                    <a:pt x="424" y="1475"/>
                    <a:pt x="425" y="1475"/>
                    <a:pt x="426" y="1475"/>
                  </a:cubicBezTo>
                  <a:cubicBezTo>
                    <a:pt x="426" y="1476"/>
                    <a:pt x="426" y="1476"/>
                    <a:pt x="426" y="1475"/>
                  </a:cubicBezTo>
                  <a:cubicBezTo>
                    <a:pt x="426" y="1475"/>
                    <a:pt x="424" y="1475"/>
                    <a:pt x="421" y="1475"/>
                  </a:cubicBezTo>
                  <a:cubicBezTo>
                    <a:pt x="410" y="1476"/>
                    <a:pt x="405" y="1478"/>
                    <a:pt x="414" y="1477"/>
                  </a:cubicBezTo>
                  <a:cubicBezTo>
                    <a:pt x="418" y="1477"/>
                    <a:pt x="421" y="1476"/>
                    <a:pt x="422" y="1476"/>
                  </a:cubicBezTo>
                  <a:close/>
                  <a:moveTo>
                    <a:pt x="602" y="1459"/>
                  </a:moveTo>
                  <a:cubicBezTo>
                    <a:pt x="600" y="1455"/>
                    <a:pt x="599" y="1438"/>
                    <a:pt x="601" y="1432"/>
                  </a:cubicBezTo>
                  <a:cubicBezTo>
                    <a:pt x="602" y="1430"/>
                    <a:pt x="602" y="1429"/>
                    <a:pt x="602" y="1429"/>
                  </a:cubicBezTo>
                  <a:cubicBezTo>
                    <a:pt x="601" y="1429"/>
                    <a:pt x="599" y="1429"/>
                    <a:pt x="595" y="1430"/>
                  </a:cubicBezTo>
                  <a:cubicBezTo>
                    <a:pt x="582" y="1433"/>
                    <a:pt x="559" y="1441"/>
                    <a:pt x="551" y="1445"/>
                  </a:cubicBezTo>
                  <a:cubicBezTo>
                    <a:pt x="549" y="1446"/>
                    <a:pt x="547" y="1446"/>
                    <a:pt x="546" y="1447"/>
                  </a:cubicBezTo>
                  <a:cubicBezTo>
                    <a:pt x="545" y="1447"/>
                    <a:pt x="545" y="1447"/>
                    <a:pt x="545" y="1448"/>
                  </a:cubicBezTo>
                  <a:cubicBezTo>
                    <a:pt x="545" y="1450"/>
                    <a:pt x="546" y="1452"/>
                    <a:pt x="549" y="1452"/>
                  </a:cubicBezTo>
                  <a:cubicBezTo>
                    <a:pt x="551" y="1452"/>
                    <a:pt x="554" y="1453"/>
                    <a:pt x="556" y="1453"/>
                  </a:cubicBezTo>
                  <a:cubicBezTo>
                    <a:pt x="558" y="1453"/>
                    <a:pt x="564" y="1454"/>
                    <a:pt x="571" y="1455"/>
                  </a:cubicBezTo>
                  <a:cubicBezTo>
                    <a:pt x="585" y="1457"/>
                    <a:pt x="598" y="1460"/>
                    <a:pt x="600" y="1461"/>
                  </a:cubicBezTo>
                  <a:cubicBezTo>
                    <a:pt x="602" y="1461"/>
                    <a:pt x="603" y="1461"/>
                    <a:pt x="602" y="1459"/>
                  </a:cubicBezTo>
                  <a:close/>
                  <a:moveTo>
                    <a:pt x="314" y="1459"/>
                  </a:moveTo>
                  <a:cubicBezTo>
                    <a:pt x="315" y="1459"/>
                    <a:pt x="315" y="1459"/>
                    <a:pt x="314" y="1457"/>
                  </a:cubicBezTo>
                  <a:cubicBezTo>
                    <a:pt x="313" y="1455"/>
                    <a:pt x="313" y="1455"/>
                    <a:pt x="312" y="1458"/>
                  </a:cubicBezTo>
                  <a:cubicBezTo>
                    <a:pt x="312" y="1460"/>
                    <a:pt x="312" y="1460"/>
                    <a:pt x="314" y="1459"/>
                  </a:cubicBezTo>
                  <a:close/>
                  <a:moveTo>
                    <a:pt x="339" y="1456"/>
                  </a:moveTo>
                  <a:cubicBezTo>
                    <a:pt x="343" y="1455"/>
                    <a:pt x="352" y="1454"/>
                    <a:pt x="359" y="1453"/>
                  </a:cubicBezTo>
                  <a:cubicBezTo>
                    <a:pt x="365" y="1452"/>
                    <a:pt x="378" y="1450"/>
                    <a:pt x="387" y="1448"/>
                  </a:cubicBezTo>
                  <a:cubicBezTo>
                    <a:pt x="396" y="1447"/>
                    <a:pt x="403" y="1446"/>
                    <a:pt x="403" y="1446"/>
                  </a:cubicBezTo>
                  <a:cubicBezTo>
                    <a:pt x="403" y="1445"/>
                    <a:pt x="392" y="1439"/>
                    <a:pt x="382" y="1435"/>
                  </a:cubicBezTo>
                  <a:cubicBezTo>
                    <a:pt x="370" y="1430"/>
                    <a:pt x="337" y="1419"/>
                    <a:pt x="337" y="1420"/>
                  </a:cubicBezTo>
                  <a:cubicBezTo>
                    <a:pt x="337" y="1420"/>
                    <a:pt x="336" y="1427"/>
                    <a:pt x="336" y="1434"/>
                  </a:cubicBezTo>
                  <a:cubicBezTo>
                    <a:pt x="335" y="1449"/>
                    <a:pt x="335" y="1452"/>
                    <a:pt x="332" y="1455"/>
                  </a:cubicBezTo>
                  <a:cubicBezTo>
                    <a:pt x="331" y="1456"/>
                    <a:pt x="331" y="1457"/>
                    <a:pt x="331" y="1457"/>
                  </a:cubicBezTo>
                  <a:cubicBezTo>
                    <a:pt x="331" y="1457"/>
                    <a:pt x="335" y="1457"/>
                    <a:pt x="339" y="1456"/>
                  </a:cubicBezTo>
                  <a:close/>
                  <a:moveTo>
                    <a:pt x="769" y="1417"/>
                  </a:moveTo>
                  <a:cubicBezTo>
                    <a:pt x="775" y="1412"/>
                    <a:pt x="775" y="1410"/>
                    <a:pt x="774" y="1409"/>
                  </a:cubicBezTo>
                  <a:cubicBezTo>
                    <a:pt x="772" y="1403"/>
                    <a:pt x="769" y="1383"/>
                    <a:pt x="768" y="1361"/>
                  </a:cubicBezTo>
                  <a:cubicBezTo>
                    <a:pt x="768" y="1348"/>
                    <a:pt x="766" y="1340"/>
                    <a:pt x="765" y="1335"/>
                  </a:cubicBezTo>
                  <a:cubicBezTo>
                    <a:pt x="761" y="1326"/>
                    <a:pt x="758" y="1313"/>
                    <a:pt x="756" y="1303"/>
                  </a:cubicBezTo>
                  <a:cubicBezTo>
                    <a:pt x="756" y="1299"/>
                    <a:pt x="755" y="1291"/>
                    <a:pt x="755" y="1286"/>
                  </a:cubicBezTo>
                  <a:cubicBezTo>
                    <a:pt x="754" y="1281"/>
                    <a:pt x="754" y="1276"/>
                    <a:pt x="754" y="1276"/>
                  </a:cubicBezTo>
                  <a:cubicBezTo>
                    <a:pt x="754" y="1276"/>
                    <a:pt x="751" y="1278"/>
                    <a:pt x="748" y="1280"/>
                  </a:cubicBezTo>
                  <a:cubicBezTo>
                    <a:pt x="738" y="1287"/>
                    <a:pt x="728" y="1293"/>
                    <a:pt x="716" y="1300"/>
                  </a:cubicBezTo>
                  <a:cubicBezTo>
                    <a:pt x="705" y="1305"/>
                    <a:pt x="698" y="1308"/>
                    <a:pt x="680" y="1315"/>
                  </a:cubicBezTo>
                  <a:cubicBezTo>
                    <a:pt x="676" y="1316"/>
                    <a:pt x="676" y="1316"/>
                    <a:pt x="676" y="1316"/>
                  </a:cubicBezTo>
                  <a:cubicBezTo>
                    <a:pt x="699" y="1344"/>
                    <a:pt x="699" y="1344"/>
                    <a:pt x="699" y="1344"/>
                  </a:cubicBezTo>
                  <a:cubicBezTo>
                    <a:pt x="712" y="1359"/>
                    <a:pt x="733" y="1382"/>
                    <a:pt x="744" y="1395"/>
                  </a:cubicBezTo>
                  <a:cubicBezTo>
                    <a:pt x="756" y="1409"/>
                    <a:pt x="765" y="1420"/>
                    <a:pt x="766" y="1420"/>
                  </a:cubicBezTo>
                  <a:cubicBezTo>
                    <a:pt x="766" y="1420"/>
                    <a:pt x="767" y="1418"/>
                    <a:pt x="769" y="1417"/>
                  </a:cubicBezTo>
                  <a:close/>
                  <a:moveTo>
                    <a:pt x="1294" y="1011"/>
                  </a:moveTo>
                  <a:cubicBezTo>
                    <a:pt x="1295" y="1007"/>
                    <a:pt x="1296" y="1004"/>
                    <a:pt x="1296" y="1004"/>
                  </a:cubicBezTo>
                  <a:cubicBezTo>
                    <a:pt x="1296" y="1004"/>
                    <a:pt x="1294" y="1004"/>
                    <a:pt x="1291" y="1005"/>
                  </a:cubicBezTo>
                  <a:cubicBezTo>
                    <a:pt x="1288" y="1006"/>
                    <a:pt x="1286" y="1007"/>
                    <a:pt x="1286" y="1007"/>
                  </a:cubicBezTo>
                  <a:cubicBezTo>
                    <a:pt x="1286" y="1008"/>
                    <a:pt x="1292" y="1016"/>
                    <a:pt x="1292" y="1016"/>
                  </a:cubicBezTo>
                  <a:cubicBezTo>
                    <a:pt x="1292" y="1016"/>
                    <a:pt x="1293" y="1013"/>
                    <a:pt x="1294" y="1011"/>
                  </a:cubicBezTo>
                  <a:close/>
                  <a:moveTo>
                    <a:pt x="720" y="860"/>
                  </a:moveTo>
                  <a:cubicBezTo>
                    <a:pt x="721" y="860"/>
                    <a:pt x="724" y="859"/>
                    <a:pt x="726" y="859"/>
                  </a:cubicBezTo>
                  <a:cubicBezTo>
                    <a:pt x="729" y="858"/>
                    <a:pt x="730" y="858"/>
                    <a:pt x="730" y="858"/>
                  </a:cubicBezTo>
                  <a:cubicBezTo>
                    <a:pt x="730" y="858"/>
                    <a:pt x="731" y="858"/>
                    <a:pt x="731" y="858"/>
                  </a:cubicBezTo>
                  <a:cubicBezTo>
                    <a:pt x="732" y="858"/>
                    <a:pt x="732" y="857"/>
                    <a:pt x="730" y="855"/>
                  </a:cubicBezTo>
                  <a:cubicBezTo>
                    <a:pt x="728" y="852"/>
                    <a:pt x="721" y="841"/>
                    <a:pt x="719" y="837"/>
                  </a:cubicBezTo>
                  <a:cubicBezTo>
                    <a:pt x="718" y="833"/>
                    <a:pt x="714" y="829"/>
                    <a:pt x="712" y="828"/>
                  </a:cubicBezTo>
                  <a:cubicBezTo>
                    <a:pt x="711" y="827"/>
                    <a:pt x="708" y="826"/>
                    <a:pt x="705" y="825"/>
                  </a:cubicBezTo>
                  <a:cubicBezTo>
                    <a:pt x="700" y="822"/>
                    <a:pt x="697" y="821"/>
                    <a:pt x="694" y="818"/>
                  </a:cubicBezTo>
                  <a:cubicBezTo>
                    <a:pt x="692" y="816"/>
                    <a:pt x="692" y="816"/>
                    <a:pt x="692" y="816"/>
                  </a:cubicBezTo>
                  <a:cubicBezTo>
                    <a:pt x="691" y="818"/>
                    <a:pt x="691" y="818"/>
                    <a:pt x="691" y="818"/>
                  </a:cubicBezTo>
                  <a:cubicBezTo>
                    <a:pt x="691" y="819"/>
                    <a:pt x="690" y="821"/>
                    <a:pt x="689" y="822"/>
                  </a:cubicBezTo>
                  <a:cubicBezTo>
                    <a:pt x="689" y="824"/>
                    <a:pt x="688" y="836"/>
                    <a:pt x="687" y="843"/>
                  </a:cubicBezTo>
                  <a:cubicBezTo>
                    <a:pt x="687" y="847"/>
                    <a:pt x="687" y="847"/>
                    <a:pt x="687" y="847"/>
                  </a:cubicBezTo>
                  <a:cubicBezTo>
                    <a:pt x="693" y="851"/>
                    <a:pt x="693" y="851"/>
                    <a:pt x="693" y="851"/>
                  </a:cubicBezTo>
                  <a:cubicBezTo>
                    <a:pt x="701" y="856"/>
                    <a:pt x="707" y="860"/>
                    <a:pt x="709" y="861"/>
                  </a:cubicBezTo>
                  <a:cubicBezTo>
                    <a:pt x="712" y="862"/>
                    <a:pt x="717" y="861"/>
                    <a:pt x="720" y="860"/>
                  </a:cubicBezTo>
                  <a:close/>
                  <a:moveTo>
                    <a:pt x="1370" y="840"/>
                  </a:moveTo>
                  <a:cubicBezTo>
                    <a:pt x="1371" y="839"/>
                    <a:pt x="1373" y="837"/>
                    <a:pt x="1374" y="836"/>
                  </a:cubicBezTo>
                  <a:cubicBezTo>
                    <a:pt x="1376" y="835"/>
                    <a:pt x="1378" y="832"/>
                    <a:pt x="1380" y="830"/>
                  </a:cubicBezTo>
                  <a:cubicBezTo>
                    <a:pt x="1382" y="828"/>
                    <a:pt x="1385" y="824"/>
                    <a:pt x="1385" y="824"/>
                  </a:cubicBezTo>
                  <a:cubicBezTo>
                    <a:pt x="1384" y="823"/>
                    <a:pt x="1378" y="827"/>
                    <a:pt x="1378" y="827"/>
                  </a:cubicBezTo>
                  <a:cubicBezTo>
                    <a:pt x="1378" y="827"/>
                    <a:pt x="1379" y="827"/>
                    <a:pt x="1380" y="827"/>
                  </a:cubicBezTo>
                  <a:cubicBezTo>
                    <a:pt x="1382" y="825"/>
                    <a:pt x="1382" y="826"/>
                    <a:pt x="1380" y="829"/>
                  </a:cubicBezTo>
                  <a:cubicBezTo>
                    <a:pt x="1377" y="831"/>
                    <a:pt x="1361" y="849"/>
                    <a:pt x="1358" y="853"/>
                  </a:cubicBezTo>
                  <a:cubicBezTo>
                    <a:pt x="1356" y="855"/>
                    <a:pt x="1363" y="849"/>
                    <a:pt x="1370" y="840"/>
                  </a:cubicBezTo>
                  <a:close/>
                  <a:moveTo>
                    <a:pt x="1233" y="813"/>
                  </a:moveTo>
                  <a:cubicBezTo>
                    <a:pt x="1233" y="813"/>
                    <a:pt x="1233" y="810"/>
                    <a:pt x="1233" y="808"/>
                  </a:cubicBezTo>
                  <a:cubicBezTo>
                    <a:pt x="1233" y="806"/>
                    <a:pt x="1232" y="802"/>
                    <a:pt x="1231" y="801"/>
                  </a:cubicBezTo>
                  <a:cubicBezTo>
                    <a:pt x="1231" y="799"/>
                    <a:pt x="1230" y="795"/>
                    <a:pt x="1229" y="792"/>
                  </a:cubicBezTo>
                  <a:cubicBezTo>
                    <a:pt x="1229" y="788"/>
                    <a:pt x="1228" y="785"/>
                    <a:pt x="1228" y="785"/>
                  </a:cubicBezTo>
                  <a:cubicBezTo>
                    <a:pt x="1227" y="785"/>
                    <a:pt x="1225" y="785"/>
                    <a:pt x="1224" y="785"/>
                  </a:cubicBezTo>
                  <a:cubicBezTo>
                    <a:pt x="1221" y="785"/>
                    <a:pt x="1221" y="785"/>
                    <a:pt x="1219" y="781"/>
                  </a:cubicBezTo>
                  <a:cubicBezTo>
                    <a:pt x="1218" y="779"/>
                    <a:pt x="1216" y="772"/>
                    <a:pt x="1215" y="767"/>
                  </a:cubicBezTo>
                  <a:cubicBezTo>
                    <a:pt x="1214" y="765"/>
                    <a:pt x="1210" y="749"/>
                    <a:pt x="1210" y="747"/>
                  </a:cubicBezTo>
                  <a:cubicBezTo>
                    <a:pt x="1209" y="745"/>
                    <a:pt x="1209" y="744"/>
                    <a:pt x="1208" y="745"/>
                  </a:cubicBezTo>
                  <a:cubicBezTo>
                    <a:pt x="1208" y="745"/>
                    <a:pt x="1204" y="752"/>
                    <a:pt x="1200" y="762"/>
                  </a:cubicBezTo>
                  <a:cubicBezTo>
                    <a:pt x="1194" y="774"/>
                    <a:pt x="1193" y="778"/>
                    <a:pt x="1194" y="779"/>
                  </a:cubicBezTo>
                  <a:cubicBezTo>
                    <a:pt x="1195" y="779"/>
                    <a:pt x="1196" y="780"/>
                    <a:pt x="1207" y="782"/>
                  </a:cubicBezTo>
                  <a:cubicBezTo>
                    <a:pt x="1212" y="783"/>
                    <a:pt x="1213" y="784"/>
                    <a:pt x="1214" y="785"/>
                  </a:cubicBezTo>
                  <a:cubicBezTo>
                    <a:pt x="1215" y="786"/>
                    <a:pt x="1218" y="793"/>
                    <a:pt x="1221" y="801"/>
                  </a:cubicBezTo>
                  <a:cubicBezTo>
                    <a:pt x="1228" y="815"/>
                    <a:pt x="1228" y="815"/>
                    <a:pt x="1228" y="815"/>
                  </a:cubicBezTo>
                  <a:cubicBezTo>
                    <a:pt x="1231" y="815"/>
                    <a:pt x="1231" y="815"/>
                    <a:pt x="1231" y="815"/>
                  </a:cubicBezTo>
                  <a:cubicBezTo>
                    <a:pt x="1234" y="815"/>
                    <a:pt x="1234" y="815"/>
                    <a:pt x="1233" y="813"/>
                  </a:cubicBezTo>
                  <a:close/>
                  <a:moveTo>
                    <a:pt x="837" y="704"/>
                  </a:moveTo>
                  <a:cubicBezTo>
                    <a:pt x="837" y="704"/>
                    <a:pt x="837" y="701"/>
                    <a:pt x="837" y="697"/>
                  </a:cubicBezTo>
                  <a:cubicBezTo>
                    <a:pt x="838" y="690"/>
                    <a:pt x="841" y="659"/>
                    <a:pt x="842" y="654"/>
                  </a:cubicBezTo>
                  <a:cubicBezTo>
                    <a:pt x="842" y="652"/>
                    <a:pt x="843" y="649"/>
                    <a:pt x="843" y="648"/>
                  </a:cubicBezTo>
                  <a:cubicBezTo>
                    <a:pt x="843" y="646"/>
                    <a:pt x="843" y="645"/>
                    <a:pt x="844" y="644"/>
                  </a:cubicBezTo>
                  <a:cubicBezTo>
                    <a:pt x="844" y="643"/>
                    <a:pt x="844" y="643"/>
                    <a:pt x="842" y="645"/>
                  </a:cubicBezTo>
                  <a:cubicBezTo>
                    <a:pt x="841" y="646"/>
                    <a:pt x="840" y="646"/>
                    <a:pt x="840" y="646"/>
                  </a:cubicBezTo>
                  <a:cubicBezTo>
                    <a:pt x="839" y="646"/>
                    <a:pt x="839" y="642"/>
                    <a:pt x="842" y="632"/>
                  </a:cubicBezTo>
                  <a:cubicBezTo>
                    <a:pt x="844" y="623"/>
                    <a:pt x="845" y="618"/>
                    <a:pt x="847" y="603"/>
                  </a:cubicBezTo>
                  <a:cubicBezTo>
                    <a:pt x="848" y="599"/>
                    <a:pt x="848" y="594"/>
                    <a:pt x="849" y="590"/>
                  </a:cubicBezTo>
                  <a:cubicBezTo>
                    <a:pt x="850" y="586"/>
                    <a:pt x="850" y="581"/>
                    <a:pt x="851" y="579"/>
                  </a:cubicBezTo>
                  <a:cubicBezTo>
                    <a:pt x="851" y="573"/>
                    <a:pt x="853" y="560"/>
                    <a:pt x="854" y="554"/>
                  </a:cubicBezTo>
                  <a:cubicBezTo>
                    <a:pt x="855" y="551"/>
                    <a:pt x="856" y="545"/>
                    <a:pt x="857" y="540"/>
                  </a:cubicBezTo>
                  <a:cubicBezTo>
                    <a:pt x="858" y="535"/>
                    <a:pt x="859" y="530"/>
                    <a:pt x="860" y="528"/>
                  </a:cubicBezTo>
                  <a:cubicBezTo>
                    <a:pt x="861" y="523"/>
                    <a:pt x="861" y="523"/>
                    <a:pt x="860" y="522"/>
                  </a:cubicBezTo>
                  <a:cubicBezTo>
                    <a:pt x="859" y="522"/>
                    <a:pt x="856" y="519"/>
                    <a:pt x="854" y="518"/>
                  </a:cubicBezTo>
                  <a:cubicBezTo>
                    <a:pt x="851" y="516"/>
                    <a:pt x="843" y="509"/>
                    <a:pt x="835" y="502"/>
                  </a:cubicBezTo>
                  <a:cubicBezTo>
                    <a:pt x="822" y="491"/>
                    <a:pt x="821" y="490"/>
                    <a:pt x="820" y="492"/>
                  </a:cubicBezTo>
                  <a:cubicBezTo>
                    <a:pt x="820" y="493"/>
                    <a:pt x="820" y="495"/>
                    <a:pt x="819" y="497"/>
                  </a:cubicBezTo>
                  <a:cubicBezTo>
                    <a:pt x="818" y="501"/>
                    <a:pt x="818" y="503"/>
                    <a:pt x="818" y="509"/>
                  </a:cubicBezTo>
                  <a:cubicBezTo>
                    <a:pt x="819" y="518"/>
                    <a:pt x="819" y="521"/>
                    <a:pt x="821" y="526"/>
                  </a:cubicBezTo>
                  <a:cubicBezTo>
                    <a:pt x="825" y="538"/>
                    <a:pt x="826" y="553"/>
                    <a:pt x="824" y="570"/>
                  </a:cubicBezTo>
                  <a:cubicBezTo>
                    <a:pt x="822" y="582"/>
                    <a:pt x="822" y="587"/>
                    <a:pt x="824" y="596"/>
                  </a:cubicBezTo>
                  <a:cubicBezTo>
                    <a:pt x="827" y="610"/>
                    <a:pt x="828" y="613"/>
                    <a:pt x="828" y="622"/>
                  </a:cubicBezTo>
                  <a:cubicBezTo>
                    <a:pt x="829" y="631"/>
                    <a:pt x="829" y="649"/>
                    <a:pt x="829" y="655"/>
                  </a:cubicBezTo>
                  <a:cubicBezTo>
                    <a:pt x="828" y="657"/>
                    <a:pt x="828" y="660"/>
                    <a:pt x="830" y="665"/>
                  </a:cubicBezTo>
                  <a:cubicBezTo>
                    <a:pt x="830" y="668"/>
                    <a:pt x="831" y="672"/>
                    <a:pt x="831" y="673"/>
                  </a:cubicBezTo>
                  <a:cubicBezTo>
                    <a:pt x="831" y="675"/>
                    <a:pt x="832" y="677"/>
                    <a:pt x="832" y="679"/>
                  </a:cubicBezTo>
                  <a:cubicBezTo>
                    <a:pt x="833" y="684"/>
                    <a:pt x="835" y="699"/>
                    <a:pt x="835" y="703"/>
                  </a:cubicBezTo>
                  <a:cubicBezTo>
                    <a:pt x="835" y="706"/>
                    <a:pt x="836" y="707"/>
                    <a:pt x="837" y="704"/>
                  </a:cubicBezTo>
                  <a:close/>
                  <a:moveTo>
                    <a:pt x="477" y="1665"/>
                  </a:moveTo>
                  <a:cubicBezTo>
                    <a:pt x="477" y="1666"/>
                    <a:pt x="478" y="1666"/>
                    <a:pt x="478" y="1666"/>
                  </a:cubicBezTo>
                  <a:cubicBezTo>
                    <a:pt x="478" y="1666"/>
                    <a:pt x="478" y="1665"/>
                    <a:pt x="478" y="1665"/>
                  </a:cubicBezTo>
                  <a:cubicBezTo>
                    <a:pt x="477" y="1663"/>
                    <a:pt x="477" y="1663"/>
                    <a:pt x="477" y="1665"/>
                  </a:cubicBezTo>
                  <a:close/>
                </a:path>
              </a:pathLst>
            </a:custGeom>
            <a:solidFill>
              <a:schemeClr val="accent4"/>
            </a:solidFill>
            <a:ln>
              <a:noFill/>
            </a:ln>
          </p:spPr>
          <p:txBody>
            <a:bodyPr/>
            <a:lstStyle/>
            <a:p>
              <a:pPr>
                <a:defRPr/>
              </a:pPr>
              <a:endParaRPr lang="en-US" sz="2400" kern="0" dirty="0">
                <a:solidFill>
                  <a:prstClr val="black"/>
                </a:solidFill>
                <a:latin typeface="Arial" panose="020B0604020202020204" pitchFamily="34" charset="0"/>
                <a:cs typeface="Arial" panose="020B0604020202020204" pitchFamily="34" charset="0"/>
              </a:endParaRPr>
            </a:p>
          </p:txBody>
        </p:sp>
        <p:sp>
          <p:nvSpPr>
            <p:cNvPr id="33" name="Freeform 48"/>
            <p:cNvSpPr>
              <a:spLocks noEditPoints="1"/>
            </p:cNvSpPr>
            <p:nvPr/>
          </p:nvSpPr>
          <p:spPr bwMode="auto">
            <a:xfrm>
              <a:off x="4066800" y="3468020"/>
              <a:ext cx="883571" cy="791872"/>
            </a:xfrm>
            <a:custGeom>
              <a:avLst/>
              <a:gdLst>
                <a:gd name="T0" fmla="*/ 2147483647 w 2159"/>
                <a:gd name="T1" fmla="*/ 2147483647 h 2167"/>
                <a:gd name="T2" fmla="*/ 2147483647 w 2159"/>
                <a:gd name="T3" fmla="*/ 2147483647 h 2167"/>
                <a:gd name="T4" fmla="*/ 2147483647 w 2159"/>
                <a:gd name="T5" fmla="*/ 2147483647 h 2167"/>
                <a:gd name="T6" fmla="*/ 2147483647 w 2159"/>
                <a:gd name="T7" fmla="*/ 2147483647 h 2167"/>
                <a:gd name="T8" fmla="*/ 2147483647 w 2159"/>
                <a:gd name="T9" fmla="*/ 2147483647 h 2167"/>
                <a:gd name="T10" fmla="*/ 2147483647 w 2159"/>
                <a:gd name="T11" fmla="*/ 2147483647 h 2167"/>
                <a:gd name="T12" fmla="*/ 2147483647 w 2159"/>
                <a:gd name="T13" fmla="*/ 2147483647 h 2167"/>
                <a:gd name="T14" fmla="*/ 2147483647 w 2159"/>
                <a:gd name="T15" fmla="*/ 2147483647 h 2167"/>
                <a:gd name="T16" fmla="*/ 2147483647 w 2159"/>
                <a:gd name="T17" fmla="*/ 2147483647 h 2167"/>
                <a:gd name="T18" fmla="*/ 2147483647 w 2159"/>
                <a:gd name="T19" fmla="*/ 2147483647 h 2167"/>
                <a:gd name="T20" fmla="*/ 2147483647 w 2159"/>
                <a:gd name="T21" fmla="*/ 2147483647 h 2167"/>
                <a:gd name="T22" fmla="*/ 2147483647 w 2159"/>
                <a:gd name="T23" fmla="*/ 2147483647 h 2167"/>
                <a:gd name="T24" fmla="*/ 2147483647 w 2159"/>
                <a:gd name="T25" fmla="*/ 2147483647 h 2167"/>
                <a:gd name="T26" fmla="*/ 2147483647 w 2159"/>
                <a:gd name="T27" fmla="*/ 2147483647 h 2167"/>
                <a:gd name="T28" fmla="*/ 2147483647 w 2159"/>
                <a:gd name="T29" fmla="*/ 2147483647 h 2167"/>
                <a:gd name="T30" fmla="*/ 2147483647 w 2159"/>
                <a:gd name="T31" fmla="*/ 2147483647 h 2167"/>
                <a:gd name="T32" fmla="*/ 2147483647 w 2159"/>
                <a:gd name="T33" fmla="*/ 2147483647 h 2167"/>
                <a:gd name="T34" fmla="*/ 2147483647 w 2159"/>
                <a:gd name="T35" fmla="*/ 2147483647 h 2167"/>
                <a:gd name="T36" fmla="*/ 2147483647 w 2159"/>
                <a:gd name="T37" fmla="*/ 2147483647 h 2167"/>
                <a:gd name="T38" fmla="*/ 2147483647 w 2159"/>
                <a:gd name="T39" fmla="*/ 2147483647 h 2167"/>
                <a:gd name="T40" fmla="*/ 2147483647 w 2159"/>
                <a:gd name="T41" fmla="*/ 2147483647 h 2167"/>
                <a:gd name="T42" fmla="*/ 2147483647 w 2159"/>
                <a:gd name="T43" fmla="*/ 2147483647 h 2167"/>
                <a:gd name="T44" fmla="*/ 2147483647 w 2159"/>
                <a:gd name="T45" fmla="*/ 2147483647 h 2167"/>
                <a:gd name="T46" fmla="*/ 2147483647 w 2159"/>
                <a:gd name="T47" fmla="*/ 2147483647 h 2167"/>
                <a:gd name="T48" fmla="*/ 2147483647 w 2159"/>
                <a:gd name="T49" fmla="*/ 2147483647 h 2167"/>
                <a:gd name="T50" fmla="*/ 2147483647 w 2159"/>
                <a:gd name="T51" fmla="*/ 2147483647 h 2167"/>
                <a:gd name="T52" fmla="*/ 2147483647 w 2159"/>
                <a:gd name="T53" fmla="*/ 2147483647 h 2167"/>
                <a:gd name="T54" fmla="*/ 2147483647 w 2159"/>
                <a:gd name="T55" fmla="*/ 2147483647 h 2167"/>
                <a:gd name="T56" fmla="*/ 2147483647 w 2159"/>
                <a:gd name="T57" fmla="*/ 2147483647 h 2167"/>
                <a:gd name="T58" fmla="*/ 2147483647 w 2159"/>
                <a:gd name="T59" fmla="*/ 2147483647 h 2167"/>
                <a:gd name="T60" fmla="*/ 2147483647 w 2159"/>
                <a:gd name="T61" fmla="*/ 2147483647 h 2167"/>
                <a:gd name="T62" fmla="*/ 2147483647 w 2159"/>
                <a:gd name="T63" fmla="*/ 2147483647 h 2167"/>
                <a:gd name="T64" fmla="*/ 2147483647 w 2159"/>
                <a:gd name="T65" fmla="*/ 2147483647 h 2167"/>
                <a:gd name="T66" fmla="*/ 2147483647 w 2159"/>
                <a:gd name="T67" fmla="*/ 2147483647 h 2167"/>
                <a:gd name="T68" fmla="*/ 2147483647 w 2159"/>
                <a:gd name="T69" fmla="*/ 2147483647 h 2167"/>
                <a:gd name="T70" fmla="*/ 2147483647 w 2159"/>
                <a:gd name="T71" fmla="*/ 2147483647 h 2167"/>
                <a:gd name="T72" fmla="*/ 2147483647 w 2159"/>
                <a:gd name="T73" fmla="*/ 2147483647 h 2167"/>
                <a:gd name="T74" fmla="*/ 2147483647 w 2159"/>
                <a:gd name="T75" fmla="*/ 2147483647 h 2167"/>
                <a:gd name="T76" fmla="*/ 2147483647 w 2159"/>
                <a:gd name="T77" fmla="*/ 2147483647 h 2167"/>
                <a:gd name="T78" fmla="*/ 2147483647 w 2159"/>
                <a:gd name="T79" fmla="*/ 2147483647 h 2167"/>
                <a:gd name="T80" fmla="*/ 2147483647 w 2159"/>
                <a:gd name="T81" fmla="*/ 2147483647 h 2167"/>
                <a:gd name="T82" fmla="*/ 2147483647 w 2159"/>
                <a:gd name="T83" fmla="*/ 2147483647 h 2167"/>
                <a:gd name="T84" fmla="*/ 2147483647 w 2159"/>
                <a:gd name="T85" fmla="*/ 2147483647 h 2167"/>
                <a:gd name="T86" fmla="*/ 2147483647 w 2159"/>
                <a:gd name="T87" fmla="*/ 2147483647 h 2167"/>
                <a:gd name="T88" fmla="*/ 2147483647 w 2159"/>
                <a:gd name="T89" fmla="*/ 2147483647 h 2167"/>
                <a:gd name="T90" fmla="*/ 2147483647 w 2159"/>
                <a:gd name="T91" fmla="*/ 2147483647 h 2167"/>
                <a:gd name="T92" fmla="*/ 2147483647 w 2159"/>
                <a:gd name="T93" fmla="*/ 2147483647 h 2167"/>
                <a:gd name="T94" fmla="*/ 2147483647 w 2159"/>
                <a:gd name="T95" fmla="*/ 2147483647 h 2167"/>
                <a:gd name="T96" fmla="*/ 2147483647 w 2159"/>
                <a:gd name="T97" fmla="*/ 2147483647 h 2167"/>
                <a:gd name="T98" fmla="*/ 2147483647 w 2159"/>
                <a:gd name="T99" fmla="*/ 2147483647 h 2167"/>
                <a:gd name="T100" fmla="*/ 2147483647 w 2159"/>
                <a:gd name="T101" fmla="*/ 2147483647 h 2167"/>
                <a:gd name="T102" fmla="*/ 2147483647 w 2159"/>
                <a:gd name="T103" fmla="*/ 2147483647 h 2167"/>
                <a:gd name="T104" fmla="*/ 2147483647 w 2159"/>
                <a:gd name="T105" fmla="*/ 2147483647 h 2167"/>
                <a:gd name="T106" fmla="*/ 2147483647 w 2159"/>
                <a:gd name="T107" fmla="*/ 2147483647 h 2167"/>
                <a:gd name="T108" fmla="*/ 2147483647 w 2159"/>
                <a:gd name="T109" fmla="*/ 2147483647 h 2167"/>
                <a:gd name="T110" fmla="*/ 2147483647 w 2159"/>
                <a:gd name="T111" fmla="*/ 2147483647 h 2167"/>
                <a:gd name="T112" fmla="*/ 2147483647 w 2159"/>
                <a:gd name="T113" fmla="*/ 1344362880 h 2167"/>
                <a:gd name="T114" fmla="*/ 2147483647 w 2159"/>
                <a:gd name="T115" fmla="*/ 2147483647 h 2167"/>
                <a:gd name="T116" fmla="*/ 2147483647 w 2159"/>
                <a:gd name="T117" fmla="*/ 2147483647 h 2167"/>
                <a:gd name="T118" fmla="*/ 2147483647 w 2159"/>
                <a:gd name="T119" fmla="*/ 2147483647 h 2167"/>
                <a:gd name="T120" fmla="*/ 2147483647 w 2159"/>
                <a:gd name="T121" fmla="*/ 2147483647 h 2167"/>
                <a:gd name="T122" fmla="*/ 2147483647 w 2159"/>
                <a:gd name="T123" fmla="*/ 2147483647 h 2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9"/>
                <a:gd name="T187" fmla="*/ 0 h 2167"/>
                <a:gd name="T188" fmla="*/ 2159 w 2159"/>
                <a:gd name="T189" fmla="*/ 2167 h 21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9" h="2167">
                  <a:moveTo>
                    <a:pt x="1795" y="2166"/>
                  </a:moveTo>
                  <a:cubicBezTo>
                    <a:pt x="1781" y="2165"/>
                    <a:pt x="1777" y="2165"/>
                    <a:pt x="1766" y="2164"/>
                  </a:cubicBezTo>
                  <a:cubicBezTo>
                    <a:pt x="1761" y="2163"/>
                    <a:pt x="1756" y="2163"/>
                    <a:pt x="1754" y="2163"/>
                  </a:cubicBezTo>
                  <a:cubicBezTo>
                    <a:pt x="1752" y="2164"/>
                    <a:pt x="1749" y="2163"/>
                    <a:pt x="1747" y="2163"/>
                  </a:cubicBezTo>
                  <a:cubicBezTo>
                    <a:pt x="1745" y="2162"/>
                    <a:pt x="1742" y="2161"/>
                    <a:pt x="1740" y="2160"/>
                  </a:cubicBezTo>
                  <a:cubicBezTo>
                    <a:pt x="1737" y="2159"/>
                    <a:pt x="1734" y="2157"/>
                    <a:pt x="1732" y="2154"/>
                  </a:cubicBezTo>
                  <a:cubicBezTo>
                    <a:pt x="1729" y="2151"/>
                    <a:pt x="1728" y="2150"/>
                    <a:pt x="1728" y="2147"/>
                  </a:cubicBezTo>
                  <a:cubicBezTo>
                    <a:pt x="1728" y="2144"/>
                    <a:pt x="1729" y="2142"/>
                    <a:pt x="1729" y="2140"/>
                  </a:cubicBezTo>
                  <a:cubicBezTo>
                    <a:pt x="1730" y="2139"/>
                    <a:pt x="1730" y="2138"/>
                    <a:pt x="1728" y="2136"/>
                  </a:cubicBezTo>
                  <a:cubicBezTo>
                    <a:pt x="1726" y="2132"/>
                    <a:pt x="1726" y="2131"/>
                    <a:pt x="1726" y="2122"/>
                  </a:cubicBezTo>
                  <a:cubicBezTo>
                    <a:pt x="1726" y="2116"/>
                    <a:pt x="1727" y="2109"/>
                    <a:pt x="1727" y="2107"/>
                  </a:cubicBezTo>
                  <a:cubicBezTo>
                    <a:pt x="1727" y="2101"/>
                    <a:pt x="1727" y="2101"/>
                    <a:pt x="1727" y="2101"/>
                  </a:cubicBezTo>
                  <a:cubicBezTo>
                    <a:pt x="1722" y="2100"/>
                    <a:pt x="1722" y="2100"/>
                    <a:pt x="1722" y="2100"/>
                  </a:cubicBezTo>
                  <a:cubicBezTo>
                    <a:pt x="1718" y="2099"/>
                    <a:pt x="1712" y="2096"/>
                    <a:pt x="1706" y="2093"/>
                  </a:cubicBezTo>
                  <a:cubicBezTo>
                    <a:pt x="1697" y="2088"/>
                    <a:pt x="1694" y="2085"/>
                    <a:pt x="1689" y="2080"/>
                  </a:cubicBezTo>
                  <a:cubicBezTo>
                    <a:pt x="1681" y="2071"/>
                    <a:pt x="1678" y="2063"/>
                    <a:pt x="1679" y="2055"/>
                  </a:cubicBezTo>
                  <a:cubicBezTo>
                    <a:pt x="1680" y="2050"/>
                    <a:pt x="1680" y="2049"/>
                    <a:pt x="1686" y="2040"/>
                  </a:cubicBezTo>
                  <a:cubicBezTo>
                    <a:pt x="1688" y="2037"/>
                    <a:pt x="1690" y="2033"/>
                    <a:pt x="1691" y="2030"/>
                  </a:cubicBezTo>
                  <a:cubicBezTo>
                    <a:pt x="1693" y="2027"/>
                    <a:pt x="1695" y="2023"/>
                    <a:pt x="1696" y="2020"/>
                  </a:cubicBezTo>
                  <a:cubicBezTo>
                    <a:pt x="1697" y="2018"/>
                    <a:pt x="1700" y="2014"/>
                    <a:pt x="1702" y="2012"/>
                  </a:cubicBezTo>
                  <a:cubicBezTo>
                    <a:pt x="1704" y="2009"/>
                    <a:pt x="1707" y="2004"/>
                    <a:pt x="1709" y="2000"/>
                  </a:cubicBezTo>
                  <a:cubicBezTo>
                    <a:pt x="1713" y="1993"/>
                    <a:pt x="1722" y="1983"/>
                    <a:pt x="1728" y="1977"/>
                  </a:cubicBezTo>
                  <a:cubicBezTo>
                    <a:pt x="1730" y="1975"/>
                    <a:pt x="1731" y="1974"/>
                    <a:pt x="1730" y="1973"/>
                  </a:cubicBezTo>
                  <a:cubicBezTo>
                    <a:pt x="1730" y="1973"/>
                    <a:pt x="1730" y="1973"/>
                    <a:pt x="1731" y="1973"/>
                  </a:cubicBezTo>
                  <a:cubicBezTo>
                    <a:pt x="1732" y="1974"/>
                    <a:pt x="1745" y="1954"/>
                    <a:pt x="1744" y="1953"/>
                  </a:cubicBezTo>
                  <a:cubicBezTo>
                    <a:pt x="1744" y="1953"/>
                    <a:pt x="1740" y="1953"/>
                    <a:pt x="1736" y="1953"/>
                  </a:cubicBezTo>
                  <a:cubicBezTo>
                    <a:pt x="1727" y="1953"/>
                    <a:pt x="1725" y="1952"/>
                    <a:pt x="1725" y="1947"/>
                  </a:cubicBezTo>
                  <a:cubicBezTo>
                    <a:pt x="1725" y="1944"/>
                    <a:pt x="1724" y="1944"/>
                    <a:pt x="1717" y="1949"/>
                  </a:cubicBezTo>
                  <a:cubicBezTo>
                    <a:pt x="1711" y="1953"/>
                    <a:pt x="1708" y="1953"/>
                    <a:pt x="1708" y="1949"/>
                  </a:cubicBezTo>
                  <a:cubicBezTo>
                    <a:pt x="1709" y="1947"/>
                    <a:pt x="1710" y="1946"/>
                    <a:pt x="1715" y="1943"/>
                  </a:cubicBezTo>
                  <a:cubicBezTo>
                    <a:pt x="1718" y="1940"/>
                    <a:pt x="1722" y="1938"/>
                    <a:pt x="1723" y="1937"/>
                  </a:cubicBezTo>
                  <a:cubicBezTo>
                    <a:pt x="1724" y="1936"/>
                    <a:pt x="1727" y="1934"/>
                    <a:pt x="1730" y="1931"/>
                  </a:cubicBezTo>
                  <a:cubicBezTo>
                    <a:pt x="1733" y="1930"/>
                    <a:pt x="1736" y="1928"/>
                    <a:pt x="1736" y="1927"/>
                  </a:cubicBezTo>
                  <a:cubicBezTo>
                    <a:pt x="1736" y="1926"/>
                    <a:pt x="1733" y="1920"/>
                    <a:pt x="1730" y="1912"/>
                  </a:cubicBezTo>
                  <a:cubicBezTo>
                    <a:pt x="1727" y="1903"/>
                    <a:pt x="1722" y="1891"/>
                    <a:pt x="1719" y="1884"/>
                  </a:cubicBezTo>
                  <a:cubicBezTo>
                    <a:pt x="1717" y="1878"/>
                    <a:pt x="1714" y="1872"/>
                    <a:pt x="1714" y="1871"/>
                  </a:cubicBezTo>
                  <a:cubicBezTo>
                    <a:pt x="1713" y="1871"/>
                    <a:pt x="1713" y="1870"/>
                    <a:pt x="1713" y="1870"/>
                  </a:cubicBezTo>
                  <a:cubicBezTo>
                    <a:pt x="1713" y="1869"/>
                    <a:pt x="1713" y="1866"/>
                    <a:pt x="1711" y="1861"/>
                  </a:cubicBezTo>
                  <a:cubicBezTo>
                    <a:pt x="1702" y="1833"/>
                    <a:pt x="1679" y="1753"/>
                    <a:pt x="1676" y="1737"/>
                  </a:cubicBezTo>
                  <a:cubicBezTo>
                    <a:pt x="1670" y="1714"/>
                    <a:pt x="1668" y="1690"/>
                    <a:pt x="1668" y="1669"/>
                  </a:cubicBezTo>
                  <a:cubicBezTo>
                    <a:pt x="1668" y="1658"/>
                    <a:pt x="1668" y="1658"/>
                    <a:pt x="1668" y="1658"/>
                  </a:cubicBezTo>
                  <a:cubicBezTo>
                    <a:pt x="1663" y="1657"/>
                    <a:pt x="1663" y="1657"/>
                    <a:pt x="1663" y="1657"/>
                  </a:cubicBezTo>
                  <a:cubicBezTo>
                    <a:pt x="1661" y="1657"/>
                    <a:pt x="1646" y="1656"/>
                    <a:pt x="1631" y="1655"/>
                  </a:cubicBezTo>
                  <a:cubicBezTo>
                    <a:pt x="1615" y="1654"/>
                    <a:pt x="1601" y="1652"/>
                    <a:pt x="1598" y="1652"/>
                  </a:cubicBezTo>
                  <a:cubicBezTo>
                    <a:pt x="1594" y="1652"/>
                    <a:pt x="1594" y="1652"/>
                    <a:pt x="1594" y="1652"/>
                  </a:cubicBezTo>
                  <a:cubicBezTo>
                    <a:pt x="1593" y="1657"/>
                    <a:pt x="1593" y="1657"/>
                    <a:pt x="1593" y="1657"/>
                  </a:cubicBezTo>
                  <a:cubicBezTo>
                    <a:pt x="1592" y="1665"/>
                    <a:pt x="1589" y="1674"/>
                    <a:pt x="1584" y="1685"/>
                  </a:cubicBezTo>
                  <a:cubicBezTo>
                    <a:pt x="1581" y="1691"/>
                    <a:pt x="1579" y="1699"/>
                    <a:pt x="1577" y="1709"/>
                  </a:cubicBezTo>
                  <a:cubicBezTo>
                    <a:pt x="1573" y="1726"/>
                    <a:pt x="1569" y="1737"/>
                    <a:pt x="1564" y="1748"/>
                  </a:cubicBezTo>
                  <a:cubicBezTo>
                    <a:pt x="1561" y="1755"/>
                    <a:pt x="1560" y="1756"/>
                    <a:pt x="1561" y="1758"/>
                  </a:cubicBezTo>
                  <a:cubicBezTo>
                    <a:pt x="1562" y="1759"/>
                    <a:pt x="1562" y="1762"/>
                    <a:pt x="1562" y="1763"/>
                  </a:cubicBezTo>
                  <a:cubicBezTo>
                    <a:pt x="1562" y="1767"/>
                    <a:pt x="1561" y="1768"/>
                    <a:pt x="1559" y="1770"/>
                  </a:cubicBezTo>
                  <a:cubicBezTo>
                    <a:pt x="1558" y="1772"/>
                    <a:pt x="1555" y="1774"/>
                    <a:pt x="1554" y="1774"/>
                  </a:cubicBezTo>
                  <a:cubicBezTo>
                    <a:pt x="1552" y="1774"/>
                    <a:pt x="1552" y="1775"/>
                    <a:pt x="1552" y="1776"/>
                  </a:cubicBezTo>
                  <a:cubicBezTo>
                    <a:pt x="1552" y="1777"/>
                    <a:pt x="1551" y="1778"/>
                    <a:pt x="1550" y="1778"/>
                  </a:cubicBezTo>
                  <a:cubicBezTo>
                    <a:pt x="1549" y="1778"/>
                    <a:pt x="1547" y="1779"/>
                    <a:pt x="1545" y="1780"/>
                  </a:cubicBezTo>
                  <a:cubicBezTo>
                    <a:pt x="1537" y="1781"/>
                    <a:pt x="1536" y="1780"/>
                    <a:pt x="1541" y="1770"/>
                  </a:cubicBezTo>
                  <a:cubicBezTo>
                    <a:pt x="1543" y="1767"/>
                    <a:pt x="1545" y="1763"/>
                    <a:pt x="1545" y="1763"/>
                  </a:cubicBezTo>
                  <a:cubicBezTo>
                    <a:pt x="1545" y="1762"/>
                    <a:pt x="1545" y="1761"/>
                    <a:pt x="1546" y="1760"/>
                  </a:cubicBezTo>
                  <a:cubicBezTo>
                    <a:pt x="1547" y="1759"/>
                    <a:pt x="1548" y="1756"/>
                    <a:pt x="1549" y="1754"/>
                  </a:cubicBezTo>
                  <a:cubicBezTo>
                    <a:pt x="1557" y="1734"/>
                    <a:pt x="1561" y="1724"/>
                    <a:pt x="1563" y="1718"/>
                  </a:cubicBezTo>
                  <a:cubicBezTo>
                    <a:pt x="1565" y="1714"/>
                    <a:pt x="1566" y="1711"/>
                    <a:pt x="1566" y="1710"/>
                  </a:cubicBezTo>
                  <a:cubicBezTo>
                    <a:pt x="1567" y="1709"/>
                    <a:pt x="1569" y="1705"/>
                    <a:pt x="1570" y="1701"/>
                  </a:cubicBezTo>
                  <a:cubicBezTo>
                    <a:pt x="1574" y="1694"/>
                    <a:pt x="1575" y="1690"/>
                    <a:pt x="1577" y="1677"/>
                  </a:cubicBezTo>
                  <a:cubicBezTo>
                    <a:pt x="1578" y="1670"/>
                    <a:pt x="1581" y="1655"/>
                    <a:pt x="1583" y="1649"/>
                  </a:cubicBezTo>
                  <a:cubicBezTo>
                    <a:pt x="1583" y="1649"/>
                    <a:pt x="1582" y="1648"/>
                    <a:pt x="1581" y="1647"/>
                  </a:cubicBezTo>
                  <a:cubicBezTo>
                    <a:pt x="1580" y="1647"/>
                    <a:pt x="1579" y="1646"/>
                    <a:pt x="1579" y="1640"/>
                  </a:cubicBezTo>
                  <a:cubicBezTo>
                    <a:pt x="1580" y="1635"/>
                    <a:pt x="1579" y="1631"/>
                    <a:pt x="1578" y="1625"/>
                  </a:cubicBezTo>
                  <a:cubicBezTo>
                    <a:pt x="1573" y="1609"/>
                    <a:pt x="1566" y="1563"/>
                    <a:pt x="1562" y="1529"/>
                  </a:cubicBezTo>
                  <a:cubicBezTo>
                    <a:pt x="1561" y="1522"/>
                    <a:pt x="1561" y="1505"/>
                    <a:pt x="1561" y="1478"/>
                  </a:cubicBezTo>
                  <a:cubicBezTo>
                    <a:pt x="1561" y="1456"/>
                    <a:pt x="1561" y="1437"/>
                    <a:pt x="1561" y="1437"/>
                  </a:cubicBezTo>
                  <a:cubicBezTo>
                    <a:pt x="1560" y="1437"/>
                    <a:pt x="1558" y="1453"/>
                    <a:pt x="1556" y="1461"/>
                  </a:cubicBezTo>
                  <a:cubicBezTo>
                    <a:pt x="1555" y="1474"/>
                    <a:pt x="1552" y="1498"/>
                    <a:pt x="1551" y="1522"/>
                  </a:cubicBezTo>
                  <a:cubicBezTo>
                    <a:pt x="1550" y="1529"/>
                    <a:pt x="1550" y="1541"/>
                    <a:pt x="1549" y="1547"/>
                  </a:cubicBezTo>
                  <a:cubicBezTo>
                    <a:pt x="1549" y="1554"/>
                    <a:pt x="1548" y="1563"/>
                    <a:pt x="1548" y="1568"/>
                  </a:cubicBezTo>
                  <a:cubicBezTo>
                    <a:pt x="1548" y="1576"/>
                    <a:pt x="1548" y="1576"/>
                    <a:pt x="1546" y="1577"/>
                  </a:cubicBezTo>
                  <a:cubicBezTo>
                    <a:pt x="1542" y="1580"/>
                    <a:pt x="1524" y="1576"/>
                    <a:pt x="1523" y="1573"/>
                  </a:cubicBezTo>
                  <a:cubicBezTo>
                    <a:pt x="1522" y="1571"/>
                    <a:pt x="1523" y="1557"/>
                    <a:pt x="1525" y="1526"/>
                  </a:cubicBezTo>
                  <a:cubicBezTo>
                    <a:pt x="1527" y="1518"/>
                    <a:pt x="1527" y="1506"/>
                    <a:pt x="1528" y="1501"/>
                  </a:cubicBezTo>
                  <a:cubicBezTo>
                    <a:pt x="1529" y="1493"/>
                    <a:pt x="1529" y="1493"/>
                    <a:pt x="1529" y="1493"/>
                  </a:cubicBezTo>
                  <a:cubicBezTo>
                    <a:pt x="1526" y="1493"/>
                    <a:pt x="1526" y="1493"/>
                    <a:pt x="1526" y="1493"/>
                  </a:cubicBezTo>
                  <a:cubicBezTo>
                    <a:pt x="1524" y="1493"/>
                    <a:pt x="1521" y="1494"/>
                    <a:pt x="1518" y="1495"/>
                  </a:cubicBezTo>
                  <a:cubicBezTo>
                    <a:pt x="1511" y="1495"/>
                    <a:pt x="1509" y="1494"/>
                    <a:pt x="1509" y="1490"/>
                  </a:cubicBezTo>
                  <a:cubicBezTo>
                    <a:pt x="1509" y="1487"/>
                    <a:pt x="1518" y="1415"/>
                    <a:pt x="1522" y="1384"/>
                  </a:cubicBezTo>
                  <a:cubicBezTo>
                    <a:pt x="1524" y="1370"/>
                    <a:pt x="1525" y="1358"/>
                    <a:pt x="1529" y="1325"/>
                  </a:cubicBezTo>
                  <a:cubicBezTo>
                    <a:pt x="1530" y="1313"/>
                    <a:pt x="1531" y="1299"/>
                    <a:pt x="1532" y="1294"/>
                  </a:cubicBezTo>
                  <a:cubicBezTo>
                    <a:pt x="1533" y="1289"/>
                    <a:pt x="1534" y="1278"/>
                    <a:pt x="1535" y="1270"/>
                  </a:cubicBezTo>
                  <a:cubicBezTo>
                    <a:pt x="1538" y="1247"/>
                    <a:pt x="1542" y="1221"/>
                    <a:pt x="1545" y="1214"/>
                  </a:cubicBezTo>
                  <a:cubicBezTo>
                    <a:pt x="1546" y="1210"/>
                    <a:pt x="1548" y="1195"/>
                    <a:pt x="1548" y="1189"/>
                  </a:cubicBezTo>
                  <a:cubicBezTo>
                    <a:pt x="1548" y="1184"/>
                    <a:pt x="1548" y="1184"/>
                    <a:pt x="1552" y="1180"/>
                  </a:cubicBezTo>
                  <a:cubicBezTo>
                    <a:pt x="1554" y="1178"/>
                    <a:pt x="1558" y="1175"/>
                    <a:pt x="1560" y="1175"/>
                  </a:cubicBezTo>
                  <a:cubicBezTo>
                    <a:pt x="1563" y="1173"/>
                    <a:pt x="1563" y="1173"/>
                    <a:pt x="1563" y="1167"/>
                  </a:cubicBezTo>
                  <a:cubicBezTo>
                    <a:pt x="1563" y="1164"/>
                    <a:pt x="1563" y="1160"/>
                    <a:pt x="1564" y="1158"/>
                  </a:cubicBezTo>
                  <a:cubicBezTo>
                    <a:pt x="1567" y="1146"/>
                    <a:pt x="1568" y="1141"/>
                    <a:pt x="1570" y="1124"/>
                  </a:cubicBezTo>
                  <a:cubicBezTo>
                    <a:pt x="1573" y="1108"/>
                    <a:pt x="1578" y="1085"/>
                    <a:pt x="1580" y="1074"/>
                  </a:cubicBezTo>
                  <a:cubicBezTo>
                    <a:pt x="1582" y="1067"/>
                    <a:pt x="1588" y="1049"/>
                    <a:pt x="1590" y="1045"/>
                  </a:cubicBezTo>
                  <a:cubicBezTo>
                    <a:pt x="1591" y="1043"/>
                    <a:pt x="1591" y="1040"/>
                    <a:pt x="1591" y="1039"/>
                  </a:cubicBezTo>
                  <a:cubicBezTo>
                    <a:pt x="1591" y="1035"/>
                    <a:pt x="1594" y="1029"/>
                    <a:pt x="1597" y="1025"/>
                  </a:cubicBezTo>
                  <a:cubicBezTo>
                    <a:pt x="1600" y="1020"/>
                    <a:pt x="1601" y="1014"/>
                    <a:pt x="1601" y="1009"/>
                  </a:cubicBezTo>
                  <a:cubicBezTo>
                    <a:pt x="1601" y="1006"/>
                    <a:pt x="1602" y="1002"/>
                    <a:pt x="1603" y="999"/>
                  </a:cubicBezTo>
                  <a:cubicBezTo>
                    <a:pt x="1603" y="996"/>
                    <a:pt x="1605" y="992"/>
                    <a:pt x="1605" y="989"/>
                  </a:cubicBezTo>
                  <a:cubicBezTo>
                    <a:pt x="1606" y="982"/>
                    <a:pt x="1607" y="977"/>
                    <a:pt x="1610" y="974"/>
                  </a:cubicBezTo>
                  <a:cubicBezTo>
                    <a:pt x="1612" y="971"/>
                    <a:pt x="1613" y="968"/>
                    <a:pt x="1614" y="965"/>
                  </a:cubicBezTo>
                  <a:cubicBezTo>
                    <a:pt x="1615" y="958"/>
                    <a:pt x="1620" y="947"/>
                    <a:pt x="1622" y="944"/>
                  </a:cubicBezTo>
                  <a:cubicBezTo>
                    <a:pt x="1624" y="940"/>
                    <a:pt x="1626" y="928"/>
                    <a:pt x="1626" y="926"/>
                  </a:cubicBezTo>
                  <a:cubicBezTo>
                    <a:pt x="1625" y="924"/>
                    <a:pt x="1629" y="909"/>
                    <a:pt x="1631" y="906"/>
                  </a:cubicBezTo>
                  <a:cubicBezTo>
                    <a:pt x="1633" y="903"/>
                    <a:pt x="1637" y="893"/>
                    <a:pt x="1636" y="893"/>
                  </a:cubicBezTo>
                  <a:cubicBezTo>
                    <a:pt x="1635" y="892"/>
                    <a:pt x="1612" y="886"/>
                    <a:pt x="1606" y="886"/>
                  </a:cubicBezTo>
                  <a:cubicBezTo>
                    <a:pt x="1598" y="884"/>
                    <a:pt x="1597" y="882"/>
                    <a:pt x="1598" y="866"/>
                  </a:cubicBezTo>
                  <a:cubicBezTo>
                    <a:pt x="1599" y="851"/>
                    <a:pt x="1599" y="840"/>
                    <a:pt x="1598" y="839"/>
                  </a:cubicBezTo>
                  <a:cubicBezTo>
                    <a:pt x="1597" y="839"/>
                    <a:pt x="1598" y="834"/>
                    <a:pt x="1600" y="826"/>
                  </a:cubicBezTo>
                  <a:cubicBezTo>
                    <a:pt x="1601" y="823"/>
                    <a:pt x="1603" y="814"/>
                    <a:pt x="1604" y="805"/>
                  </a:cubicBezTo>
                  <a:cubicBezTo>
                    <a:pt x="1607" y="786"/>
                    <a:pt x="1608" y="782"/>
                    <a:pt x="1613" y="762"/>
                  </a:cubicBezTo>
                  <a:cubicBezTo>
                    <a:pt x="1615" y="753"/>
                    <a:pt x="1617" y="744"/>
                    <a:pt x="1617" y="741"/>
                  </a:cubicBezTo>
                  <a:cubicBezTo>
                    <a:pt x="1618" y="735"/>
                    <a:pt x="1620" y="727"/>
                    <a:pt x="1622" y="723"/>
                  </a:cubicBezTo>
                  <a:cubicBezTo>
                    <a:pt x="1623" y="722"/>
                    <a:pt x="1624" y="716"/>
                    <a:pt x="1624" y="710"/>
                  </a:cubicBezTo>
                  <a:cubicBezTo>
                    <a:pt x="1626" y="696"/>
                    <a:pt x="1633" y="641"/>
                    <a:pt x="1634" y="627"/>
                  </a:cubicBezTo>
                  <a:cubicBezTo>
                    <a:pt x="1637" y="611"/>
                    <a:pt x="1637" y="596"/>
                    <a:pt x="1633" y="584"/>
                  </a:cubicBezTo>
                  <a:cubicBezTo>
                    <a:pt x="1630" y="575"/>
                    <a:pt x="1630" y="575"/>
                    <a:pt x="1624" y="569"/>
                  </a:cubicBezTo>
                  <a:cubicBezTo>
                    <a:pt x="1621" y="566"/>
                    <a:pt x="1614" y="560"/>
                    <a:pt x="1610" y="555"/>
                  </a:cubicBezTo>
                  <a:cubicBezTo>
                    <a:pt x="1602" y="547"/>
                    <a:pt x="1602" y="547"/>
                    <a:pt x="1602" y="547"/>
                  </a:cubicBezTo>
                  <a:cubicBezTo>
                    <a:pt x="1594" y="548"/>
                    <a:pt x="1594" y="548"/>
                    <a:pt x="1594" y="548"/>
                  </a:cubicBezTo>
                  <a:cubicBezTo>
                    <a:pt x="1589" y="548"/>
                    <a:pt x="1584" y="547"/>
                    <a:pt x="1581" y="547"/>
                  </a:cubicBezTo>
                  <a:cubicBezTo>
                    <a:pt x="1574" y="544"/>
                    <a:pt x="1571" y="544"/>
                    <a:pt x="1564" y="548"/>
                  </a:cubicBezTo>
                  <a:cubicBezTo>
                    <a:pt x="1560" y="550"/>
                    <a:pt x="1557" y="552"/>
                    <a:pt x="1556" y="552"/>
                  </a:cubicBezTo>
                  <a:cubicBezTo>
                    <a:pt x="1554" y="552"/>
                    <a:pt x="1554" y="552"/>
                    <a:pt x="1555" y="559"/>
                  </a:cubicBezTo>
                  <a:cubicBezTo>
                    <a:pt x="1555" y="563"/>
                    <a:pt x="1556" y="573"/>
                    <a:pt x="1558" y="581"/>
                  </a:cubicBezTo>
                  <a:cubicBezTo>
                    <a:pt x="1559" y="588"/>
                    <a:pt x="1561" y="600"/>
                    <a:pt x="1562" y="606"/>
                  </a:cubicBezTo>
                  <a:cubicBezTo>
                    <a:pt x="1564" y="622"/>
                    <a:pt x="1575" y="682"/>
                    <a:pt x="1576" y="689"/>
                  </a:cubicBezTo>
                  <a:cubicBezTo>
                    <a:pt x="1577" y="693"/>
                    <a:pt x="1579" y="699"/>
                    <a:pt x="1581" y="703"/>
                  </a:cubicBezTo>
                  <a:cubicBezTo>
                    <a:pt x="1584" y="711"/>
                    <a:pt x="1586" y="721"/>
                    <a:pt x="1586" y="726"/>
                  </a:cubicBezTo>
                  <a:cubicBezTo>
                    <a:pt x="1586" y="728"/>
                    <a:pt x="1586" y="732"/>
                    <a:pt x="1587" y="736"/>
                  </a:cubicBezTo>
                  <a:cubicBezTo>
                    <a:pt x="1590" y="746"/>
                    <a:pt x="1591" y="754"/>
                    <a:pt x="1590" y="757"/>
                  </a:cubicBezTo>
                  <a:cubicBezTo>
                    <a:pt x="1590" y="758"/>
                    <a:pt x="1588" y="761"/>
                    <a:pt x="1585" y="762"/>
                  </a:cubicBezTo>
                  <a:cubicBezTo>
                    <a:pt x="1581" y="766"/>
                    <a:pt x="1581" y="766"/>
                    <a:pt x="1582" y="770"/>
                  </a:cubicBezTo>
                  <a:cubicBezTo>
                    <a:pt x="1582" y="773"/>
                    <a:pt x="1582" y="779"/>
                    <a:pt x="1582" y="791"/>
                  </a:cubicBezTo>
                  <a:cubicBezTo>
                    <a:pt x="1581" y="797"/>
                    <a:pt x="1581" y="799"/>
                    <a:pt x="1579" y="802"/>
                  </a:cubicBezTo>
                  <a:cubicBezTo>
                    <a:pt x="1576" y="805"/>
                    <a:pt x="1576" y="805"/>
                    <a:pt x="1576" y="805"/>
                  </a:cubicBezTo>
                  <a:cubicBezTo>
                    <a:pt x="1577" y="813"/>
                    <a:pt x="1577" y="813"/>
                    <a:pt x="1577" y="813"/>
                  </a:cubicBezTo>
                  <a:cubicBezTo>
                    <a:pt x="1579" y="823"/>
                    <a:pt x="1579" y="828"/>
                    <a:pt x="1577" y="831"/>
                  </a:cubicBezTo>
                  <a:cubicBezTo>
                    <a:pt x="1576" y="833"/>
                    <a:pt x="1576" y="837"/>
                    <a:pt x="1575" y="856"/>
                  </a:cubicBezTo>
                  <a:cubicBezTo>
                    <a:pt x="1575" y="877"/>
                    <a:pt x="1575" y="879"/>
                    <a:pt x="1573" y="883"/>
                  </a:cubicBezTo>
                  <a:cubicBezTo>
                    <a:pt x="1572" y="886"/>
                    <a:pt x="1571" y="894"/>
                    <a:pt x="1569" y="908"/>
                  </a:cubicBezTo>
                  <a:cubicBezTo>
                    <a:pt x="1567" y="931"/>
                    <a:pt x="1565" y="944"/>
                    <a:pt x="1563" y="956"/>
                  </a:cubicBezTo>
                  <a:cubicBezTo>
                    <a:pt x="1562" y="960"/>
                    <a:pt x="1561" y="967"/>
                    <a:pt x="1560" y="970"/>
                  </a:cubicBezTo>
                  <a:cubicBezTo>
                    <a:pt x="1559" y="978"/>
                    <a:pt x="1552" y="1007"/>
                    <a:pt x="1550" y="1014"/>
                  </a:cubicBezTo>
                  <a:cubicBezTo>
                    <a:pt x="1545" y="1031"/>
                    <a:pt x="1537" y="1071"/>
                    <a:pt x="1536" y="1084"/>
                  </a:cubicBezTo>
                  <a:cubicBezTo>
                    <a:pt x="1536" y="1094"/>
                    <a:pt x="1535" y="1099"/>
                    <a:pt x="1533" y="1105"/>
                  </a:cubicBezTo>
                  <a:cubicBezTo>
                    <a:pt x="1530" y="1111"/>
                    <a:pt x="1530" y="1124"/>
                    <a:pt x="1532" y="1138"/>
                  </a:cubicBezTo>
                  <a:cubicBezTo>
                    <a:pt x="1533" y="1145"/>
                    <a:pt x="1534" y="1159"/>
                    <a:pt x="1534" y="1172"/>
                  </a:cubicBezTo>
                  <a:cubicBezTo>
                    <a:pt x="1535" y="1194"/>
                    <a:pt x="1535" y="1194"/>
                    <a:pt x="1535" y="1194"/>
                  </a:cubicBezTo>
                  <a:cubicBezTo>
                    <a:pt x="1533" y="1201"/>
                    <a:pt x="1533" y="1201"/>
                    <a:pt x="1533" y="1201"/>
                  </a:cubicBezTo>
                  <a:cubicBezTo>
                    <a:pt x="1532" y="1204"/>
                    <a:pt x="1530" y="1211"/>
                    <a:pt x="1530" y="1216"/>
                  </a:cubicBezTo>
                  <a:cubicBezTo>
                    <a:pt x="1527" y="1232"/>
                    <a:pt x="1526" y="1233"/>
                    <a:pt x="1518" y="1243"/>
                  </a:cubicBezTo>
                  <a:cubicBezTo>
                    <a:pt x="1514" y="1248"/>
                    <a:pt x="1508" y="1253"/>
                    <a:pt x="1506" y="1255"/>
                  </a:cubicBezTo>
                  <a:cubicBezTo>
                    <a:pt x="1502" y="1259"/>
                    <a:pt x="1502" y="1259"/>
                    <a:pt x="1502" y="1259"/>
                  </a:cubicBezTo>
                  <a:cubicBezTo>
                    <a:pt x="1503" y="1277"/>
                    <a:pt x="1503" y="1277"/>
                    <a:pt x="1503" y="1277"/>
                  </a:cubicBezTo>
                  <a:cubicBezTo>
                    <a:pt x="1503" y="1287"/>
                    <a:pt x="1503" y="1298"/>
                    <a:pt x="1503" y="1300"/>
                  </a:cubicBezTo>
                  <a:cubicBezTo>
                    <a:pt x="1503" y="1302"/>
                    <a:pt x="1504" y="1307"/>
                    <a:pt x="1504" y="1311"/>
                  </a:cubicBezTo>
                  <a:cubicBezTo>
                    <a:pt x="1505" y="1323"/>
                    <a:pt x="1506" y="1361"/>
                    <a:pt x="1505" y="1390"/>
                  </a:cubicBezTo>
                  <a:cubicBezTo>
                    <a:pt x="1504" y="1405"/>
                    <a:pt x="1504" y="1428"/>
                    <a:pt x="1503" y="1441"/>
                  </a:cubicBezTo>
                  <a:cubicBezTo>
                    <a:pt x="1502" y="1466"/>
                    <a:pt x="1502" y="1476"/>
                    <a:pt x="1499" y="1499"/>
                  </a:cubicBezTo>
                  <a:cubicBezTo>
                    <a:pt x="1498" y="1508"/>
                    <a:pt x="1498" y="1513"/>
                    <a:pt x="1498" y="1518"/>
                  </a:cubicBezTo>
                  <a:cubicBezTo>
                    <a:pt x="1499" y="1521"/>
                    <a:pt x="1499" y="1529"/>
                    <a:pt x="1499" y="1535"/>
                  </a:cubicBezTo>
                  <a:cubicBezTo>
                    <a:pt x="1498" y="1547"/>
                    <a:pt x="1496" y="1573"/>
                    <a:pt x="1495" y="1574"/>
                  </a:cubicBezTo>
                  <a:cubicBezTo>
                    <a:pt x="1495" y="1575"/>
                    <a:pt x="1494" y="1580"/>
                    <a:pt x="1493" y="1585"/>
                  </a:cubicBezTo>
                  <a:cubicBezTo>
                    <a:pt x="1492" y="1595"/>
                    <a:pt x="1492" y="1605"/>
                    <a:pt x="1492" y="1686"/>
                  </a:cubicBezTo>
                  <a:cubicBezTo>
                    <a:pt x="1492" y="1688"/>
                    <a:pt x="1492" y="1695"/>
                    <a:pt x="1492" y="1702"/>
                  </a:cubicBezTo>
                  <a:cubicBezTo>
                    <a:pt x="1491" y="1709"/>
                    <a:pt x="1491" y="1721"/>
                    <a:pt x="1491" y="1729"/>
                  </a:cubicBezTo>
                  <a:cubicBezTo>
                    <a:pt x="1490" y="1737"/>
                    <a:pt x="1490" y="1754"/>
                    <a:pt x="1490" y="1767"/>
                  </a:cubicBezTo>
                  <a:cubicBezTo>
                    <a:pt x="1489" y="1784"/>
                    <a:pt x="1489" y="1794"/>
                    <a:pt x="1491" y="1807"/>
                  </a:cubicBezTo>
                  <a:cubicBezTo>
                    <a:pt x="1491" y="1817"/>
                    <a:pt x="1492" y="1832"/>
                    <a:pt x="1493" y="1840"/>
                  </a:cubicBezTo>
                  <a:cubicBezTo>
                    <a:pt x="1493" y="1857"/>
                    <a:pt x="1493" y="1857"/>
                    <a:pt x="1502" y="1862"/>
                  </a:cubicBezTo>
                  <a:cubicBezTo>
                    <a:pt x="1508" y="1866"/>
                    <a:pt x="1512" y="1871"/>
                    <a:pt x="1514" y="1876"/>
                  </a:cubicBezTo>
                  <a:cubicBezTo>
                    <a:pt x="1515" y="1880"/>
                    <a:pt x="1515" y="1887"/>
                    <a:pt x="1513" y="1893"/>
                  </a:cubicBezTo>
                  <a:cubicBezTo>
                    <a:pt x="1513" y="1895"/>
                    <a:pt x="1512" y="1902"/>
                    <a:pt x="1511" y="1909"/>
                  </a:cubicBezTo>
                  <a:cubicBezTo>
                    <a:pt x="1510" y="1920"/>
                    <a:pt x="1508" y="1932"/>
                    <a:pt x="1505" y="1938"/>
                  </a:cubicBezTo>
                  <a:cubicBezTo>
                    <a:pt x="1504" y="1939"/>
                    <a:pt x="1503" y="1944"/>
                    <a:pt x="1502" y="1949"/>
                  </a:cubicBezTo>
                  <a:cubicBezTo>
                    <a:pt x="1502" y="1953"/>
                    <a:pt x="1501" y="1958"/>
                    <a:pt x="1500" y="1960"/>
                  </a:cubicBezTo>
                  <a:cubicBezTo>
                    <a:pt x="1499" y="1961"/>
                    <a:pt x="1498" y="1967"/>
                    <a:pt x="1498" y="1971"/>
                  </a:cubicBezTo>
                  <a:cubicBezTo>
                    <a:pt x="1496" y="1985"/>
                    <a:pt x="1493" y="2010"/>
                    <a:pt x="1492" y="2015"/>
                  </a:cubicBezTo>
                  <a:cubicBezTo>
                    <a:pt x="1491" y="2017"/>
                    <a:pt x="1489" y="2022"/>
                    <a:pt x="1488" y="2025"/>
                  </a:cubicBezTo>
                  <a:cubicBezTo>
                    <a:pt x="1487" y="2029"/>
                    <a:pt x="1486" y="2033"/>
                    <a:pt x="1486" y="2034"/>
                  </a:cubicBezTo>
                  <a:cubicBezTo>
                    <a:pt x="1486" y="2036"/>
                    <a:pt x="1485" y="2038"/>
                    <a:pt x="1484" y="2040"/>
                  </a:cubicBezTo>
                  <a:cubicBezTo>
                    <a:pt x="1481" y="2044"/>
                    <a:pt x="1483" y="2048"/>
                    <a:pt x="1493" y="2063"/>
                  </a:cubicBezTo>
                  <a:cubicBezTo>
                    <a:pt x="1496" y="2067"/>
                    <a:pt x="1500" y="2072"/>
                    <a:pt x="1500" y="2073"/>
                  </a:cubicBezTo>
                  <a:cubicBezTo>
                    <a:pt x="1506" y="2082"/>
                    <a:pt x="1508" y="2087"/>
                    <a:pt x="1508" y="2092"/>
                  </a:cubicBezTo>
                  <a:cubicBezTo>
                    <a:pt x="1508" y="2094"/>
                    <a:pt x="1509" y="2098"/>
                    <a:pt x="1510" y="2101"/>
                  </a:cubicBezTo>
                  <a:cubicBezTo>
                    <a:pt x="1512" y="2107"/>
                    <a:pt x="1512" y="2116"/>
                    <a:pt x="1511" y="2124"/>
                  </a:cubicBezTo>
                  <a:cubicBezTo>
                    <a:pt x="1510" y="2131"/>
                    <a:pt x="1508" y="2134"/>
                    <a:pt x="1505" y="2135"/>
                  </a:cubicBezTo>
                  <a:cubicBezTo>
                    <a:pt x="1504" y="2136"/>
                    <a:pt x="1493" y="2136"/>
                    <a:pt x="1481" y="2137"/>
                  </a:cubicBezTo>
                  <a:cubicBezTo>
                    <a:pt x="1470" y="2138"/>
                    <a:pt x="1456" y="2139"/>
                    <a:pt x="1450" y="2140"/>
                  </a:cubicBezTo>
                  <a:cubicBezTo>
                    <a:pt x="1445" y="2140"/>
                    <a:pt x="1436" y="2141"/>
                    <a:pt x="1430" y="2141"/>
                  </a:cubicBezTo>
                  <a:cubicBezTo>
                    <a:pt x="1420" y="2140"/>
                    <a:pt x="1415" y="2140"/>
                    <a:pt x="1412" y="2136"/>
                  </a:cubicBezTo>
                  <a:cubicBezTo>
                    <a:pt x="1410" y="2133"/>
                    <a:pt x="1408" y="2126"/>
                    <a:pt x="1408" y="2114"/>
                  </a:cubicBezTo>
                  <a:cubicBezTo>
                    <a:pt x="1407" y="2098"/>
                    <a:pt x="1406" y="2097"/>
                    <a:pt x="1401" y="2092"/>
                  </a:cubicBezTo>
                  <a:cubicBezTo>
                    <a:pt x="1396" y="2088"/>
                    <a:pt x="1395" y="2084"/>
                    <a:pt x="1393" y="2074"/>
                  </a:cubicBezTo>
                  <a:cubicBezTo>
                    <a:pt x="1393" y="2071"/>
                    <a:pt x="1392" y="2067"/>
                    <a:pt x="1392" y="2066"/>
                  </a:cubicBezTo>
                  <a:cubicBezTo>
                    <a:pt x="1391" y="2065"/>
                    <a:pt x="1390" y="2063"/>
                    <a:pt x="1390" y="2060"/>
                  </a:cubicBezTo>
                  <a:cubicBezTo>
                    <a:pt x="1390" y="2058"/>
                    <a:pt x="1388" y="2055"/>
                    <a:pt x="1387" y="2054"/>
                  </a:cubicBezTo>
                  <a:cubicBezTo>
                    <a:pt x="1386" y="2052"/>
                    <a:pt x="1383" y="2049"/>
                    <a:pt x="1382" y="2045"/>
                  </a:cubicBezTo>
                  <a:cubicBezTo>
                    <a:pt x="1381" y="2043"/>
                    <a:pt x="1379" y="2039"/>
                    <a:pt x="1377" y="2037"/>
                  </a:cubicBezTo>
                  <a:cubicBezTo>
                    <a:pt x="1370" y="2029"/>
                    <a:pt x="1364" y="2011"/>
                    <a:pt x="1359" y="1986"/>
                  </a:cubicBezTo>
                  <a:cubicBezTo>
                    <a:pt x="1353" y="1953"/>
                    <a:pt x="1352" y="1943"/>
                    <a:pt x="1353" y="1920"/>
                  </a:cubicBezTo>
                  <a:cubicBezTo>
                    <a:pt x="1353" y="1909"/>
                    <a:pt x="1354" y="1891"/>
                    <a:pt x="1355" y="1880"/>
                  </a:cubicBezTo>
                  <a:cubicBezTo>
                    <a:pt x="1355" y="1870"/>
                    <a:pt x="1356" y="1857"/>
                    <a:pt x="1356" y="1853"/>
                  </a:cubicBezTo>
                  <a:cubicBezTo>
                    <a:pt x="1357" y="1848"/>
                    <a:pt x="1357" y="1840"/>
                    <a:pt x="1358" y="1835"/>
                  </a:cubicBezTo>
                  <a:cubicBezTo>
                    <a:pt x="1358" y="1830"/>
                    <a:pt x="1359" y="1821"/>
                    <a:pt x="1359" y="1815"/>
                  </a:cubicBezTo>
                  <a:cubicBezTo>
                    <a:pt x="1359" y="1800"/>
                    <a:pt x="1360" y="1779"/>
                    <a:pt x="1362" y="1761"/>
                  </a:cubicBezTo>
                  <a:cubicBezTo>
                    <a:pt x="1363" y="1751"/>
                    <a:pt x="1364" y="1740"/>
                    <a:pt x="1364" y="1728"/>
                  </a:cubicBezTo>
                  <a:cubicBezTo>
                    <a:pt x="1364" y="1718"/>
                    <a:pt x="1364" y="1708"/>
                    <a:pt x="1364" y="1706"/>
                  </a:cubicBezTo>
                  <a:cubicBezTo>
                    <a:pt x="1366" y="1700"/>
                    <a:pt x="1366" y="1685"/>
                    <a:pt x="1365" y="1676"/>
                  </a:cubicBezTo>
                  <a:cubicBezTo>
                    <a:pt x="1363" y="1665"/>
                    <a:pt x="1362" y="1642"/>
                    <a:pt x="1362" y="1630"/>
                  </a:cubicBezTo>
                  <a:cubicBezTo>
                    <a:pt x="1363" y="1619"/>
                    <a:pt x="1360" y="1592"/>
                    <a:pt x="1359" y="1590"/>
                  </a:cubicBezTo>
                  <a:cubicBezTo>
                    <a:pt x="1357" y="1588"/>
                    <a:pt x="1345" y="1554"/>
                    <a:pt x="1344" y="1548"/>
                  </a:cubicBezTo>
                  <a:cubicBezTo>
                    <a:pt x="1342" y="1540"/>
                    <a:pt x="1340" y="1524"/>
                    <a:pt x="1340" y="1515"/>
                  </a:cubicBezTo>
                  <a:cubicBezTo>
                    <a:pt x="1340" y="1504"/>
                    <a:pt x="1333" y="1442"/>
                    <a:pt x="1331" y="1438"/>
                  </a:cubicBezTo>
                  <a:cubicBezTo>
                    <a:pt x="1327" y="1431"/>
                    <a:pt x="1321" y="1402"/>
                    <a:pt x="1321" y="1393"/>
                  </a:cubicBezTo>
                  <a:cubicBezTo>
                    <a:pt x="1321" y="1390"/>
                    <a:pt x="1321" y="1390"/>
                    <a:pt x="1320" y="1390"/>
                  </a:cubicBezTo>
                  <a:cubicBezTo>
                    <a:pt x="1319" y="1391"/>
                    <a:pt x="1311" y="1394"/>
                    <a:pt x="1302" y="1397"/>
                  </a:cubicBezTo>
                  <a:cubicBezTo>
                    <a:pt x="1293" y="1400"/>
                    <a:pt x="1285" y="1403"/>
                    <a:pt x="1284" y="1403"/>
                  </a:cubicBezTo>
                  <a:cubicBezTo>
                    <a:pt x="1281" y="1405"/>
                    <a:pt x="1280" y="1409"/>
                    <a:pt x="1280" y="1446"/>
                  </a:cubicBezTo>
                  <a:cubicBezTo>
                    <a:pt x="1280" y="1464"/>
                    <a:pt x="1280" y="1480"/>
                    <a:pt x="1279" y="1481"/>
                  </a:cubicBezTo>
                  <a:cubicBezTo>
                    <a:pt x="1279" y="1481"/>
                    <a:pt x="1278" y="1488"/>
                    <a:pt x="1278" y="1495"/>
                  </a:cubicBezTo>
                  <a:cubicBezTo>
                    <a:pt x="1276" y="1527"/>
                    <a:pt x="1271" y="1551"/>
                    <a:pt x="1262" y="1567"/>
                  </a:cubicBezTo>
                  <a:cubicBezTo>
                    <a:pt x="1258" y="1575"/>
                    <a:pt x="1258" y="1575"/>
                    <a:pt x="1258" y="1575"/>
                  </a:cubicBezTo>
                  <a:cubicBezTo>
                    <a:pt x="1258" y="1607"/>
                    <a:pt x="1258" y="1607"/>
                    <a:pt x="1258" y="1607"/>
                  </a:cubicBezTo>
                  <a:cubicBezTo>
                    <a:pt x="1258" y="1640"/>
                    <a:pt x="1258" y="1640"/>
                    <a:pt x="1258" y="1640"/>
                  </a:cubicBezTo>
                  <a:cubicBezTo>
                    <a:pt x="1255" y="1648"/>
                    <a:pt x="1255" y="1648"/>
                    <a:pt x="1255" y="1648"/>
                  </a:cubicBezTo>
                  <a:cubicBezTo>
                    <a:pt x="1254" y="1652"/>
                    <a:pt x="1252" y="1656"/>
                    <a:pt x="1252" y="1657"/>
                  </a:cubicBezTo>
                  <a:cubicBezTo>
                    <a:pt x="1251" y="1657"/>
                    <a:pt x="1251" y="1661"/>
                    <a:pt x="1252" y="1666"/>
                  </a:cubicBezTo>
                  <a:cubicBezTo>
                    <a:pt x="1255" y="1683"/>
                    <a:pt x="1256" y="1693"/>
                    <a:pt x="1255" y="1710"/>
                  </a:cubicBezTo>
                  <a:cubicBezTo>
                    <a:pt x="1255" y="1720"/>
                    <a:pt x="1254" y="1733"/>
                    <a:pt x="1254" y="1740"/>
                  </a:cubicBezTo>
                  <a:cubicBezTo>
                    <a:pt x="1254" y="1755"/>
                    <a:pt x="1252" y="1771"/>
                    <a:pt x="1250" y="1788"/>
                  </a:cubicBezTo>
                  <a:cubicBezTo>
                    <a:pt x="1248" y="1801"/>
                    <a:pt x="1248" y="1804"/>
                    <a:pt x="1250" y="1817"/>
                  </a:cubicBezTo>
                  <a:cubicBezTo>
                    <a:pt x="1252" y="1825"/>
                    <a:pt x="1252" y="1835"/>
                    <a:pt x="1253" y="1851"/>
                  </a:cubicBezTo>
                  <a:cubicBezTo>
                    <a:pt x="1253" y="1867"/>
                    <a:pt x="1254" y="1874"/>
                    <a:pt x="1255" y="1878"/>
                  </a:cubicBezTo>
                  <a:cubicBezTo>
                    <a:pt x="1256" y="1880"/>
                    <a:pt x="1258" y="1888"/>
                    <a:pt x="1259" y="1895"/>
                  </a:cubicBezTo>
                  <a:cubicBezTo>
                    <a:pt x="1260" y="1901"/>
                    <a:pt x="1263" y="1911"/>
                    <a:pt x="1265" y="1917"/>
                  </a:cubicBezTo>
                  <a:cubicBezTo>
                    <a:pt x="1267" y="1924"/>
                    <a:pt x="1268" y="1930"/>
                    <a:pt x="1268" y="1932"/>
                  </a:cubicBezTo>
                  <a:cubicBezTo>
                    <a:pt x="1268" y="1938"/>
                    <a:pt x="1266" y="1945"/>
                    <a:pt x="1256" y="1961"/>
                  </a:cubicBezTo>
                  <a:cubicBezTo>
                    <a:pt x="1249" y="1974"/>
                    <a:pt x="1247" y="1978"/>
                    <a:pt x="1245" y="1993"/>
                  </a:cubicBezTo>
                  <a:cubicBezTo>
                    <a:pt x="1243" y="2012"/>
                    <a:pt x="1238" y="2035"/>
                    <a:pt x="1237" y="2040"/>
                  </a:cubicBezTo>
                  <a:cubicBezTo>
                    <a:pt x="1234" y="2047"/>
                    <a:pt x="1230" y="2054"/>
                    <a:pt x="1227" y="2055"/>
                  </a:cubicBezTo>
                  <a:cubicBezTo>
                    <a:pt x="1224" y="2056"/>
                    <a:pt x="1224" y="2056"/>
                    <a:pt x="1224" y="2065"/>
                  </a:cubicBezTo>
                  <a:cubicBezTo>
                    <a:pt x="1223" y="2071"/>
                    <a:pt x="1223" y="2075"/>
                    <a:pt x="1221" y="2078"/>
                  </a:cubicBezTo>
                  <a:cubicBezTo>
                    <a:pt x="1219" y="2083"/>
                    <a:pt x="1217" y="2084"/>
                    <a:pt x="1197" y="2095"/>
                  </a:cubicBezTo>
                  <a:cubicBezTo>
                    <a:pt x="1183" y="2103"/>
                    <a:pt x="1180" y="2106"/>
                    <a:pt x="1180" y="2112"/>
                  </a:cubicBezTo>
                  <a:cubicBezTo>
                    <a:pt x="1180" y="2122"/>
                    <a:pt x="1179" y="2125"/>
                    <a:pt x="1173" y="2130"/>
                  </a:cubicBezTo>
                  <a:cubicBezTo>
                    <a:pt x="1161" y="2140"/>
                    <a:pt x="1151" y="2144"/>
                    <a:pt x="1127" y="2143"/>
                  </a:cubicBezTo>
                  <a:cubicBezTo>
                    <a:pt x="1108" y="2142"/>
                    <a:pt x="1083" y="2136"/>
                    <a:pt x="1079" y="2132"/>
                  </a:cubicBezTo>
                  <a:cubicBezTo>
                    <a:pt x="1076" y="2129"/>
                    <a:pt x="1074" y="2107"/>
                    <a:pt x="1076" y="2099"/>
                  </a:cubicBezTo>
                  <a:cubicBezTo>
                    <a:pt x="1077" y="2095"/>
                    <a:pt x="1082" y="2085"/>
                    <a:pt x="1083" y="2085"/>
                  </a:cubicBezTo>
                  <a:cubicBezTo>
                    <a:pt x="1084" y="2084"/>
                    <a:pt x="1084" y="2083"/>
                    <a:pt x="1084" y="2083"/>
                  </a:cubicBezTo>
                  <a:cubicBezTo>
                    <a:pt x="1083" y="2082"/>
                    <a:pt x="1083" y="2082"/>
                    <a:pt x="1084" y="2082"/>
                  </a:cubicBezTo>
                  <a:cubicBezTo>
                    <a:pt x="1084" y="2083"/>
                    <a:pt x="1085" y="2082"/>
                    <a:pt x="1086" y="2080"/>
                  </a:cubicBezTo>
                  <a:cubicBezTo>
                    <a:pt x="1088" y="2078"/>
                    <a:pt x="1092" y="2074"/>
                    <a:pt x="1095" y="2070"/>
                  </a:cubicBezTo>
                  <a:cubicBezTo>
                    <a:pt x="1099" y="2067"/>
                    <a:pt x="1104" y="2062"/>
                    <a:pt x="1106" y="2059"/>
                  </a:cubicBezTo>
                  <a:cubicBezTo>
                    <a:pt x="1109" y="2056"/>
                    <a:pt x="1116" y="2045"/>
                    <a:pt x="1116" y="2044"/>
                  </a:cubicBezTo>
                  <a:cubicBezTo>
                    <a:pt x="1116" y="2044"/>
                    <a:pt x="1115" y="2043"/>
                    <a:pt x="1114" y="2043"/>
                  </a:cubicBezTo>
                  <a:cubicBezTo>
                    <a:pt x="1111" y="2043"/>
                    <a:pt x="1111" y="2038"/>
                    <a:pt x="1114" y="2034"/>
                  </a:cubicBezTo>
                  <a:cubicBezTo>
                    <a:pt x="1116" y="2032"/>
                    <a:pt x="1116" y="2032"/>
                    <a:pt x="1114" y="2029"/>
                  </a:cubicBezTo>
                  <a:cubicBezTo>
                    <a:pt x="1113" y="2026"/>
                    <a:pt x="1113" y="2023"/>
                    <a:pt x="1114" y="2013"/>
                  </a:cubicBezTo>
                  <a:cubicBezTo>
                    <a:pt x="1114" y="2006"/>
                    <a:pt x="1114" y="1992"/>
                    <a:pt x="1115" y="1982"/>
                  </a:cubicBezTo>
                  <a:cubicBezTo>
                    <a:pt x="1115" y="1957"/>
                    <a:pt x="1116" y="1943"/>
                    <a:pt x="1119" y="1937"/>
                  </a:cubicBezTo>
                  <a:cubicBezTo>
                    <a:pt x="1120" y="1934"/>
                    <a:pt x="1120" y="1931"/>
                    <a:pt x="1120" y="1931"/>
                  </a:cubicBezTo>
                  <a:cubicBezTo>
                    <a:pt x="1120" y="1930"/>
                    <a:pt x="1120" y="1928"/>
                    <a:pt x="1120" y="1925"/>
                  </a:cubicBezTo>
                  <a:cubicBezTo>
                    <a:pt x="1122" y="1920"/>
                    <a:pt x="1121" y="1920"/>
                    <a:pt x="1114" y="1898"/>
                  </a:cubicBezTo>
                  <a:cubicBezTo>
                    <a:pt x="1108" y="1881"/>
                    <a:pt x="1108" y="1881"/>
                    <a:pt x="1108" y="1881"/>
                  </a:cubicBezTo>
                  <a:cubicBezTo>
                    <a:pt x="1109" y="1864"/>
                    <a:pt x="1109" y="1864"/>
                    <a:pt x="1109" y="1864"/>
                  </a:cubicBezTo>
                  <a:cubicBezTo>
                    <a:pt x="1110" y="1855"/>
                    <a:pt x="1110" y="1843"/>
                    <a:pt x="1111" y="1839"/>
                  </a:cubicBezTo>
                  <a:cubicBezTo>
                    <a:pt x="1111" y="1834"/>
                    <a:pt x="1111" y="1818"/>
                    <a:pt x="1111" y="1802"/>
                  </a:cubicBezTo>
                  <a:cubicBezTo>
                    <a:pt x="1111" y="1774"/>
                    <a:pt x="1112" y="1757"/>
                    <a:pt x="1115" y="1737"/>
                  </a:cubicBezTo>
                  <a:cubicBezTo>
                    <a:pt x="1115" y="1732"/>
                    <a:pt x="1116" y="1727"/>
                    <a:pt x="1116" y="1724"/>
                  </a:cubicBezTo>
                  <a:cubicBezTo>
                    <a:pt x="1116" y="1721"/>
                    <a:pt x="1116" y="1717"/>
                    <a:pt x="1117" y="1715"/>
                  </a:cubicBezTo>
                  <a:cubicBezTo>
                    <a:pt x="1118" y="1713"/>
                    <a:pt x="1118" y="1708"/>
                    <a:pt x="1117" y="1697"/>
                  </a:cubicBezTo>
                  <a:cubicBezTo>
                    <a:pt x="1116" y="1682"/>
                    <a:pt x="1117" y="1664"/>
                    <a:pt x="1119" y="1649"/>
                  </a:cubicBezTo>
                  <a:cubicBezTo>
                    <a:pt x="1120" y="1644"/>
                    <a:pt x="1121" y="1634"/>
                    <a:pt x="1121" y="1619"/>
                  </a:cubicBezTo>
                  <a:cubicBezTo>
                    <a:pt x="1121" y="1594"/>
                    <a:pt x="1122" y="1590"/>
                    <a:pt x="1127" y="1576"/>
                  </a:cubicBezTo>
                  <a:cubicBezTo>
                    <a:pt x="1128" y="1571"/>
                    <a:pt x="1131" y="1565"/>
                    <a:pt x="1132" y="1561"/>
                  </a:cubicBezTo>
                  <a:cubicBezTo>
                    <a:pt x="1135" y="1554"/>
                    <a:pt x="1135" y="1554"/>
                    <a:pt x="1135" y="1554"/>
                  </a:cubicBezTo>
                  <a:cubicBezTo>
                    <a:pt x="1134" y="1545"/>
                    <a:pt x="1134" y="1545"/>
                    <a:pt x="1134" y="1545"/>
                  </a:cubicBezTo>
                  <a:cubicBezTo>
                    <a:pt x="1133" y="1541"/>
                    <a:pt x="1133" y="1534"/>
                    <a:pt x="1133" y="1530"/>
                  </a:cubicBezTo>
                  <a:cubicBezTo>
                    <a:pt x="1133" y="1526"/>
                    <a:pt x="1132" y="1520"/>
                    <a:pt x="1131" y="1516"/>
                  </a:cubicBezTo>
                  <a:cubicBezTo>
                    <a:pt x="1130" y="1513"/>
                    <a:pt x="1129" y="1508"/>
                    <a:pt x="1129" y="1507"/>
                  </a:cubicBezTo>
                  <a:cubicBezTo>
                    <a:pt x="1129" y="1506"/>
                    <a:pt x="1128" y="1501"/>
                    <a:pt x="1127" y="1497"/>
                  </a:cubicBezTo>
                  <a:cubicBezTo>
                    <a:pt x="1126" y="1492"/>
                    <a:pt x="1124" y="1485"/>
                    <a:pt x="1124" y="1481"/>
                  </a:cubicBezTo>
                  <a:cubicBezTo>
                    <a:pt x="1123" y="1471"/>
                    <a:pt x="1122" y="1465"/>
                    <a:pt x="1119" y="1452"/>
                  </a:cubicBezTo>
                  <a:cubicBezTo>
                    <a:pt x="1115" y="1431"/>
                    <a:pt x="1114" y="1423"/>
                    <a:pt x="1114" y="1379"/>
                  </a:cubicBezTo>
                  <a:cubicBezTo>
                    <a:pt x="1114" y="1354"/>
                    <a:pt x="1113" y="1343"/>
                    <a:pt x="1112" y="1340"/>
                  </a:cubicBezTo>
                  <a:cubicBezTo>
                    <a:pt x="1112" y="1337"/>
                    <a:pt x="1111" y="1328"/>
                    <a:pt x="1111" y="1310"/>
                  </a:cubicBezTo>
                  <a:cubicBezTo>
                    <a:pt x="1111" y="1297"/>
                    <a:pt x="1111" y="1276"/>
                    <a:pt x="1111" y="1263"/>
                  </a:cubicBezTo>
                  <a:cubicBezTo>
                    <a:pt x="1110" y="1241"/>
                    <a:pt x="1110" y="1241"/>
                    <a:pt x="1110" y="1241"/>
                  </a:cubicBezTo>
                  <a:cubicBezTo>
                    <a:pt x="1104" y="1236"/>
                    <a:pt x="1104" y="1236"/>
                    <a:pt x="1104" y="1236"/>
                  </a:cubicBezTo>
                  <a:cubicBezTo>
                    <a:pt x="1102" y="1234"/>
                    <a:pt x="1098" y="1230"/>
                    <a:pt x="1097" y="1229"/>
                  </a:cubicBezTo>
                  <a:cubicBezTo>
                    <a:pt x="1094" y="1222"/>
                    <a:pt x="1093" y="1222"/>
                    <a:pt x="1090" y="1222"/>
                  </a:cubicBezTo>
                  <a:cubicBezTo>
                    <a:pt x="1088" y="1222"/>
                    <a:pt x="1082" y="1218"/>
                    <a:pt x="1078" y="1215"/>
                  </a:cubicBezTo>
                  <a:cubicBezTo>
                    <a:pt x="1078" y="1214"/>
                    <a:pt x="1076" y="1213"/>
                    <a:pt x="1074" y="1212"/>
                  </a:cubicBezTo>
                  <a:cubicBezTo>
                    <a:pt x="1073" y="1212"/>
                    <a:pt x="1070" y="1210"/>
                    <a:pt x="1068" y="1207"/>
                  </a:cubicBezTo>
                  <a:cubicBezTo>
                    <a:pt x="1066" y="1205"/>
                    <a:pt x="1062" y="1202"/>
                    <a:pt x="1060" y="1201"/>
                  </a:cubicBezTo>
                  <a:cubicBezTo>
                    <a:pt x="1054" y="1196"/>
                    <a:pt x="1051" y="1186"/>
                    <a:pt x="1052" y="1174"/>
                  </a:cubicBezTo>
                  <a:cubicBezTo>
                    <a:pt x="1052" y="1170"/>
                    <a:pt x="1053" y="1165"/>
                    <a:pt x="1053" y="1164"/>
                  </a:cubicBezTo>
                  <a:cubicBezTo>
                    <a:pt x="1054" y="1161"/>
                    <a:pt x="1054" y="1160"/>
                    <a:pt x="1053" y="1155"/>
                  </a:cubicBezTo>
                  <a:cubicBezTo>
                    <a:pt x="1051" y="1147"/>
                    <a:pt x="1052" y="1142"/>
                    <a:pt x="1054" y="1131"/>
                  </a:cubicBezTo>
                  <a:cubicBezTo>
                    <a:pt x="1056" y="1120"/>
                    <a:pt x="1055" y="1115"/>
                    <a:pt x="1052" y="1107"/>
                  </a:cubicBezTo>
                  <a:cubicBezTo>
                    <a:pt x="1049" y="1101"/>
                    <a:pt x="1049" y="1101"/>
                    <a:pt x="1049" y="1086"/>
                  </a:cubicBezTo>
                  <a:cubicBezTo>
                    <a:pt x="1049" y="1070"/>
                    <a:pt x="1046" y="1041"/>
                    <a:pt x="1042" y="1022"/>
                  </a:cubicBezTo>
                  <a:cubicBezTo>
                    <a:pt x="1041" y="1012"/>
                    <a:pt x="1036" y="985"/>
                    <a:pt x="1034" y="972"/>
                  </a:cubicBezTo>
                  <a:cubicBezTo>
                    <a:pt x="1033" y="964"/>
                    <a:pt x="1032" y="958"/>
                    <a:pt x="1032" y="958"/>
                  </a:cubicBezTo>
                  <a:cubicBezTo>
                    <a:pt x="1031" y="958"/>
                    <a:pt x="1030" y="964"/>
                    <a:pt x="1022" y="998"/>
                  </a:cubicBezTo>
                  <a:cubicBezTo>
                    <a:pt x="1017" y="1018"/>
                    <a:pt x="1017" y="1018"/>
                    <a:pt x="1017" y="1018"/>
                  </a:cubicBezTo>
                  <a:cubicBezTo>
                    <a:pt x="1023" y="1025"/>
                    <a:pt x="1023" y="1025"/>
                    <a:pt x="1023" y="1025"/>
                  </a:cubicBezTo>
                  <a:cubicBezTo>
                    <a:pt x="1025" y="1029"/>
                    <a:pt x="1028" y="1033"/>
                    <a:pt x="1028" y="1033"/>
                  </a:cubicBezTo>
                  <a:cubicBezTo>
                    <a:pt x="1028" y="1038"/>
                    <a:pt x="1027" y="1042"/>
                    <a:pt x="1021" y="1051"/>
                  </a:cubicBezTo>
                  <a:cubicBezTo>
                    <a:pt x="1014" y="1063"/>
                    <a:pt x="1007" y="1070"/>
                    <a:pt x="999" y="1073"/>
                  </a:cubicBezTo>
                  <a:cubicBezTo>
                    <a:pt x="998" y="1073"/>
                    <a:pt x="998" y="1074"/>
                    <a:pt x="999" y="1080"/>
                  </a:cubicBezTo>
                  <a:cubicBezTo>
                    <a:pt x="1001" y="1089"/>
                    <a:pt x="1000" y="1090"/>
                    <a:pt x="996" y="1095"/>
                  </a:cubicBezTo>
                  <a:cubicBezTo>
                    <a:pt x="992" y="1100"/>
                    <a:pt x="992" y="1100"/>
                    <a:pt x="992" y="1100"/>
                  </a:cubicBezTo>
                  <a:cubicBezTo>
                    <a:pt x="994" y="1111"/>
                    <a:pt x="994" y="1111"/>
                    <a:pt x="994" y="1111"/>
                  </a:cubicBezTo>
                  <a:cubicBezTo>
                    <a:pt x="998" y="1131"/>
                    <a:pt x="999" y="1136"/>
                    <a:pt x="999" y="1141"/>
                  </a:cubicBezTo>
                  <a:cubicBezTo>
                    <a:pt x="999" y="1143"/>
                    <a:pt x="1000" y="1148"/>
                    <a:pt x="1001" y="1153"/>
                  </a:cubicBezTo>
                  <a:cubicBezTo>
                    <a:pt x="1003" y="1168"/>
                    <a:pt x="1004" y="1175"/>
                    <a:pt x="1004" y="1188"/>
                  </a:cubicBezTo>
                  <a:cubicBezTo>
                    <a:pt x="1005" y="1195"/>
                    <a:pt x="1005" y="1203"/>
                    <a:pt x="1006" y="1206"/>
                  </a:cubicBezTo>
                  <a:cubicBezTo>
                    <a:pt x="1006" y="1209"/>
                    <a:pt x="1006" y="1214"/>
                    <a:pt x="1005" y="1216"/>
                  </a:cubicBezTo>
                  <a:cubicBezTo>
                    <a:pt x="1004" y="1220"/>
                    <a:pt x="1006" y="1232"/>
                    <a:pt x="1010" y="1252"/>
                  </a:cubicBezTo>
                  <a:cubicBezTo>
                    <a:pt x="1014" y="1274"/>
                    <a:pt x="1014" y="1273"/>
                    <a:pt x="1009" y="1282"/>
                  </a:cubicBezTo>
                  <a:cubicBezTo>
                    <a:pt x="1007" y="1288"/>
                    <a:pt x="1005" y="1292"/>
                    <a:pt x="1005" y="1296"/>
                  </a:cubicBezTo>
                  <a:cubicBezTo>
                    <a:pt x="1004" y="1299"/>
                    <a:pt x="1004" y="1302"/>
                    <a:pt x="1004" y="1303"/>
                  </a:cubicBezTo>
                  <a:cubicBezTo>
                    <a:pt x="1003" y="1305"/>
                    <a:pt x="1003" y="1327"/>
                    <a:pt x="1003" y="1352"/>
                  </a:cubicBezTo>
                  <a:cubicBezTo>
                    <a:pt x="1003" y="1388"/>
                    <a:pt x="1002" y="1402"/>
                    <a:pt x="1002" y="1410"/>
                  </a:cubicBezTo>
                  <a:cubicBezTo>
                    <a:pt x="1001" y="1416"/>
                    <a:pt x="1000" y="1422"/>
                    <a:pt x="1000" y="1423"/>
                  </a:cubicBezTo>
                  <a:cubicBezTo>
                    <a:pt x="999" y="1423"/>
                    <a:pt x="999" y="1432"/>
                    <a:pt x="999" y="1443"/>
                  </a:cubicBezTo>
                  <a:cubicBezTo>
                    <a:pt x="998" y="1467"/>
                    <a:pt x="996" y="1482"/>
                    <a:pt x="991" y="1502"/>
                  </a:cubicBezTo>
                  <a:cubicBezTo>
                    <a:pt x="987" y="1518"/>
                    <a:pt x="987" y="1518"/>
                    <a:pt x="987" y="1579"/>
                  </a:cubicBezTo>
                  <a:cubicBezTo>
                    <a:pt x="987" y="1646"/>
                    <a:pt x="988" y="1680"/>
                    <a:pt x="993" y="1729"/>
                  </a:cubicBezTo>
                  <a:cubicBezTo>
                    <a:pt x="998" y="1785"/>
                    <a:pt x="998" y="1783"/>
                    <a:pt x="996" y="1785"/>
                  </a:cubicBezTo>
                  <a:cubicBezTo>
                    <a:pt x="996" y="1786"/>
                    <a:pt x="992" y="1789"/>
                    <a:pt x="988" y="1790"/>
                  </a:cubicBezTo>
                  <a:cubicBezTo>
                    <a:pt x="982" y="1793"/>
                    <a:pt x="980" y="1794"/>
                    <a:pt x="979" y="1797"/>
                  </a:cubicBezTo>
                  <a:cubicBezTo>
                    <a:pt x="979" y="1799"/>
                    <a:pt x="978" y="1801"/>
                    <a:pt x="977" y="1802"/>
                  </a:cubicBezTo>
                  <a:cubicBezTo>
                    <a:pt x="974" y="1809"/>
                    <a:pt x="959" y="1856"/>
                    <a:pt x="952" y="1879"/>
                  </a:cubicBezTo>
                  <a:cubicBezTo>
                    <a:pt x="947" y="1894"/>
                    <a:pt x="947" y="1896"/>
                    <a:pt x="949" y="1906"/>
                  </a:cubicBezTo>
                  <a:cubicBezTo>
                    <a:pt x="951" y="1916"/>
                    <a:pt x="951" y="1926"/>
                    <a:pt x="949" y="1931"/>
                  </a:cubicBezTo>
                  <a:cubicBezTo>
                    <a:pt x="949" y="1933"/>
                    <a:pt x="948" y="1934"/>
                    <a:pt x="948" y="1935"/>
                  </a:cubicBezTo>
                  <a:cubicBezTo>
                    <a:pt x="948" y="1935"/>
                    <a:pt x="950" y="1936"/>
                    <a:pt x="951" y="1937"/>
                  </a:cubicBezTo>
                  <a:cubicBezTo>
                    <a:pt x="961" y="1945"/>
                    <a:pt x="965" y="1953"/>
                    <a:pt x="964" y="1964"/>
                  </a:cubicBezTo>
                  <a:cubicBezTo>
                    <a:pt x="964" y="1967"/>
                    <a:pt x="964" y="1970"/>
                    <a:pt x="964" y="1970"/>
                  </a:cubicBezTo>
                  <a:cubicBezTo>
                    <a:pt x="965" y="1971"/>
                    <a:pt x="966" y="1975"/>
                    <a:pt x="968" y="1980"/>
                  </a:cubicBezTo>
                  <a:cubicBezTo>
                    <a:pt x="969" y="1984"/>
                    <a:pt x="971" y="1989"/>
                    <a:pt x="971" y="1989"/>
                  </a:cubicBezTo>
                  <a:cubicBezTo>
                    <a:pt x="972" y="1990"/>
                    <a:pt x="973" y="1995"/>
                    <a:pt x="974" y="2001"/>
                  </a:cubicBezTo>
                  <a:cubicBezTo>
                    <a:pt x="976" y="2009"/>
                    <a:pt x="977" y="2013"/>
                    <a:pt x="977" y="2019"/>
                  </a:cubicBezTo>
                  <a:cubicBezTo>
                    <a:pt x="976" y="2026"/>
                    <a:pt x="977" y="2026"/>
                    <a:pt x="978" y="2027"/>
                  </a:cubicBezTo>
                  <a:cubicBezTo>
                    <a:pt x="986" y="2034"/>
                    <a:pt x="992" y="2043"/>
                    <a:pt x="994" y="2052"/>
                  </a:cubicBezTo>
                  <a:cubicBezTo>
                    <a:pt x="995" y="2061"/>
                    <a:pt x="995" y="2065"/>
                    <a:pt x="992" y="2067"/>
                  </a:cubicBezTo>
                  <a:cubicBezTo>
                    <a:pt x="991" y="2069"/>
                    <a:pt x="990" y="2070"/>
                    <a:pt x="990" y="2072"/>
                  </a:cubicBezTo>
                  <a:cubicBezTo>
                    <a:pt x="990" y="2074"/>
                    <a:pt x="986" y="2077"/>
                    <a:pt x="983" y="2076"/>
                  </a:cubicBezTo>
                  <a:cubicBezTo>
                    <a:pt x="982" y="2076"/>
                    <a:pt x="980" y="2076"/>
                    <a:pt x="979" y="2077"/>
                  </a:cubicBezTo>
                  <a:cubicBezTo>
                    <a:pt x="977" y="2078"/>
                    <a:pt x="969" y="2081"/>
                    <a:pt x="968" y="2081"/>
                  </a:cubicBezTo>
                  <a:cubicBezTo>
                    <a:pt x="967" y="2081"/>
                    <a:pt x="965" y="2082"/>
                    <a:pt x="963" y="2083"/>
                  </a:cubicBezTo>
                  <a:cubicBezTo>
                    <a:pt x="961" y="2084"/>
                    <a:pt x="959" y="2085"/>
                    <a:pt x="957" y="2085"/>
                  </a:cubicBezTo>
                  <a:cubicBezTo>
                    <a:pt x="955" y="2085"/>
                    <a:pt x="953" y="2086"/>
                    <a:pt x="952" y="2087"/>
                  </a:cubicBezTo>
                  <a:cubicBezTo>
                    <a:pt x="951" y="2088"/>
                    <a:pt x="949" y="2088"/>
                    <a:pt x="947" y="2088"/>
                  </a:cubicBezTo>
                  <a:cubicBezTo>
                    <a:pt x="945" y="2089"/>
                    <a:pt x="942" y="2089"/>
                    <a:pt x="942" y="2090"/>
                  </a:cubicBezTo>
                  <a:cubicBezTo>
                    <a:pt x="941" y="2091"/>
                    <a:pt x="928" y="2092"/>
                    <a:pt x="926" y="2090"/>
                  </a:cubicBezTo>
                  <a:cubicBezTo>
                    <a:pt x="925" y="2090"/>
                    <a:pt x="924" y="2090"/>
                    <a:pt x="916" y="2089"/>
                  </a:cubicBezTo>
                  <a:cubicBezTo>
                    <a:pt x="914" y="2089"/>
                    <a:pt x="912" y="2088"/>
                    <a:pt x="911" y="2088"/>
                  </a:cubicBezTo>
                  <a:cubicBezTo>
                    <a:pt x="910" y="2086"/>
                    <a:pt x="908" y="2085"/>
                    <a:pt x="896" y="2084"/>
                  </a:cubicBezTo>
                  <a:cubicBezTo>
                    <a:pt x="891" y="2084"/>
                    <a:pt x="884" y="2082"/>
                    <a:pt x="881" y="2082"/>
                  </a:cubicBezTo>
                  <a:cubicBezTo>
                    <a:pt x="879" y="2081"/>
                    <a:pt x="872" y="2080"/>
                    <a:pt x="866" y="2079"/>
                  </a:cubicBezTo>
                  <a:cubicBezTo>
                    <a:pt x="859" y="2078"/>
                    <a:pt x="852" y="2077"/>
                    <a:pt x="845" y="2075"/>
                  </a:cubicBezTo>
                  <a:cubicBezTo>
                    <a:pt x="821" y="2067"/>
                    <a:pt x="813" y="2063"/>
                    <a:pt x="807" y="2056"/>
                  </a:cubicBezTo>
                  <a:cubicBezTo>
                    <a:pt x="802" y="2049"/>
                    <a:pt x="797" y="2040"/>
                    <a:pt x="796" y="2036"/>
                  </a:cubicBezTo>
                  <a:cubicBezTo>
                    <a:pt x="794" y="2032"/>
                    <a:pt x="794" y="2019"/>
                    <a:pt x="795" y="2013"/>
                  </a:cubicBezTo>
                  <a:cubicBezTo>
                    <a:pt x="795" y="2012"/>
                    <a:pt x="795" y="2005"/>
                    <a:pt x="795" y="1998"/>
                  </a:cubicBezTo>
                  <a:cubicBezTo>
                    <a:pt x="794" y="1987"/>
                    <a:pt x="793" y="1962"/>
                    <a:pt x="792" y="1924"/>
                  </a:cubicBezTo>
                  <a:cubicBezTo>
                    <a:pt x="791" y="1895"/>
                    <a:pt x="790" y="1881"/>
                    <a:pt x="790" y="1884"/>
                  </a:cubicBezTo>
                  <a:cubicBezTo>
                    <a:pt x="789" y="1885"/>
                    <a:pt x="790" y="1891"/>
                    <a:pt x="790" y="1896"/>
                  </a:cubicBezTo>
                  <a:cubicBezTo>
                    <a:pt x="791" y="1912"/>
                    <a:pt x="791" y="1935"/>
                    <a:pt x="790" y="1943"/>
                  </a:cubicBezTo>
                  <a:cubicBezTo>
                    <a:pt x="788" y="1955"/>
                    <a:pt x="780" y="1982"/>
                    <a:pt x="769" y="2008"/>
                  </a:cubicBezTo>
                  <a:cubicBezTo>
                    <a:pt x="766" y="2014"/>
                    <a:pt x="766" y="2014"/>
                    <a:pt x="766" y="2014"/>
                  </a:cubicBezTo>
                  <a:cubicBezTo>
                    <a:pt x="772" y="2019"/>
                    <a:pt x="772" y="2019"/>
                    <a:pt x="772" y="2019"/>
                  </a:cubicBezTo>
                  <a:cubicBezTo>
                    <a:pt x="780" y="2024"/>
                    <a:pt x="780" y="2023"/>
                    <a:pt x="789" y="2052"/>
                  </a:cubicBezTo>
                  <a:cubicBezTo>
                    <a:pt x="793" y="2063"/>
                    <a:pt x="793" y="2063"/>
                    <a:pt x="793" y="2073"/>
                  </a:cubicBezTo>
                  <a:cubicBezTo>
                    <a:pt x="793" y="2088"/>
                    <a:pt x="794" y="2093"/>
                    <a:pt x="799" y="2099"/>
                  </a:cubicBezTo>
                  <a:cubicBezTo>
                    <a:pt x="803" y="2103"/>
                    <a:pt x="805" y="2107"/>
                    <a:pt x="806" y="2113"/>
                  </a:cubicBezTo>
                  <a:cubicBezTo>
                    <a:pt x="807" y="2115"/>
                    <a:pt x="807" y="2119"/>
                    <a:pt x="808" y="2121"/>
                  </a:cubicBezTo>
                  <a:cubicBezTo>
                    <a:pt x="809" y="2127"/>
                    <a:pt x="808" y="2130"/>
                    <a:pt x="806" y="2132"/>
                  </a:cubicBezTo>
                  <a:cubicBezTo>
                    <a:pt x="805" y="2133"/>
                    <a:pt x="804" y="2135"/>
                    <a:pt x="804" y="2136"/>
                  </a:cubicBezTo>
                  <a:cubicBezTo>
                    <a:pt x="804" y="2138"/>
                    <a:pt x="804" y="2139"/>
                    <a:pt x="802" y="2140"/>
                  </a:cubicBezTo>
                  <a:cubicBezTo>
                    <a:pt x="794" y="2144"/>
                    <a:pt x="789" y="2146"/>
                    <a:pt x="787" y="2146"/>
                  </a:cubicBezTo>
                  <a:cubicBezTo>
                    <a:pt x="786" y="2146"/>
                    <a:pt x="784" y="2146"/>
                    <a:pt x="782" y="2147"/>
                  </a:cubicBezTo>
                  <a:cubicBezTo>
                    <a:pt x="781" y="2148"/>
                    <a:pt x="778" y="2149"/>
                    <a:pt x="776" y="2148"/>
                  </a:cubicBezTo>
                  <a:cubicBezTo>
                    <a:pt x="775" y="2148"/>
                    <a:pt x="773" y="2149"/>
                    <a:pt x="772" y="2150"/>
                  </a:cubicBezTo>
                  <a:cubicBezTo>
                    <a:pt x="771" y="2150"/>
                    <a:pt x="768" y="2150"/>
                    <a:pt x="765" y="2150"/>
                  </a:cubicBezTo>
                  <a:cubicBezTo>
                    <a:pt x="763" y="2150"/>
                    <a:pt x="761" y="2151"/>
                    <a:pt x="760" y="2152"/>
                  </a:cubicBezTo>
                  <a:cubicBezTo>
                    <a:pt x="758" y="2154"/>
                    <a:pt x="738" y="2156"/>
                    <a:pt x="727" y="2155"/>
                  </a:cubicBezTo>
                  <a:cubicBezTo>
                    <a:pt x="724" y="2155"/>
                    <a:pt x="722" y="2155"/>
                    <a:pt x="722" y="2156"/>
                  </a:cubicBezTo>
                  <a:cubicBezTo>
                    <a:pt x="720" y="2157"/>
                    <a:pt x="715" y="2157"/>
                    <a:pt x="712" y="2155"/>
                  </a:cubicBezTo>
                  <a:cubicBezTo>
                    <a:pt x="711" y="2154"/>
                    <a:pt x="708" y="2153"/>
                    <a:pt x="704" y="2152"/>
                  </a:cubicBezTo>
                  <a:cubicBezTo>
                    <a:pt x="696" y="2151"/>
                    <a:pt x="688" y="2149"/>
                    <a:pt x="680" y="2144"/>
                  </a:cubicBezTo>
                  <a:cubicBezTo>
                    <a:pt x="674" y="2141"/>
                    <a:pt x="673" y="2140"/>
                    <a:pt x="662" y="2140"/>
                  </a:cubicBezTo>
                  <a:cubicBezTo>
                    <a:pt x="655" y="2139"/>
                    <a:pt x="647" y="2138"/>
                    <a:pt x="644" y="2138"/>
                  </a:cubicBezTo>
                  <a:cubicBezTo>
                    <a:pt x="632" y="2135"/>
                    <a:pt x="600" y="2123"/>
                    <a:pt x="596" y="2120"/>
                  </a:cubicBezTo>
                  <a:cubicBezTo>
                    <a:pt x="594" y="2118"/>
                    <a:pt x="595" y="2114"/>
                    <a:pt x="599" y="2108"/>
                  </a:cubicBezTo>
                  <a:cubicBezTo>
                    <a:pt x="604" y="2099"/>
                    <a:pt x="608" y="2094"/>
                    <a:pt x="611" y="2092"/>
                  </a:cubicBezTo>
                  <a:cubicBezTo>
                    <a:pt x="613" y="2092"/>
                    <a:pt x="615" y="2090"/>
                    <a:pt x="616" y="2088"/>
                  </a:cubicBezTo>
                  <a:cubicBezTo>
                    <a:pt x="619" y="2085"/>
                    <a:pt x="619" y="2085"/>
                    <a:pt x="619" y="2085"/>
                  </a:cubicBezTo>
                  <a:cubicBezTo>
                    <a:pt x="619" y="2062"/>
                    <a:pt x="619" y="2062"/>
                    <a:pt x="619" y="2062"/>
                  </a:cubicBezTo>
                  <a:cubicBezTo>
                    <a:pt x="619" y="2039"/>
                    <a:pt x="619" y="2039"/>
                    <a:pt x="619" y="2039"/>
                  </a:cubicBezTo>
                  <a:cubicBezTo>
                    <a:pt x="615" y="2034"/>
                    <a:pt x="615" y="2034"/>
                    <a:pt x="615" y="2034"/>
                  </a:cubicBezTo>
                  <a:cubicBezTo>
                    <a:pt x="604" y="2023"/>
                    <a:pt x="592" y="2007"/>
                    <a:pt x="590" y="2001"/>
                  </a:cubicBezTo>
                  <a:cubicBezTo>
                    <a:pt x="589" y="1997"/>
                    <a:pt x="589" y="1964"/>
                    <a:pt x="590" y="1947"/>
                  </a:cubicBezTo>
                  <a:cubicBezTo>
                    <a:pt x="591" y="1935"/>
                    <a:pt x="590" y="1938"/>
                    <a:pt x="605" y="1885"/>
                  </a:cubicBezTo>
                  <a:cubicBezTo>
                    <a:pt x="617" y="1846"/>
                    <a:pt x="622" y="1831"/>
                    <a:pt x="635" y="1802"/>
                  </a:cubicBezTo>
                  <a:cubicBezTo>
                    <a:pt x="640" y="1789"/>
                    <a:pt x="658" y="1745"/>
                    <a:pt x="660" y="1740"/>
                  </a:cubicBezTo>
                  <a:cubicBezTo>
                    <a:pt x="661" y="1737"/>
                    <a:pt x="662" y="1731"/>
                    <a:pt x="663" y="1727"/>
                  </a:cubicBezTo>
                  <a:cubicBezTo>
                    <a:pt x="664" y="1723"/>
                    <a:pt x="666" y="1717"/>
                    <a:pt x="668" y="1713"/>
                  </a:cubicBezTo>
                  <a:cubicBezTo>
                    <a:pt x="669" y="1709"/>
                    <a:pt x="671" y="1704"/>
                    <a:pt x="671" y="1697"/>
                  </a:cubicBezTo>
                  <a:cubicBezTo>
                    <a:pt x="672" y="1692"/>
                    <a:pt x="674" y="1683"/>
                    <a:pt x="675" y="1678"/>
                  </a:cubicBezTo>
                  <a:cubicBezTo>
                    <a:pt x="676" y="1673"/>
                    <a:pt x="678" y="1665"/>
                    <a:pt x="679" y="1660"/>
                  </a:cubicBezTo>
                  <a:cubicBezTo>
                    <a:pt x="683" y="1641"/>
                    <a:pt x="700" y="1576"/>
                    <a:pt x="707" y="1554"/>
                  </a:cubicBezTo>
                  <a:cubicBezTo>
                    <a:pt x="708" y="1551"/>
                    <a:pt x="708" y="1545"/>
                    <a:pt x="708" y="1535"/>
                  </a:cubicBezTo>
                  <a:cubicBezTo>
                    <a:pt x="709" y="1520"/>
                    <a:pt x="709" y="1520"/>
                    <a:pt x="709" y="1520"/>
                  </a:cubicBezTo>
                  <a:cubicBezTo>
                    <a:pt x="705" y="1511"/>
                    <a:pt x="705" y="1511"/>
                    <a:pt x="705" y="1511"/>
                  </a:cubicBezTo>
                  <a:cubicBezTo>
                    <a:pt x="703" y="1505"/>
                    <a:pt x="701" y="1497"/>
                    <a:pt x="701" y="1493"/>
                  </a:cubicBezTo>
                  <a:cubicBezTo>
                    <a:pt x="700" y="1488"/>
                    <a:pt x="698" y="1477"/>
                    <a:pt x="696" y="1468"/>
                  </a:cubicBezTo>
                  <a:cubicBezTo>
                    <a:pt x="693" y="1455"/>
                    <a:pt x="690" y="1434"/>
                    <a:pt x="690" y="1431"/>
                  </a:cubicBezTo>
                  <a:cubicBezTo>
                    <a:pt x="690" y="1431"/>
                    <a:pt x="688" y="1429"/>
                    <a:pt x="686" y="1427"/>
                  </a:cubicBezTo>
                  <a:cubicBezTo>
                    <a:pt x="678" y="1422"/>
                    <a:pt x="677" y="1417"/>
                    <a:pt x="674" y="1388"/>
                  </a:cubicBezTo>
                  <a:cubicBezTo>
                    <a:pt x="674" y="1382"/>
                    <a:pt x="673" y="1373"/>
                    <a:pt x="672" y="1369"/>
                  </a:cubicBezTo>
                  <a:cubicBezTo>
                    <a:pt x="671" y="1364"/>
                    <a:pt x="670" y="1354"/>
                    <a:pt x="669" y="1335"/>
                  </a:cubicBezTo>
                  <a:cubicBezTo>
                    <a:pt x="667" y="1306"/>
                    <a:pt x="667" y="1303"/>
                    <a:pt x="665" y="1302"/>
                  </a:cubicBezTo>
                  <a:cubicBezTo>
                    <a:pt x="664" y="1302"/>
                    <a:pt x="664" y="1299"/>
                    <a:pt x="664" y="1292"/>
                  </a:cubicBezTo>
                  <a:cubicBezTo>
                    <a:pt x="664" y="1286"/>
                    <a:pt x="663" y="1274"/>
                    <a:pt x="662" y="1265"/>
                  </a:cubicBezTo>
                  <a:cubicBezTo>
                    <a:pt x="661" y="1255"/>
                    <a:pt x="660" y="1241"/>
                    <a:pt x="660" y="1229"/>
                  </a:cubicBezTo>
                  <a:cubicBezTo>
                    <a:pt x="660" y="1217"/>
                    <a:pt x="659" y="1202"/>
                    <a:pt x="659" y="1194"/>
                  </a:cubicBezTo>
                  <a:cubicBezTo>
                    <a:pt x="659" y="1186"/>
                    <a:pt x="659" y="1177"/>
                    <a:pt x="659" y="1173"/>
                  </a:cubicBezTo>
                  <a:cubicBezTo>
                    <a:pt x="660" y="1167"/>
                    <a:pt x="660" y="1164"/>
                    <a:pt x="659" y="1157"/>
                  </a:cubicBezTo>
                  <a:cubicBezTo>
                    <a:pt x="657" y="1148"/>
                    <a:pt x="658" y="1136"/>
                    <a:pt x="660" y="1126"/>
                  </a:cubicBezTo>
                  <a:cubicBezTo>
                    <a:pt x="662" y="1120"/>
                    <a:pt x="663" y="1115"/>
                    <a:pt x="667" y="1098"/>
                  </a:cubicBezTo>
                  <a:cubicBezTo>
                    <a:pt x="668" y="1095"/>
                    <a:pt x="668" y="1094"/>
                    <a:pt x="666" y="1091"/>
                  </a:cubicBezTo>
                  <a:cubicBezTo>
                    <a:pt x="665" y="1089"/>
                    <a:pt x="665" y="1087"/>
                    <a:pt x="666" y="1081"/>
                  </a:cubicBezTo>
                  <a:cubicBezTo>
                    <a:pt x="667" y="1071"/>
                    <a:pt x="667" y="1064"/>
                    <a:pt x="665" y="1055"/>
                  </a:cubicBezTo>
                  <a:cubicBezTo>
                    <a:pt x="663" y="1048"/>
                    <a:pt x="662" y="1048"/>
                    <a:pt x="660" y="1048"/>
                  </a:cubicBezTo>
                  <a:cubicBezTo>
                    <a:pt x="654" y="1047"/>
                    <a:pt x="640" y="1044"/>
                    <a:pt x="637" y="1043"/>
                  </a:cubicBezTo>
                  <a:cubicBezTo>
                    <a:pt x="634" y="1041"/>
                    <a:pt x="634" y="1041"/>
                    <a:pt x="634" y="1041"/>
                  </a:cubicBezTo>
                  <a:cubicBezTo>
                    <a:pt x="634" y="1033"/>
                    <a:pt x="634" y="1033"/>
                    <a:pt x="634" y="1033"/>
                  </a:cubicBezTo>
                  <a:cubicBezTo>
                    <a:pt x="634" y="1019"/>
                    <a:pt x="635" y="997"/>
                    <a:pt x="637" y="994"/>
                  </a:cubicBezTo>
                  <a:cubicBezTo>
                    <a:pt x="640" y="986"/>
                    <a:pt x="644" y="971"/>
                    <a:pt x="645" y="957"/>
                  </a:cubicBezTo>
                  <a:cubicBezTo>
                    <a:pt x="647" y="943"/>
                    <a:pt x="647" y="937"/>
                    <a:pt x="644" y="925"/>
                  </a:cubicBezTo>
                  <a:cubicBezTo>
                    <a:pt x="639" y="904"/>
                    <a:pt x="634" y="870"/>
                    <a:pt x="632" y="841"/>
                  </a:cubicBezTo>
                  <a:cubicBezTo>
                    <a:pt x="626" y="775"/>
                    <a:pt x="625" y="746"/>
                    <a:pt x="627" y="715"/>
                  </a:cubicBezTo>
                  <a:cubicBezTo>
                    <a:pt x="628" y="689"/>
                    <a:pt x="629" y="672"/>
                    <a:pt x="632" y="656"/>
                  </a:cubicBezTo>
                  <a:cubicBezTo>
                    <a:pt x="634" y="650"/>
                    <a:pt x="636" y="638"/>
                    <a:pt x="637" y="629"/>
                  </a:cubicBezTo>
                  <a:cubicBezTo>
                    <a:pt x="638" y="620"/>
                    <a:pt x="641" y="607"/>
                    <a:pt x="642" y="601"/>
                  </a:cubicBezTo>
                  <a:cubicBezTo>
                    <a:pt x="644" y="593"/>
                    <a:pt x="644" y="582"/>
                    <a:pt x="645" y="574"/>
                  </a:cubicBezTo>
                  <a:cubicBezTo>
                    <a:pt x="645" y="566"/>
                    <a:pt x="646" y="559"/>
                    <a:pt x="646" y="558"/>
                  </a:cubicBezTo>
                  <a:cubicBezTo>
                    <a:pt x="647" y="557"/>
                    <a:pt x="648" y="553"/>
                    <a:pt x="650" y="548"/>
                  </a:cubicBezTo>
                  <a:cubicBezTo>
                    <a:pt x="651" y="544"/>
                    <a:pt x="653" y="540"/>
                    <a:pt x="653" y="539"/>
                  </a:cubicBezTo>
                  <a:cubicBezTo>
                    <a:pt x="653" y="537"/>
                    <a:pt x="657" y="530"/>
                    <a:pt x="661" y="527"/>
                  </a:cubicBezTo>
                  <a:cubicBezTo>
                    <a:pt x="663" y="525"/>
                    <a:pt x="665" y="523"/>
                    <a:pt x="665" y="521"/>
                  </a:cubicBezTo>
                  <a:cubicBezTo>
                    <a:pt x="665" y="520"/>
                    <a:pt x="666" y="519"/>
                    <a:pt x="667" y="518"/>
                  </a:cubicBezTo>
                  <a:cubicBezTo>
                    <a:pt x="669" y="517"/>
                    <a:pt x="670" y="516"/>
                    <a:pt x="670" y="516"/>
                  </a:cubicBezTo>
                  <a:cubicBezTo>
                    <a:pt x="670" y="516"/>
                    <a:pt x="671" y="515"/>
                    <a:pt x="672" y="515"/>
                  </a:cubicBezTo>
                  <a:cubicBezTo>
                    <a:pt x="675" y="514"/>
                    <a:pt x="674" y="512"/>
                    <a:pt x="670" y="511"/>
                  </a:cubicBezTo>
                  <a:cubicBezTo>
                    <a:pt x="668" y="510"/>
                    <a:pt x="666" y="510"/>
                    <a:pt x="665" y="510"/>
                  </a:cubicBezTo>
                  <a:cubicBezTo>
                    <a:pt x="658" y="505"/>
                    <a:pt x="668" y="501"/>
                    <a:pt x="676" y="503"/>
                  </a:cubicBezTo>
                  <a:cubicBezTo>
                    <a:pt x="682" y="504"/>
                    <a:pt x="681" y="502"/>
                    <a:pt x="686" y="503"/>
                  </a:cubicBezTo>
                  <a:cubicBezTo>
                    <a:pt x="689" y="505"/>
                    <a:pt x="707" y="505"/>
                    <a:pt x="714" y="503"/>
                  </a:cubicBezTo>
                  <a:cubicBezTo>
                    <a:pt x="724" y="502"/>
                    <a:pt x="731" y="496"/>
                    <a:pt x="741" y="483"/>
                  </a:cubicBezTo>
                  <a:cubicBezTo>
                    <a:pt x="744" y="478"/>
                    <a:pt x="747" y="473"/>
                    <a:pt x="752" y="458"/>
                  </a:cubicBezTo>
                  <a:cubicBezTo>
                    <a:pt x="754" y="454"/>
                    <a:pt x="757" y="437"/>
                    <a:pt x="757" y="429"/>
                  </a:cubicBezTo>
                  <a:cubicBezTo>
                    <a:pt x="757" y="424"/>
                    <a:pt x="758" y="417"/>
                    <a:pt x="758" y="414"/>
                  </a:cubicBezTo>
                  <a:cubicBezTo>
                    <a:pt x="759" y="405"/>
                    <a:pt x="759" y="395"/>
                    <a:pt x="758" y="386"/>
                  </a:cubicBezTo>
                  <a:cubicBezTo>
                    <a:pt x="757" y="374"/>
                    <a:pt x="758" y="357"/>
                    <a:pt x="762" y="344"/>
                  </a:cubicBezTo>
                  <a:cubicBezTo>
                    <a:pt x="763" y="338"/>
                    <a:pt x="767" y="316"/>
                    <a:pt x="768" y="307"/>
                  </a:cubicBezTo>
                  <a:cubicBezTo>
                    <a:pt x="769" y="299"/>
                    <a:pt x="771" y="293"/>
                    <a:pt x="776" y="279"/>
                  </a:cubicBezTo>
                  <a:cubicBezTo>
                    <a:pt x="779" y="270"/>
                    <a:pt x="786" y="257"/>
                    <a:pt x="792" y="249"/>
                  </a:cubicBezTo>
                  <a:cubicBezTo>
                    <a:pt x="794" y="247"/>
                    <a:pt x="794" y="246"/>
                    <a:pt x="794" y="245"/>
                  </a:cubicBezTo>
                  <a:cubicBezTo>
                    <a:pt x="794" y="245"/>
                    <a:pt x="794" y="245"/>
                    <a:pt x="794" y="245"/>
                  </a:cubicBezTo>
                  <a:cubicBezTo>
                    <a:pt x="795" y="245"/>
                    <a:pt x="798" y="243"/>
                    <a:pt x="802" y="239"/>
                  </a:cubicBezTo>
                  <a:cubicBezTo>
                    <a:pt x="805" y="235"/>
                    <a:pt x="809" y="232"/>
                    <a:pt x="809" y="232"/>
                  </a:cubicBezTo>
                  <a:cubicBezTo>
                    <a:pt x="809" y="232"/>
                    <a:pt x="811" y="230"/>
                    <a:pt x="814" y="228"/>
                  </a:cubicBezTo>
                  <a:cubicBezTo>
                    <a:pt x="821" y="222"/>
                    <a:pt x="820" y="223"/>
                    <a:pt x="826" y="221"/>
                  </a:cubicBezTo>
                  <a:cubicBezTo>
                    <a:pt x="831" y="219"/>
                    <a:pt x="837" y="217"/>
                    <a:pt x="841" y="216"/>
                  </a:cubicBezTo>
                  <a:cubicBezTo>
                    <a:pt x="844" y="215"/>
                    <a:pt x="845" y="215"/>
                    <a:pt x="848" y="217"/>
                  </a:cubicBezTo>
                  <a:cubicBezTo>
                    <a:pt x="851" y="218"/>
                    <a:pt x="864" y="219"/>
                    <a:pt x="867" y="217"/>
                  </a:cubicBezTo>
                  <a:cubicBezTo>
                    <a:pt x="869" y="216"/>
                    <a:pt x="872" y="216"/>
                    <a:pt x="881" y="219"/>
                  </a:cubicBezTo>
                  <a:cubicBezTo>
                    <a:pt x="890" y="221"/>
                    <a:pt x="896" y="226"/>
                    <a:pt x="907" y="237"/>
                  </a:cubicBezTo>
                  <a:cubicBezTo>
                    <a:pt x="914" y="243"/>
                    <a:pt x="913" y="241"/>
                    <a:pt x="917" y="248"/>
                  </a:cubicBezTo>
                  <a:cubicBezTo>
                    <a:pt x="925" y="261"/>
                    <a:pt x="931" y="273"/>
                    <a:pt x="936" y="290"/>
                  </a:cubicBezTo>
                  <a:cubicBezTo>
                    <a:pt x="940" y="300"/>
                    <a:pt x="944" y="318"/>
                    <a:pt x="945" y="329"/>
                  </a:cubicBezTo>
                  <a:cubicBezTo>
                    <a:pt x="946" y="333"/>
                    <a:pt x="947" y="341"/>
                    <a:pt x="948" y="349"/>
                  </a:cubicBezTo>
                  <a:cubicBezTo>
                    <a:pt x="950" y="356"/>
                    <a:pt x="951" y="364"/>
                    <a:pt x="951" y="367"/>
                  </a:cubicBezTo>
                  <a:cubicBezTo>
                    <a:pt x="951" y="369"/>
                    <a:pt x="952" y="375"/>
                    <a:pt x="953" y="379"/>
                  </a:cubicBezTo>
                  <a:cubicBezTo>
                    <a:pt x="954" y="384"/>
                    <a:pt x="955" y="391"/>
                    <a:pt x="955" y="395"/>
                  </a:cubicBezTo>
                  <a:cubicBezTo>
                    <a:pt x="956" y="399"/>
                    <a:pt x="956" y="404"/>
                    <a:pt x="957" y="405"/>
                  </a:cubicBezTo>
                  <a:cubicBezTo>
                    <a:pt x="957" y="407"/>
                    <a:pt x="958" y="413"/>
                    <a:pt x="959" y="418"/>
                  </a:cubicBezTo>
                  <a:cubicBezTo>
                    <a:pt x="960" y="424"/>
                    <a:pt x="961" y="430"/>
                    <a:pt x="961" y="430"/>
                  </a:cubicBezTo>
                  <a:cubicBezTo>
                    <a:pt x="962" y="431"/>
                    <a:pt x="963" y="436"/>
                    <a:pt x="963" y="442"/>
                  </a:cubicBezTo>
                  <a:cubicBezTo>
                    <a:pt x="963" y="444"/>
                    <a:pt x="963" y="446"/>
                    <a:pt x="964" y="446"/>
                  </a:cubicBezTo>
                  <a:cubicBezTo>
                    <a:pt x="964" y="446"/>
                    <a:pt x="965" y="448"/>
                    <a:pt x="965" y="451"/>
                  </a:cubicBezTo>
                  <a:cubicBezTo>
                    <a:pt x="965" y="455"/>
                    <a:pt x="966" y="458"/>
                    <a:pt x="966" y="460"/>
                  </a:cubicBezTo>
                  <a:cubicBezTo>
                    <a:pt x="967" y="462"/>
                    <a:pt x="967" y="465"/>
                    <a:pt x="968" y="466"/>
                  </a:cubicBezTo>
                  <a:cubicBezTo>
                    <a:pt x="973" y="504"/>
                    <a:pt x="977" y="525"/>
                    <a:pt x="978" y="528"/>
                  </a:cubicBezTo>
                  <a:cubicBezTo>
                    <a:pt x="978" y="531"/>
                    <a:pt x="978" y="543"/>
                    <a:pt x="977" y="554"/>
                  </a:cubicBezTo>
                  <a:cubicBezTo>
                    <a:pt x="975" y="561"/>
                    <a:pt x="977" y="572"/>
                    <a:pt x="979" y="572"/>
                  </a:cubicBezTo>
                  <a:cubicBezTo>
                    <a:pt x="979" y="573"/>
                    <a:pt x="980" y="574"/>
                    <a:pt x="979" y="575"/>
                  </a:cubicBezTo>
                  <a:cubicBezTo>
                    <a:pt x="979" y="575"/>
                    <a:pt x="979" y="576"/>
                    <a:pt x="980" y="575"/>
                  </a:cubicBezTo>
                  <a:cubicBezTo>
                    <a:pt x="981" y="575"/>
                    <a:pt x="991" y="583"/>
                    <a:pt x="991" y="586"/>
                  </a:cubicBezTo>
                  <a:cubicBezTo>
                    <a:pt x="991" y="586"/>
                    <a:pt x="992" y="587"/>
                    <a:pt x="992" y="587"/>
                  </a:cubicBezTo>
                  <a:cubicBezTo>
                    <a:pt x="993" y="586"/>
                    <a:pt x="993" y="586"/>
                    <a:pt x="993" y="587"/>
                  </a:cubicBezTo>
                  <a:cubicBezTo>
                    <a:pt x="992" y="588"/>
                    <a:pt x="991" y="588"/>
                    <a:pt x="991" y="588"/>
                  </a:cubicBezTo>
                  <a:cubicBezTo>
                    <a:pt x="989" y="587"/>
                    <a:pt x="990" y="589"/>
                    <a:pt x="996" y="596"/>
                  </a:cubicBezTo>
                  <a:cubicBezTo>
                    <a:pt x="1001" y="602"/>
                    <a:pt x="1007" y="612"/>
                    <a:pt x="1008" y="618"/>
                  </a:cubicBezTo>
                  <a:cubicBezTo>
                    <a:pt x="1010" y="622"/>
                    <a:pt x="1017" y="655"/>
                    <a:pt x="1020" y="674"/>
                  </a:cubicBezTo>
                  <a:cubicBezTo>
                    <a:pt x="1022" y="681"/>
                    <a:pt x="1023" y="687"/>
                    <a:pt x="1024" y="686"/>
                  </a:cubicBezTo>
                  <a:cubicBezTo>
                    <a:pt x="1024" y="686"/>
                    <a:pt x="1025" y="682"/>
                    <a:pt x="1026" y="676"/>
                  </a:cubicBezTo>
                  <a:cubicBezTo>
                    <a:pt x="1026" y="672"/>
                    <a:pt x="1029" y="660"/>
                    <a:pt x="1031" y="649"/>
                  </a:cubicBezTo>
                  <a:cubicBezTo>
                    <a:pt x="1050" y="560"/>
                    <a:pt x="1058" y="522"/>
                    <a:pt x="1063" y="507"/>
                  </a:cubicBezTo>
                  <a:cubicBezTo>
                    <a:pt x="1066" y="496"/>
                    <a:pt x="1072" y="483"/>
                    <a:pt x="1075" y="477"/>
                  </a:cubicBezTo>
                  <a:cubicBezTo>
                    <a:pt x="1076" y="475"/>
                    <a:pt x="1078" y="471"/>
                    <a:pt x="1079" y="468"/>
                  </a:cubicBezTo>
                  <a:cubicBezTo>
                    <a:pt x="1081" y="462"/>
                    <a:pt x="1085" y="458"/>
                    <a:pt x="1093" y="450"/>
                  </a:cubicBezTo>
                  <a:cubicBezTo>
                    <a:pt x="1097" y="446"/>
                    <a:pt x="1115" y="436"/>
                    <a:pt x="1125" y="431"/>
                  </a:cubicBezTo>
                  <a:cubicBezTo>
                    <a:pt x="1129" y="429"/>
                    <a:pt x="1136" y="426"/>
                    <a:pt x="1140" y="424"/>
                  </a:cubicBezTo>
                  <a:cubicBezTo>
                    <a:pt x="1151" y="418"/>
                    <a:pt x="1166" y="411"/>
                    <a:pt x="1176" y="407"/>
                  </a:cubicBezTo>
                  <a:cubicBezTo>
                    <a:pt x="1181" y="405"/>
                    <a:pt x="1186" y="403"/>
                    <a:pt x="1188" y="402"/>
                  </a:cubicBezTo>
                  <a:cubicBezTo>
                    <a:pt x="1190" y="401"/>
                    <a:pt x="1192" y="400"/>
                    <a:pt x="1194" y="399"/>
                  </a:cubicBezTo>
                  <a:cubicBezTo>
                    <a:pt x="1195" y="399"/>
                    <a:pt x="1198" y="395"/>
                    <a:pt x="1200" y="392"/>
                  </a:cubicBezTo>
                  <a:cubicBezTo>
                    <a:pt x="1203" y="388"/>
                    <a:pt x="1206" y="383"/>
                    <a:pt x="1209" y="381"/>
                  </a:cubicBezTo>
                  <a:cubicBezTo>
                    <a:pt x="1212" y="376"/>
                    <a:pt x="1217" y="367"/>
                    <a:pt x="1217" y="365"/>
                  </a:cubicBezTo>
                  <a:cubicBezTo>
                    <a:pt x="1217" y="364"/>
                    <a:pt x="1218" y="361"/>
                    <a:pt x="1220" y="358"/>
                  </a:cubicBezTo>
                  <a:cubicBezTo>
                    <a:pt x="1222" y="351"/>
                    <a:pt x="1224" y="350"/>
                    <a:pt x="1231" y="350"/>
                  </a:cubicBezTo>
                  <a:cubicBezTo>
                    <a:pt x="1232" y="350"/>
                    <a:pt x="1233" y="349"/>
                    <a:pt x="1233" y="349"/>
                  </a:cubicBezTo>
                  <a:cubicBezTo>
                    <a:pt x="1234" y="349"/>
                    <a:pt x="1233" y="343"/>
                    <a:pt x="1232" y="336"/>
                  </a:cubicBezTo>
                  <a:cubicBezTo>
                    <a:pt x="1231" y="325"/>
                    <a:pt x="1231" y="322"/>
                    <a:pt x="1228" y="316"/>
                  </a:cubicBezTo>
                  <a:cubicBezTo>
                    <a:pt x="1225" y="309"/>
                    <a:pt x="1221" y="299"/>
                    <a:pt x="1220" y="292"/>
                  </a:cubicBezTo>
                  <a:cubicBezTo>
                    <a:pt x="1219" y="286"/>
                    <a:pt x="1219" y="285"/>
                    <a:pt x="1213" y="283"/>
                  </a:cubicBezTo>
                  <a:cubicBezTo>
                    <a:pt x="1207" y="281"/>
                    <a:pt x="1203" y="277"/>
                    <a:pt x="1203" y="273"/>
                  </a:cubicBezTo>
                  <a:cubicBezTo>
                    <a:pt x="1203" y="271"/>
                    <a:pt x="1203" y="266"/>
                    <a:pt x="1201" y="263"/>
                  </a:cubicBezTo>
                  <a:cubicBezTo>
                    <a:pt x="1198" y="253"/>
                    <a:pt x="1196" y="243"/>
                    <a:pt x="1196" y="226"/>
                  </a:cubicBezTo>
                  <a:cubicBezTo>
                    <a:pt x="1196" y="217"/>
                    <a:pt x="1196" y="210"/>
                    <a:pt x="1196" y="210"/>
                  </a:cubicBezTo>
                  <a:cubicBezTo>
                    <a:pt x="1195" y="210"/>
                    <a:pt x="1195" y="210"/>
                    <a:pt x="1195" y="209"/>
                  </a:cubicBezTo>
                  <a:cubicBezTo>
                    <a:pt x="1195" y="209"/>
                    <a:pt x="1195" y="207"/>
                    <a:pt x="1194" y="206"/>
                  </a:cubicBezTo>
                  <a:cubicBezTo>
                    <a:pt x="1193" y="203"/>
                    <a:pt x="1193" y="198"/>
                    <a:pt x="1193" y="188"/>
                  </a:cubicBezTo>
                  <a:cubicBezTo>
                    <a:pt x="1193" y="180"/>
                    <a:pt x="1192" y="173"/>
                    <a:pt x="1192" y="171"/>
                  </a:cubicBezTo>
                  <a:cubicBezTo>
                    <a:pt x="1190" y="169"/>
                    <a:pt x="1190" y="160"/>
                    <a:pt x="1191" y="156"/>
                  </a:cubicBezTo>
                  <a:cubicBezTo>
                    <a:pt x="1191" y="154"/>
                    <a:pt x="1192" y="151"/>
                    <a:pt x="1193" y="149"/>
                  </a:cubicBezTo>
                  <a:cubicBezTo>
                    <a:pt x="1195" y="145"/>
                    <a:pt x="1195" y="141"/>
                    <a:pt x="1194" y="142"/>
                  </a:cubicBezTo>
                  <a:cubicBezTo>
                    <a:pt x="1194" y="142"/>
                    <a:pt x="1193" y="142"/>
                    <a:pt x="1193" y="142"/>
                  </a:cubicBezTo>
                  <a:cubicBezTo>
                    <a:pt x="1194" y="140"/>
                    <a:pt x="1192" y="135"/>
                    <a:pt x="1190" y="132"/>
                  </a:cubicBezTo>
                  <a:cubicBezTo>
                    <a:pt x="1189" y="130"/>
                    <a:pt x="1189" y="130"/>
                    <a:pt x="1189" y="130"/>
                  </a:cubicBezTo>
                  <a:cubicBezTo>
                    <a:pt x="1191" y="127"/>
                    <a:pt x="1191" y="127"/>
                    <a:pt x="1191" y="127"/>
                  </a:cubicBezTo>
                  <a:cubicBezTo>
                    <a:pt x="1192" y="126"/>
                    <a:pt x="1193" y="124"/>
                    <a:pt x="1193" y="124"/>
                  </a:cubicBezTo>
                  <a:cubicBezTo>
                    <a:pt x="1193" y="123"/>
                    <a:pt x="1194" y="122"/>
                    <a:pt x="1195" y="122"/>
                  </a:cubicBezTo>
                  <a:cubicBezTo>
                    <a:pt x="1197" y="121"/>
                    <a:pt x="1205" y="105"/>
                    <a:pt x="1205" y="99"/>
                  </a:cubicBezTo>
                  <a:cubicBezTo>
                    <a:pt x="1206" y="95"/>
                    <a:pt x="1207" y="93"/>
                    <a:pt x="1212" y="88"/>
                  </a:cubicBezTo>
                  <a:cubicBezTo>
                    <a:pt x="1216" y="84"/>
                    <a:pt x="1219" y="80"/>
                    <a:pt x="1218" y="79"/>
                  </a:cubicBezTo>
                  <a:cubicBezTo>
                    <a:pt x="1218" y="79"/>
                    <a:pt x="1218" y="79"/>
                    <a:pt x="1219" y="79"/>
                  </a:cubicBezTo>
                  <a:cubicBezTo>
                    <a:pt x="1219" y="79"/>
                    <a:pt x="1221" y="78"/>
                    <a:pt x="1222" y="75"/>
                  </a:cubicBezTo>
                  <a:cubicBezTo>
                    <a:pt x="1224" y="73"/>
                    <a:pt x="1226" y="71"/>
                    <a:pt x="1226" y="71"/>
                  </a:cubicBezTo>
                  <a:cubicBezTo>
                    <a:pt x="1227" y="71"/>
                    <a:pt x="1227" y="71"/>
                    <a:pt x="1226" y="72"/>
                  </a:cubicBezTo>
                  <a:cubicBezTo>
                    <a:pt x="1226" y="73"/>
                    <a:pt x="1227" y="73"/>
                    <a:pt x="1231" y="71"/>
                  </a:cubicBezTo>
                  <a:cubicBezTo>
                    <a:pt x="1233" y="69"/>
                    <a:pt x="1234" y="68"/>
                    <a:pt x="1235" y="65"/>
                  </a:cubicBezTo>
                  <a:cubicBezTo>
                    <a:pt x="1236" y="61"/>
                    <a:pt x="1238" y="59"/>
                    <a:pt x="1241" y="59"/>
                  </a:cubicBezTo>
                  <a:cubicBezTo>
                    <a:pt x="1245" y="59"/>
                    <a:pt x="1246" y="57"/>
                    <a:pt x="1243" y="57"/>
                  </a:cubicBezTo>
                  <a:cubicBezTo>
                    <a:pt x="1242" y="56"/>
                    <a:pt x="1242" y="55"/>
                    <a:pt x="1242" y="55"/>
                  </a:cubicBezTo>
                  <a:cubicBezTo>
                    <a:pt x="1242" y="54"/>
                    <a:pt x="1241" y="54"/>
                    <a:pt x="1239" y="54"/>
                  </a:cubicBezTo>
                  <a:cubicBezTo>
                    <a:pt x="1236" y="54"/>
                    <a:pt x="1235" y="53"/>
                    <a:pt x="1235" y="53"/>
                  </a:cubicBezTo>
                  <a:cubicBezTo>
                    <a:pt x="1235" y="52"/>
                    <a:pt x="1236" y="52"/>
                    <a:pt x="1238" y="53"/>
                  </a:cubicBezTo>
                  <a:cubicBezTo>
                    <a:pt x="1245" y="53"/>
                    <a:pt x="1247" y="54"/>
                    <a:pt x="1250" y="57"/>
                  </a:cubicBezTo>
                  <a:cubicBezTo>
                    <a:pt x="1252" y="59"/>
                    <a:pt x="1254" y="60"/>
                    <a:pt x="1254" y="58"/>
                  </a:cubicBezTo>
                  <a:cubicBezTo>
                    <a:pt x="1254" y="58"/>
                    <a:pt x="1255" y="57"/>
                    <a:pt x="1257" y="57"/>
                  </a:cubicBezTo>
                  <a:cubicBezTo>
                    <a:pt x="1258" y="57"/>
                    <a:pt x="1260" y="58"/>
                    <a:pt x="1260" y="58"/>
                  </a:cubicBezTo>
                  <a:cubicBezTo>
                    <a:pt x="1260" y="59"/>
                    <a:pt x="1260" y="59"/>
                    <a:pt x="1261" y="59"/>
                  </a:cubicBezTo>
                  <a:cubicBezTo>
                    <a:pt x="1262" y="59"/>
                    <a:pt x="1262" y="60"/>
                    <a:pt x="1262" y="60"/>
                  </a:cubicBezTo>
                  <a:cubicBezTo>
                    <a:pt x="1262" y="61"/>
                    <a:pt x="1261" y="61"/>
                    <a:pt x="1260" y="60"/>
                  </a:cubicBezTo>
                  <a:cubicBezTo>
                    <a:pt x="1258" y="60"/>
                    <a:pt x="1257" y="60"/>
                    <a:pt x="1258" y="61"/>
                  </a:cubicBezTo>
                  <a:cubicBezTo>
                    <a:pt x="1260" y="62"/>
                    <a:pt x="1263" y="62"/>
                    <a:pt x="1264" y="60"/>
                  </a:cubicBezTo>
                  <a:cubicBezTo>
                    <a:pt x="1265" y="60"/>
                    <a:pt x="1266" y="59"/>
                    <a:pt x="1267" y="60"/>
                  </a:cubicBezTo>
                  <a:cubicBezTo>
                    <a:pt x="1268" y="60"/>
                    <a:pt x="1269" y="59"/>
                    <a:pt x="1270" y="57"/>
                  </a:cubicBezTo>
                  <a:cubicBezTo>
                    <a:pt x="1271" y="54"/>
                    <a:pt x="1271" y="53"/>
                    <a:pt x="1270" y="50"/>
                  </a:cubicBezTo>
                  <a:cubicBezTo>
                    <a:pt x="1269" y="48"/>
                    <a:pt x="1268" y="46"/>
                    <a:pt x="1267" y="46"/>
                  </a:cubicBezTo>
                  <a:cubicBezTo>
                    <a:pt x="1266" y="45"/>
                    <a:pt x="1266" y="44"/>
                    <a:pt x="1266" y="44"/>
                  </a:cubicBezTo>
                  <a:cubicBezTo>
                    <a:pt x="1266" y="41"/>
                    <a:pt x="1271" y="42"/>
                    <a:pt x="1275" y="45"/>
                  </a:cubicBezTo>
                  <a:cubicBezTo>
                    <a:pt x="1276" y="47"/>
                    <a:pt x="1278" y="49"/>
                    <a:pt x="1278" y="48"/>
                  </a:cubicBezTo>
                  <a:cubicBezTo>
                    <a:pt x="1279" y="47"/>
                    <a:pt x="1275" y="43"/>
                    <a:pt x="1274" y="43"/>
                  </a:cubicBezTo>
                  <a:cubicBezTo>
                    <a:pt x="1273" y="43"/>
                    <a:pt x="1273" y="43"/>
                    <a:pt x="1273" y="42"/>
                  </a:cubicBezTo>
                  <a:cubicBezTo>
                    <a:pt x="1274" y="41"/>
                    <a:pt x="1280" y="45"/>
                    <a:pt x="1280" y="46"/>
                  </a:cubicBezTo>
                  <a:cubicBezTo>
                    <a:pt x="1280" y="47"/>
                    <a:pt x="1281" y="46"/>
                    <a:pt x="1282" y="45"/>
                  </a:cubicBezTo>
                  <a:cubicBezTo>
                    <a:pt x="1284" y="43"/>
                    <a:pt x="1289" y="43"/>
                    <a:pt x="1293" y="45"/>
                  </a:cubicBezTo>
                  <a:cubicBezTo>
                    <a:pt x="1294" y="45"/>
                    <a:pt x="1297" y="49"/>
                    <a:pt x="1299" y="52"/>
                  </a:cubicBezTo>
                  <a:cubicBezTo>
                    <a:pt x="1303" y="58"/>
                    <a:pt x="1303" y="58"/>
                    <a:pt x="1303" y="58"/>
                  </a:cubicBezTo>
                  <a:cubicBezTo>
                    <a:pt x="1309" y="57"/>
                    <a:pt x="1309" y="57"/>
                    <a:pt x="1309" y="57"/>
                  </a:cubicBezTo>
                  <a:cubicBezTo>
                    <a:pt x="1314" y="57"/>
                    <a:pt x="1316" y="57"/>
                    <a:pt x="1320" y="59"/>
                  </a:cubicBezTo>
                  <a:cubicBezTo>
                    <a:pt x="1323" y="60"/>
                    <a:pt x="1327" y="61"/>
                    <a:pt x="1331" y="61"/>
                  </a:cubicBezTo>
                  <a:cubicBezTo>
                    <a:pt x="1334" y="61"/>
                    <a:pt x="1337" y="61"/>
                    <a:pt x="1339" y="63"/>
                  </a:cubicBezTo>
                  <a:cubicBezTo>
                    <a:pt x="1341" y="64"/>
                    <a:pt x="1343" y="64"/>
                    <a:pt x="1343" y="64"/>
                  </a:cubicBezTo>
                  <a:cubicBezTo>
                    <a:pt x="1344" y="64"/>
                    <a:pt x="1345" y="64"/>
                    <a:pt x="1345" y="65"/>
                  </a:cubicBezTo>
                  <a:cubicBezTo>
                    <a:pt x="1345" y="67"/>
                    <a:pt x="1346" y="68"/>
                    <a:pt x="1346" y="69"/>
                  </a:cubicBezTo>
                  <a:cubicBezTo>
                    <a:pt x="1347" y="70"/>
                    <a:pt x="1347" y="72"/>
                    <a:pt x="1347" y="73"/>
                  </a:cubicBezTo>
                  <a:cubicBezTo>
                    <a:pt x="1346" y="75"/>
                    <a:pt x="1347" y="76"/>
                    <a:pt x="1348" y="76"/>
                  </a:cubicBezTo>
                  <a:cubicBezTo>
                    <a:pt x="1349" y="76"/>
                    <a:pt x="1349" y="75"/>
                    <a:pt x="1348" y="74"/>
                  </a:cubicBezTo>
                  <a:cubicBezTo>
                    <a:pt x="1347" y="73"/>
                    <a:pt x="1347" y="73"/>
                    <a:pt x="1347" y="72"/>
                  </a:cubicBezTo>
                  <a:cubicBezTo>
                    <a:pt x="1348" y="72"/>
                    <a:pt x="1349" y="72"/>
                    <a:pt x="1350" y="73"/>
                  </a:cubicBezTo>
                  <a:cubicBezTo>
                    <a:pt x="1351" y="73"/>
                    <a:pt x="1352" y="74"/>
                    <a:pt x="1354" y="73"/>
                  </a:cubicBezTo>
                  <a:cubicBezTo>
                    <a:pt x="1358" y="72"/>
                    <a:pt x="1358" y="73"/>
                    <a:pt x="1356" y="75"/>
                  </a:cubicBezTo>
                  <a:cubicBezTo>
                    <a:pt x="1354" y="78"/>
                    <a:pt x="1354" y="80"/>
                    <a:pt x="1356" y="80"/>
                  </a:cubicBezTo>
                  <a:cubicBezTo>
                    <a:pt x="1358" y="80"/>
                    <a:pt x="1365" y="83"/>
                    <a:pt x="1365" y="84"/>
                  </a:cubicBezTo>
                  <a:cubicBezTo>
                    <a:pt x="1365" y="85"/>
                    <a:pt x="1364" y="85"/>
                    <a:pt x="1362" y="84"/>
                  </a:cubicBezTo>
                  <a:cubicBezTo>
                    <a:pt x="1360" y="84"/>
                    <a:pt x="1360" y="84"/>
                    <a:pt x="1362" y="85"/>
                  </a:cubicBezTo>
                  <a:cubicBezTo>
                    <a:pt x="1363" y="86"/>
                    <a:pt x="1364" y="86"/>
                    <a:pt x="1364" y="87"/>
                  </a:cubicBezTo>
                  <a:cubicBezTo>
                    <a:pt x="1365" y="87"/>
                    <a:pt x="1366" y="88"/>
                    <a:pt x="1368" y="88"/>
                  </a:cubicBezTo>
                  <a:cubicBezTo>
                    <a:pt x="1370" y="89"/>
                    <a:pt x="1371" y="89"/>
                    <a:pt x="1371" y="86"/>
                  </a:cubicBezTo>
                  <a:cubicBezTo>
                    <a:pt x="1371" y="83"/>
                    <a:pt x="1372" y="83"/>
                    <a:pt x="1373" y="85"/>
                  </a:cubicBezTo>
                  <a:cubicBezTo>
                    <a:pt x="1374" y="86"/>
                    <a:pt x="1374" y="88"/>
                    <a:pt x="1373" y="90"/>
                  </a:cubicBezTo>
                  <a:cubicBezTo>
                    <a:pt x="1373" y="92"/>
                    <a:pt x="1373" y="94"/>
                    <a:pt x="1373" y="95"/>
                  </a:cubicBezTo>
                  <a:cubicBezTo>
                    <a:pt x="1373" y="96"/>
                    <a:pt x="1373" y="97"/>
                    <a:pt x="1372" y="97"/>
                  </a:cubicBezTo>
                  <a:cubicBezTo>
                    <a:pt x="1372" y="97"/>
                    <a:pt x="1372" y="97"/>
                    <a:pt x="1372" y="98"/>
                  </a:cubicBezTo>
                  <a:cubicBezTo>
                    <a:pt x="1372" y="99"/>
                    <a:pt x="1372" y="100"/>
                    <a:pt x="1373" y="100"/>
                  </a:cubicBezTo>
                  <a:cubicBezTo>
                    <a:pt x="1373" y="100"/>
                    <a:pt x="1374" y="99"/>
                    <a:pt x="1374" y="99"/>
                  </a:cubicBezTo>
                  <a:cubicBezTo>
                    <a:pt x="1374" y="98"/>
                    <a:pt x="1375" y="98"/>
                    <a:pt x="1376" y="98"/>
                  </a:cubicBezTo>
                  <a:cubicBezTo>
                    <a:pt x="1378" y="98"/>
                    <a:pt x="1379" y="103"/>
                    <a:pt x="1377" y="103"/>
                  </a:cubicBezTo>
                  <a:cubicBezTo>
                    <a:pt x="1375" y="103"/>
                    <a:pt x="1375" y="105"/>
                    <a:pt x="1377" y="111"/>
                  </a:cubicBezTo>
                  <a:cubicBezTo>
                    <a:pt x="1380" y="118"/>
                    <a:pt x="1381" y="123"/>
                    <a:pt x="1380" y="124"/>
                  </a:cubicBezTo>
                  <a:cubicBezTo>
                    <a:pt x="1380" y="124"/>
                    <a:pt x="1379" y="127"/>
                    <a:pt x="1380" y="132"/>
                  </a:cubicBezTo>
                  <a:cubicBezTo>
                    <a:pt x="1380" y="136"/>
                    <a:pt x="1380" y="145"/>
                    <a:pt x="1380" y="152"/>
                  </a:cubicBezTo>
                  <a:cubicBezTo>
                    <a:pt x="1381" y="165"/>
                    <a:pt x="1381" y="171"/>
                    <a:pt x="1383" y="181"/>
                  </a:cubicBezTo>
                  <a:cubicBezTo>
                    <a:pt x="1384" y="185"/>
                    <a:pt x="1384" y="191"/>
                    <a:pt x="1385" y="195"/>
                  </a:cubicBezTo>
                  <a:cubicBezTo>
                    <a:pt x="1385" y="204"/>
                    <a:pt x="1385" y="207"/>
                    <a:pt x="1386" y="206"/>
                  </a:cubicBezTo>
                  <a:cubicBezTo>
                    <a:pt x="1387" y="206"/>
                    <a:pt x="1387" y="206"/>
                    <a:pt x="1387" y="207"/>
                  </a:cubicBezTo>
                  <a:cubicBezTo>
                    <a:pt x="1387" y="207"/>
                    <a:pt x="1387" y="210"/>
                    <a:pt x="1388" y="213"/>
                  </a:cubicBezTo>
                  <a:cubicBezTo>
                    <a:pt x="1390" y="219"/>
                    <a:pt x="1390" y="226"/>
                    <a:pt x="1388" y="240"/>
                  </a:cubicBezTo>
                  <a:cubicBezTo>
                    <a:pt x="1387" y="252"/>
                    <a:pt x="1385" y="258"/>
                    <a:pt x="1381" y="264"/>
                  </a:cubicBezTo>
                  <a:cubicBezTo>
                    <a:pt x="1380" y="266"/>
                    <a:pt x="1378" y="269"/>
                    <a:pt x="1378" y="269"/>
                  </a:cubicBezTo>
                  <a:cubicBezTo>
                    <a:pt x="1378" y="273"/>
                    <a:pt x="1371" y="280"/>
                    <a:pt x="1365" y="281"/>
                  </a:cubicBezTo>
                  <a:cubicBezTo>
                    <a:pt x="1363" y="282"/>
                    <a:pt x="1362" y="283"/>
                    <a:pt x="1361" y="284"/>
                  </a:cubicBezTo>
                  <a:cubicBezTo>
                    <a:pt x="1359" y="290"/>
                    <a:pt x="1357" y="331"/>
                    <a:pt x="1358" y="341"/>
                  </a:cubicBezTo>
                  <a:cubicBezTo>
                    <a:pt x="1358" y="347"/>
                    <a:pt x="1358" y="347"/>
                    <a:pt x="1358" y="347"/>
                  </a:cubicBezTo>
                  <a:cubicBezTo>
                    <a:pt x="1362" y="347"/>
                    <a:pt x="1362" y="347"/>
                    <a:pt x="1362" y="347"/>
                  </a:cubicBezTo>
                  <a:cubicBezTo>
                    <a:pt x="1364" y="348"/>
                    <a:pt x="1368" y="349"/>
                    <a:pt x="1371" y="349"/>
                  </a:cubicBezTo>
                  <a:cubicBezTo>
                    <a:pt x="1376" y="349"/>
                    <a:pt x="1377" y="349"/>
                    <a:pt x="1378" y="352"/>
                  </a:cubicBezTo>
                  <a:cubicBezTo>
                    <a:pt x="1379" y="355"/>
                    <a:pt x="1381" y="363"/>
                    <a:pt x="1383" y="369"/>
                  </a:cubicBezTo>
                  <a:cubicBezTo>
                    <a:pt x="1383" y="370"/>
                    <a:pt x="1389" y="385"/>
                    <a:pt x="1406" y="396"/>
                  </a:cubicBezTo>
                  <a:cubicBezTo>
                    <a:pt x="1410" y="397"/>
                    <a:pt x="1410" y="397"/>
                    <a:pt x="1410" y="397"/>
                  </a:cubicBezTo>
                  <a:cubicBezTo>
                    <a:pt x="1415" y="400"/>
                    <a:pt x="1424" y="404"/>
                    <a:pt x="1429" y="406"/>
                  </a:cubicBezTo>
                  <a:cubicBezTo>
                    <a:pt x="1433" y="408"/>
                    <a:pt x="1440" y="412"/>
                    <a:pt x="1443" y="412"/>
                  </a:cubicBezTo>
                  <a:cubicBezTo>
                    <a:pt x="1447" y="413"/>
                    <a:pt x="1452" y="415"/>
                    <a:pt x="1455" y="416"/>
                  </a:cubicBezTo>
                  <a:cubicBezTo>
                    <a:pt x="1460" y="419"/>
                    <a:pt x="1460" y="419"/>
                    <a:pt x="1460" y="419"/>
                  </a:cubicBezTo>
                  <a:cubicBezTo>
                    <a:pt x="1466" y="415"/>
                    <a:pt x="1466" y="415"/>
                    <a:pt x="1466" y="415"/>
                  </a:cubicBezTo>
                  <a:cubicBezTo>
                    <a:pt x="1469" y="412"/>
                    <a:pt x="1475" y="408"/>
                    <a:pt x="1478" y="407"/>
                  </a:cubicBezTo>
                  <a:cubicBezTo>
                    <a:pt x="1481" y="405"/>
                    <a:pt x="1486" y="400"/>
                    <a:pt x="1490" y="397"/>
                  </a:cubicBezTo>
                  <a:cubicBezTo>
                    <a:pt x="1498" y="388"/>
                    <a:pt x="1501" y="387"/>
                    <a:pt x="1507" y="389"/>
                  </a:cubicBezTo>
                  <a:cubicBezTo>
                    <a:pt x="1508" y="389"/>
                    <a:pt x="1513" y="390"/>
                    <a:pt x="1517" y="392"/>
                  </a:cubicBezTo>
                  <a:cubicBezTo>
                    <a:pt x="1520" y="393"/>
                    <a:pt x="1526" y="395"/>
                    <a:pt x="1529" y="397"/>
                  </a:cubicBezTo>
                  <a:cubicBezTo>
                    <a:pt x="1535" y="400"/>
                    <a:pt x="1539" y="406"/>
                    <a:pt x="1550" y="424"/>
                  </a:cubicBezTo>
                  <a:cubicBezTo>
                    <a:pt x="1550" y="425"/>
                    <a:pt x="1552" y="424"/>
                    <a:pt x="1553" y="423"/>
                  </a:cubicBezTo>
                  <a:cubicBezTo>
                    <a:pt x="1556" y="419"/>
                    <a:pt x="1561" y="418"/>
                    <a:pt x="1566" y="419"/>
                  </a:cubicBezTo>
                  <a:cubicBezTo>
                    <a:pt x="1569" y="420"/>
                    <a:pt x="1574" y="420"/>
                    <a:pt x="1577" y="420"/>
                  </a:cubicBezTo>
                  <a:cubicBezTo>
                    <a:pt x="1580" y="420"/>
                    <a:pt x="1585" y="420"/>
                    <a:pt x="1587" y="420"/>
                  </a:cubicBezTo>
                  <a:cubicBezTo>
                    <a:pt x="1590" y="421"/>
                    <a:pt x="1592" y="421"/>
                    <a:pt x="1603" y="416"/>
                  </a:cubicBezTo>
                  <a:cubicBezTo>
                    <a:pt x="1621" y="410"/>
                    <a:pt x="1637" y="406"/>
                    <a:pt x="1645" y="405"/>
                  </a:cubicBezTo>
                  <a:cubicBezTo>
                    <a:pt x="1650" y="404"/>
                    <a:pt x="1652" y="404"/>
                    <a:pt x="1653" y="403"/>
                  </a:cubicBezTo>
                  <a:cubicBezTo>
                    <a:pt x="1653" y="402"/>
                    <a:pt x="1652" y="402"/>
                    <a:pt x="1650" y="402"/>
                  </a:cubicBezTo>
                  <a:cubicBezTo>
                    <a:pt x="1648" y="402"/>
                    <a:pt x="1646" y="401"/>
                    <a:pt x="1645" y="400"/>
                  </a:cubicBezTo>
                  <a:cubicBezTo>
                    <a:pt x="1645" y="400"/>
                    <a:pt x="1645" y="400"/>
                    <a:pt x="1646" y="400"/>
                  </a:cubicBezTo>
                  <a:cubicBezTo>
                    <a:pt x="1647" y="401"/>
                    <a:pt x="1647" y="401"/>
                    <a:pt x="1646" y="400"/>
                  </a:cubicBezTo>
                  <a:cubicBezTo>
                    <a:pt x="1646" y="399"/>
                    <a:pt x="1645" y="399"/>
                    <a:pt x="1645" y="399"/>
                  </a:cubicBezTo>
                  <a:cubicBezTo>
                    <a:pt x="1644" y="399"/>
                    <a:pt x="1643" y="398"/>
                    <a:pt x="1643" y="398"/>
                  </a:cubicBezTo>
                  <a:cubicBezTo>
                    <a:pt x="1643" y="397"/>
                    <a:pt x="1644" y="397"/>
                    <a:pt x="1649" y="398"/>
                  </a:cubicBezTo>
                  <a:cubicBezTo>
                    <a:pt x="1653" y="399"/>
                    <a:pt x="1653" y="398"/>
                    <a:pt x="1648" y="394"/>
                  </a:cubicBezTo>
                  <a:cubicBezTo>
                    <a:pt x="1646" y="393"/>
                    <a:pt x="1644" y="389"/>
                    <a:pt x="1643" y="388"/>
                  </a:cubicBezTo>
                  <a:cubicBezTo>
                    <a:pt x="1642" y="385"/>
                    <a:pt x="1641" y="385"/>
                    <a:pt x="1639" y="385"/>
                  </a:cubicBezTo>
                  <a:cubicBezTo>
                    <a:pt x="1633" y="387"/>
                    <a:pt x="1632" y="383"/>
                    <a:pt x="1635" y="377"/>
                  </a:cubicBezTo>
                  <a:cubicBezTo>
                    <a:pt x="1637" y="375"/>
                    <a:pt x="1637" y="374"/>
                    <a:pt x="1636" y="368"/>
                  </a:cubicBezTo>
                  <a:cubicBezTo>
                    <a:pt x="1635" y="363"/>
                    <a:pt x="1635" y="361"/>
                    <a:pt x="1633" y="359"/>
                  </a:cubicBezTo>
                  <a:cubicBezTo>
                    <a:pt x="1631" y="358"/>
                    <a:pt x="1631" y="356"/>
                    <a:pt x="1631" y="355"/>
                  </a:cubicBezTo>
                  <a:cubicBezTo>
                    <a:pt x="1630" y="354"/>
                    <a:pt x="1630" y="355"/>
                    <a:pt x="1629" y="356"/>
                  </a:cubicBezTo>
                  <a:cubicBezTo>
                    <a:pt x="1629" y="358"/>
                    <a:pt x="1629" y="363"/>
                    <a:pt x="1629" y="368"/>
                  </a:cubicBezTo>
                  <a:cubicBezTo>
                    <a:pt x="1629" y="373"/>
                    <a:pt x="1629" y="375"/>
                    <a:pt x="1629" y="374"/>
                  </a:cubicBezTo>
                  <a:cubicBezTo>
                    <a:pt x="1628" y="372"/>
                    <a:pt x="1627" y="359"/>
                    <a:pt x="1628" y="354"/>
                  </a:cubicBezTo>
                  <a:cubicBezTo>
                    <a:pt x="1628" y="352"/>
                    <a:pt x="1629" y="349"/>
                    <a:pt x="1629" y="346"/>
                  </a:cubicBezTo>
                  <a:cubicBezTo>
                    <a:pt x="1629" y="343"/>
                    <a:pt x="1629" y="341"/>
                    <a:pt x="1630" y="341"/>
                  </a:cubicBezTo>
                  <a:cubicBezTo>
                    <a:pt x="1631" y="340"/>
                    <a:pt x="1635" y="333"/>
                    <a:pt x="1635" y="331"/>
                  </a:cubicBezTo>
                  <a:cubicBezTo>
                    <a:pt x="1635" y="331"/>
                    <a:pt x="1634" y="331"/>
                    <a:pt x="1634" y="331"/>
                  </a:cubicBezTo>
                  <a:cubicBezTo>
                    <a:pt x="1632" y="331"/>
                    <a:pt x="1625" y="324"/>
                    <a:pt x="1623" y="320"/>
                  </a:cubicBezTo>
                  <a:cubicBezTo>
                    <a:pt x="1620" y="315"/>
                    <a:pt x="1617" y="306"/>
                    <a:pt x="1617" y="301"/>
                  </a:cubicBezTo>
                  <a:cubicBezTo>
                    <a:pt x="1617" y="298"/>
                    <a:pt x="1617" y="296"/>
                    <a:pt x="1617" y="296"/>
                  </a:cubicBezTo>
                  <a:cubicBezTo>
                    <a:pt x="1616" y="295"/>
                    <a:pt x="1616" y="295"/>
                    <a:pt x="1616" y="294"/>
                  </a:cubicBezTo>
                  <a:cubicBezTo>
                    <a:pt x="1616" y="294"/>
                    <a:pt x="1616" y="293"/>
                    <a:pt x="1616" y="294"/>
                  </a:cubicBezTo>
                  <a:cubicBezTo>
                    <a:pt x="1617" y="294"/>
                    <a:pt x="1618" y="292"/>
                    <a:pt x="1619" y="289"/>
                  </a:cubicBezTo>
                  <a:cubicBezTo>
                    <a:pt x="1622" y="282"/>
                    <a:pt x="1624" y="280"/>
                    <a:pt x="1630" y="277"/>
                  </a:cubicBezTo>
                  <a:cubicBezTo>
                    <a:pt x="1634" y="275"/>
                    <a:pt x="1635" y="274"/>
                    <a:pt x="1635" y="272"/>
                  </a:cubicBezTo>
                  <a:cubicBezTo>
                    <a:pt x="1635" y="270"/>
                    <a:pt x="1635" y="269"/>
                    <a:pt x="1635" y="269"/>
                  </a:cubicBezTo>
                  <a:cubicBezTo>
                    <a:pt x="1635" y="269"/>
                    <a:pt x="1633" y="269"/>
                    <a:pt x="1630" y="269"/>
                  </a:cubicBezTo>
                  <a:cubicBezTo>
                    <a:pt x="1622" y="268"/>
                    <a:pt x="1616" y="269"/>
                    <a:pt x="1615" y="273"/>
                  </a:cubicBezTo>
                  <a:cubicBezTo>
                    <a:pt x="1613" y="276"/>
                    <a:pt x="1613" y="287"/>
                    <a:pt x="1614" y="287"/>
                  </a:cubicBezTo>
                  <a:cubicBezTo>
                    <a:pt x="1614" y="288"/>
                    <a:pt x="1615" y="289"/>
                    <a:pt x="1615" y="291"/>
                  </a:cubicBezTo>
                  <a:cubicBezTo>
                    <a:pt x="1616" y="293"/>
                    <a:pt x="1616" y="293"/>
                    <a:pt x="1615" y="291"/>
                  </a:cubicBezTo>
                  <a:cubicBezTo>
                    <a:pt x="1613" y="287"/>
                    <a:pt x="1612" y="289"/>
                    <a:pt x="1613" y="300"/>
                  </a:cubicBezTo>
                  <a:cubicBezTo>
                    <a:pt x="1613" y="309"/>
                    <a:pt x="1613" y="312"/>
                    <a:pt x="1612" y="310"/>
                  </a:cubicBezTo>
                  <a:cubicBezTo>
                    <a:pt x="1611" y="309"/>
                    <a:pt x="1611" y="305"/>
                    <a:pt x="1611" y="294"/>
                  </a:cubicBezTo>
                  <a:cubicBezTo>
                    <a:pt x="1611" y="276"/>
                    <a:pt x="1611" y="274"/>
                    <a:pt x="1614" y="269"/>
                  </a:cubicBezTo>
                  <a:cubicBezTo>
                    <a:pt x="1616" y="266"/>
                    <a:pt x="1618" y="264"/>
                    <a:pt x="1621" y="264"/>
                  </a:cubicBezTo>
                  <a:cubicBezTo>
                    <a:pt x="1624" y="262"/>
                    <a:pt x="1625" y="262"/>
                    <a:pt x="1623" y="261"/>
                  </a:cubicBezTo>
                  <a:cubicBezTo>
                    <a:pt x="1621" y="261"/>
                    <a:pt x="1621" y="261"/>
                    <a:pt x="1621" y="261"/>
                  </a:cubicBezTo>
                  <a:cubicBezTo>
                    <a:pt x="1623" y="259"/>
                    <a:pt x="1623" y="259"/>
                    <a:pt x="1623" y="259"/>
                  </a:cubicBezTo>
                  <a:cubicBezTo>
                    <a:pt x="1624" y="259"/>
                    <a:pt x="1626" y="258"/>
                    <a:pt x="1627" y="257"/>
                  </a:cubicBezTo>
                  <a:cubicBezTo>
                    <a:pt x="1629" y="257"/>
                    <a:pt x="1629" y="255"/>
                    <a:pt x="1628" y="254"/>
                  </a:cubicBezTo>
                  <a:cubicBezTo>
                    <a:pt x="1627" y="254"/>
                    <a:pt x="1627" y="253"/>
                    <a:pt x="1627" y="253"/>
                  </a:cubicBezTo>
                  <a:cubicBezTo>
                    <a:pt x="1628" y="253"/>
                    <a:pt x="1627" y="252"/>
                    <a:pt x="1626" y="253"/>
                  </a:cubicBezTo>
                  <a:cubicBezTo>
                    <a:pt x="1625" y="253"/>
                    <a:pt x="1623" y="252"/>
                    <a:pt x="1622" y="251"/>
                  </a:cubicBezTo>
                  <a:cubicBezTo>
                    <a:pt x="1622" y="250"/>
                    <a:pt x="1621" y="250"/>
                    <a:pt x="1621" y="250"/>
                  </a:cubicBezTo>
                  <a:cubicBezTo>
                    <a:pt x="1619" y="252"/>
                    <a:pt x="1611" y="246"/>
                    <a:pt x="1608" y="241"/>
                  </a:cubicBezTo>
                  <a:cubicBezTo>
                    <a:pt x="1606" y="237"/>
                    <a:pt x="1608" y="237"/>
                    <a:pt x="1611" y="241"/>
                  </a:cubicBezTo>
                  <a:cubicBezTo>
                    <a:pt x="1612" y="243"/>
                    <a:pt x="1614" y="244"/>
                    <a:pt x="1617" y="245"/>
                  </a:cubicBezTo>
                  <a:cubicBezTo>
                    <a:pt x="1619" y="245"/>
                    <a:pt x="1622" y="246"/>
                    <a:pt x="1623" y="246"/>
                  </a:cubicBezTo>
                  <a:cubicBezTo>
                    <a:pt x="1627" y="247"/>
                    <a:pt x="1627" y="247"/>
                    <a:pt x="1627" y="247"/>
                  </a:cubicBezTo>
                  <a:cubicBezTo>
                    <a:pt x="1624" y="244"/>
                    <a:pt x="1624" y="244"/>
                    <a:pt x="1624" y="244"/>
                  </a:cubicBezTo>
                  <a:cubicBezTo>
                    <a:pt x="1621" y="240"/>
                    <a:pt x="1619" y="235"/>
                    <a:pt x="1619" y="229"/>
                  </a:cubicBezTo>
                  <a:cubicBezTo>
                    <a:pt x="1619" y="224"/>
                    <a:pt x="1619" y="223"/>
                    <a:pt x="1621" y="223"/>
                  </a:cubicBezTo>
                  <a:cubicBezTo>
                    <a:pt x="1622" y="223"/>
                    <a:pt x="1622" y="223"/>
                    <a:pt x="1621" y="224"/>
                  </a:cubicBezTo>
                  <a:cubicBezTo>
                    <a:pt x="1620" y="225"/>
                    <a:pt x="1620" y="231"/>
                    <a:pt x="1621" y="235"/>
                  </a:cubicBezTo>
                  <a:cubicBezTo>
                    <a:pt x="1622" y="238"/>
                    <a:pt x="1622" y="238"/>
                    <a:pt x="1623" y="236"/>
                  </a:cubicBezTo>
                  <a:cubicBezTo>
                    <a:pt x="1625" y="234"/>
                    <a:pt x="1626" y="227"/>
                    <a:pt x="1625" y="228"/>
                  </a:cubicBezTo>
                  <a:cubicBezTo>
                    <a:pt x="1625" y="228"/>
                    <a:pt x="1624" y="229"/>
                    <a:pt x="1624" y="231"/>
                  </a:cubicBezTo>
                  <a:cubicBezTo>
                    <a:pt x="1624" y="232"/>
                    <a:pt x="1624" y="234"/>
                    <a:pt x="1623" y="234"/>
                  </a:cubicBezTo>
                  <a:cubicBezTo>
                    <a:pt x="1622" y="234"/>
                    <a:pt x="1622" y="229"/>
                    <a:pt x="1624" y="227"/>
                  </a:cubicBezTo>
                  <a:cubicBezTo>
                    <a:pt x="1624" y="226"/>
                    <a:pt x="1624" y="225"/>
                    <a:pt x="1624" y="225"/>
                  </a:cubicBezTo>
                  <a:cubicBezTo>
                    <a:pt x="1623" y="223"/>
                    <a:pt x="1623" y="223"/>
                    <a:pt x="1624" y="223"/>
                  </a:cubicBezTo>
                  <a:cubicBezTo>
                    <a:pt x="1625" y="222"/>
                    <a:pt x="1623" y="222"/>
                    <a:pt x="1620" y="222"/>
                  </a:cubicBezTo>
                  <a:cubicBezTo>
                    <a:pt x="1616" y="223"/>
                    <a:pt x="1615" y="223"/>
                    <a:pt x="1616" y="221"/>
                  </a:cubicBezTo>
                  <a:cubicBezTo>
                    <a:pt x="1617" y="221"/>
                    <a:pt x="1619" y="220"/>
                    <a:pt x="1621" y="220"/>
                  </a:cubicBezTo>
                  <a:cubicBezTo>
                    <a:pt x="1626" y="219"/>
                    <a:pt x="1627" y="217"/>
                    <a:pt x="1627" y="216"/>
                  </a:cubicBezTo>
                  <a:cubicBezTo>
                    <a:pt x="1627" y="215"/>
                    <a:pt x="1626" y="215"/>
                    <a:pt x="1625" y="217"/>
                  </a:cubicBezTo>
                  <a:cubicBezTo>
                    <a:pt x="1623" y="218"/>
                    <a:pt x="1619" y="218"/>
                    <a:pt x="1617" y="217"/>
                  </a:cubicBezTo>
                  <a:cubicBezTo>
                    <a:pt x="1616" y="216"/>
                    <a:pt x="1617" y="216"/>
                    <a:pt x="1619" y="217"/>
                  </a:cubicBezTo>
                  <a:cubicBezTo>
                    <a:pt x="1622" y="217"/>
                    <a:pt x="1626" y="215"/>
                    <a:pt x="1624" y="214"/>
                  </a:cubicBezTo>
                  <a:cubicBezTo>
                    <a:pt x="1623" y="213"/>
                    <a:pt x="1623" y="213"/>
                    <a:pt x="1625" y="212"/>
                  </a:cubicBezTo>
                  <a:cubicBezTo>
                    <a:pt x="1627" y="210"/>
                    <a:pt x="1626" y="207"/>
                    <a:pt x="1624" y="206"/>
                  </a:cubicBezTo>
                  <a:cubicBezTo>
                    <a:pt x="1623" y="205"/>
                    <a:pt x="1623" y="204"/>
                    <a:pt x="1623" y="203"/>
                  </a:cubicBezTo>
                  <a:cubicBezTo>
                    <a:pt x="1623" y="203"/>
                    <a:pt x="1624" y="201"/>
                    <a:pt x="1624" y="199"/>
                  </a:cubicBezTo>
                  <a:cubicBezTo>
                    <a:pt x="1624" y="196"/>
                    <a:pt x="1625" y="193"/>
                    <a:pt x="1626" y="192"/>
                  </a:cubicBezTo>
                  <a:cubicBezTo>
                    <a:pt x="1628" y="186"/>
                    <a:pt x="1631" y="165"/>
                    <a:pt x="1629" y="166"/>
                  </a:cubicBezTo>
                  <a:cubicBezTo>
                    <a:pt x="1627" y="166"/>
                    <a:pt x="1626" y="160"/>
                    <a:pt x="1627" y="160"/>
                  </a:cubicBezTo>
                  <a:cubicBezTo>
                    <a:pt x="1628" y="159"/>
                    <a:pt x="1628" y="159"/>
                    <a:pt x="1628" y="158"/>
                  </a:cubicBezTo>
                  <a:cubicBezTo>
                    <a:pt x="1628" y="155"/>
                    <a:pt x="1632" y="150"/>
                    <a:pt x="1635" y="148"/>
                  </a:cubicBezTo>
                  <a:cubicBezTo>
                    <a:pt x="1637" y="146"/>
                    <a:pt x="1639" y="145"/>
                    <a:pt x="1640" y="145"/>
                  </a:cubicBezTo>
                  <a:cubicBezTo>
                    <a:pt x="1643" y="145"/>
                    <a:pt x="1645" y="144"/>
                    <a:pt x="1645" y="141"/>
                  </a:cubicBezTo>
                  <a:cubicBezTo>
                    <a:pt x="1645" y="140"/>
                    <a:pt x="1645" y="140"/>
                    <a:pt x="1646" y="140"/>
                  </a:cubicBezTo>
                  <a:cubicBezTo>
                    <a:pt x="1646" y="140"/>
                    <a:pt x="1647" y="140"/>
                    <a:pt x="1647" y="140"/>
                  </a:cubicBezTo>
                  <a:cubicBezTo>
                    <a:pt x="1647" y="138"/>
                    <a:pt x="1646" y="138"/>
                    <a:pt x="1644" y="138"/>
                  </a:cubicBezTo>
                  <a:cubicBezTo>
                    <a:pt x="1643" y="138"/>
                    <a:pt x="1643" y="138"/>
                    <a:pt x="1643" y="137"/>
                  </a:cubicBezTo>
                  <a:cubicBezTo>
                    <a:pt x="1643" y="137"/>
                    <a:pt x="1644" y="137"/>
                    <a:pt x="1645" y="136"/>
                  </a:cubicBezTo>
                  <a:cubicBezTo>
                    <a:pt x="1648" y="136"/>
                    <a:pt x="1648" y="135"/>
                    <a:pt x="1650" y="131"/>
                  </a:cubicBezTo>
                  <a:cubicBezTo>
                    <a:pt x="1650" y="128"/>
                    <a:pt x="1651" y="126"/>
                    <a:pt x="1651" y="126"/>
                  </a:cubicBezTo>
                  <a:cubicBezTo>
                    <a:pt x="1651" y="125"/>
                    <a:pt x="1653" y="123"/>
                    <a:pt x="1657" y="121"/>
                  </a:cubicBezTo>
                  <a:cubicBezTo>
                    <a:pt x="1662" y="117"/>
                    <a:pt x="1666" y="113"/>
                    <a:pt x="1672" y="106"/>
                  </a:cubicBezTo>
                  <a:cubicBezTo>
                    <a:pt x="1678" y="99"/>
                    <a:pt x="1683" y="94"/>
                    <a:pt x="1687" y="92"/>
                  </a:cubicBezTo>
                  <a:cubicBezTo>
                    <a:pt x="1690" y="90"/>
                    <a:pt x="1694" y="86"/>
                    <a:pt x="1697" y="83"/>
                  </a:cubicBezTo>
                  <a:cubicBezTo>
                    <a:pt x="1702" y="78"/>
                    <a:pt x="1708" y="74"/>
                    <a:pt x="1715" y="71"/>
                  </a:cubicBezTo>
                  <a:cubicBezTo>
                    <a:pt x="1718" y="70"/>
                    <a:pt x="1721" y="69"/>
                    <a:pt x="1722" y="68"/>
                  </a:cubicBezTo>
                  <a:cubicBezTo>
                    <a:pt x="1730" y="62"/>
                    <a:pt x="1735" y="60"/>
                    <a:pt x="1741" y="60"/>
                  </a:cubicBezTo>
                  <a:cubicBezTo>
                    <a:pt x="1745" y="60"/>
                    <a:pt x="1749" y="60"/>
                    <a:pt x="1751" y="61"/>
                  </a:cubicBezTo>
                  <a:cubicBezTo>
                    <a:pt x="1754" y="63"/>
                    <a:pt x="1754" y="63"/>
                    <a:pt x="1759" y="61"/>
                  </a:cubicBezTo>
                  <a:cubicBezTo>
                    <a:pt x="1761" y="60"/>
                    <a:pt x="1764" y="59"/>
                    <a:pt x="1766" y="59"/>
                  </a:cubicBezTo>
                  <a:cubicBezTo>
                    <a:pt x="1771" y="59"/>
                    <a:pt x="1787" y="66"/>
                    <a:pt x="1787" y="68"/>
                  </a:cubicBezTo>
                  <a:cubicBezTo>
                    <a:pt x="1787" y="68"/>
                    <a:pt x="1788" y="69"/>
                    <a:pt x="1790" y="70"/>
                  </a:cubicBezTo>
                  <a:cubicBezTo>
                    <a:pt x="1791" y="70"/>
                    <a:pt x="1793" y="71"/>
                    <a:pt x="1795" y="72"/>
                  </a:cubicBezTo>
                  <a:cubicBezTo>
                    <a:pt x="1796" y="74"/>
                    <a:pt x="1800" y="76"/>
                    <a:pt x="1803" y="78"/>
                  </a:cubicBezTo>
                  <a:cubicBezTo>
                    <a:pt x="1813" y="86"/>
                    <a:pt x="1829" y="101"/>
                    <a:pt x="1831" y="106"/>
                  </a:cubicBezTo>
                  <a:cubicBezTo>
                    <a:pt x="1833" y="111"/>
                    <a:pt x="1847" y="125"/>
                    <a:pt x="1855" y="131"/>
                  </a:cubicBezTo>
                  <a:cubicBezTo>
                    <a:pt x="1857" y="132"/>
                    <a:pt x="1858" y="133"/>
                    <a:pt x="1858" y="134"/>
                  </a:cubicBezTo>
                  <a:cubicBezTo>
                    <a:pt x="1858" y="135"/>
                    <a:pt x="1858" y="135"/>
                    <a:pt x="1855" y="134"/>
                  </a:cubicBezTo>
                  <a:cubicBezTo>
                    <a:pt x="1852" y="132"/>
                    <a:pt x="1851" y="133"/>
                    <a:pt x="1852" y="137"/>
                  </a:cubicBezTo>
                  <a:cubicBezTo>
                    <a:pt x="1853" y="140"/>
                    <a:pt x="1853" y="140"/>
                    <a:pt x="1854" y="138"/>
                  </a:cubicBezTo>
                  <a:cubicBezTo>
                    <a:pt x="1854" y="136"/>
                    <a:pt x="1855" y="136"/>
                    <a:pt x="1855" y="138"/>
                  </a:cubicBezTo>
                  <a:cubicBezTo>
                    <a:pt x="1856" y="140"/>
                    <a:pt x="1856" y="141"/>
                    <a:pt x="1856" y="141"/>
                  </a:cubicBezTo>
                  <a:cubicBezTo>
                    <a:pt x="1855" y="141"/>
                    <a:pt x="1856" y="141"/>
                    <a:pt x="1857" y="142"/>
                  </a:cubicBezTo>
                  <a:cubicBezTo>
                    <a:pt x="1858" y="144"/>
                    <a:pt x="1859" y="145"/>
                    <a:pt x="1859" y="147"/>
                  </a:cubicBezTo>
                  <a:cubicBezTo>
                    <a:pt x="1859" y="148"/>
                    <a:pt x="1859" y="149"/>
                    <a:pt x="1860" y="149"/>
                  </a:cubicBezTo>
                  <a:cubicBezTo>
                    <a:pt x="1861" y="150"/>
                    <a:pt x="1861" y="149"/>
                    <a:pt x="1860" y="148"/>
                  </a:cubicBezTo>
                  <a:cubicBezTo>
                    <a:pt x="1859" y="147"/>
                    <a:pt x="1859" y="147"/>
                    <a:pt x="1860" y="147"/>
                  </a:cubicBezTo>
                  <a:cubicBezTo>
                    <a:pt x="1861" y="147"/>
                    <a:pt x="1861" y="145"/>
                    <a:pt x="1860" y="143"/>
                  </a:cubicBezTo>
                  <a:cubicBezTo>
                    <a:pt x="1860" y="139"/>
                    <a:pt x="1860" y="139"/>
                    <a:pt x="1860" y="139"/>
                  </a:cubicBezTo>
                  <a:cubicBezTo>
                    <a:pt x="1861" y="142"/>
                    <a:pt x="1861" y="142"/>
                    <a:pt x="1861" y="142"/>
                  </a:cubicBezTo>
                  <a:cubicBezTo>
                    <a:pt x="1862" y="144"/>
                    <a:pt x="1862" y="146"/>
                    <a:pt x="1862" y="148"/>
                  </a:cubicBezTo>
                  <a:cubicBezTo>
                    <a:pt x="1863" y="150"/>
                    <a:pt x="1863" y="151"/>
                    <a:pt x="1866" y="152"/>
                  </a:cubicBezTo>
                  <a:cubicBezTo>
                    <a:pt x="1869" y="154"/>
                    <a:pt x="1870" y="155"/>
                    <a:pt x="1872" y="159"/>
                  </a:cubicBezTo>
                  <a:cubicBezTo>
                    <a:pt x="1873" y="162"/>
                    <a:pt x="1874" y="165"/>
                    <a:pt x="1874" y="167"/>
                  </a:cubicBezTo>
                  <a:cubicBezTo>
                    <a:pt x="1874" y="169"/>
                    <a:pt x="1875" y="171"/>
                    <a:pt x="1876" y="173"/>
                  </a:cubicBezTo>
                  <a:cubicBezTo>
                    <a:pt x="1878" y="177"/>
                    <a:pt x="1878" y="180"/>
                    <a:pt x="1878" y="181"/>
                  </a:cubicBezTo>
                  <a:cubicBezTo>
                    <a:pt x="1878" y="185"/>
                    <a:pt x="1880" y="189"/>
                    <a:pt x="1881" y="189"/>
                  </a:cubicBezTo>
                  <a:cubicBezTo>
                    <a:pt x="1882" y="189"/>
                    <a:pt x="1883" y="189"/>
                    <a:pt x="1884" y="190"/>
                  </a:cubicBezTo>
                  <a:cubicBezTo>
                    <a:pt x="1884" y="191"/>
                    <a:pt x="1884" y="191"/>
                    <a:pt x="1883" y="191"/>
                  </a:cubicBezTo>
                  <a:cubicBezTo>
                    <a:pt x="1882" y="191"/>
                    <a:pt x="1881" y="192"/>
                    <a:pt x="1882" y="192"/>
                  </a:cubicBezTo>
                  <a:cubicBezTo>
                    <a:pt x="1882" y="193"/>
                    <a:pt x="1883" y="196"/>
                    <a:pt x="1883" y="198"/>
                  </a:cubicBezTo>
                  <a:cubicBezTo>
                    <a:pt x="1884" y="200"/>
                    <a:pt x="1885" y="202"/>
                    <a:pt x="1885" y="202"/>
                  </a:cubicBezTo>
                  <a:cubicBezTo>
                    <a:pt x="1886" y="202"/>
                    <a:pt x="1889" y="197"/>
                    <a:pt x="1888" y="196"/>
                  </a:cubicBezTo>
                  <a:cubicBezTo>
                    <a:pt x="1888" y="196"/>
                    <a:pt x="1888" y="195"/>
                    <a:pt x="1888" y="195"/>
                  </a:cubicBezTo>
                  <a:cubicBezTo>
                    <a:pt x="1890" y="194"/>
                    <a:pt x="1890" y="199"/>
                    <a:pt x="1888" y="202"/>
                  </a:cubicBezTo>
                  <a:cubicBezTo>
                    <a:pt x="1887" y="203"/>
                    <a:pt x="1887" y="205"/>
                    <a:pt x="1886" y="207"/>
                  </a:cubicBezTo>
                  <a:cubicBezTo>
                    <a:pt x="1886" y="210"/>
                    <a:pt x="1886" y="211"/>
                    <a:pt x="1888" y="212"/>
                  </a:cubicBezTo>
                  <a:cubicBezTo>
                    <a:pt x="1890" y="213"/>
                    <a:pt x="1890" y="213"/>
                    <a:pt x="1889" y="214"/>
                  </a:cubicBezTo>
                  <a:cubicBezTo>
                    <a:pt x="1887" y="214"/>
                    <a:pt x="1887" y="216"/>
                    <a:pt x="1890" y="225"/>
                  </a:cubicBezTo>
                  <a:cubicBezTo>
                    <a:pt x="1891" y="231"/>
                    <a:pt x="1892" y="239"/>
                    <a:pt x="1891" y="240"/>
                  </a:cubicBezTo>
                  <a:cubicBezTo>
                    <a:pt x="1890" y="241"/>
                    <a:pt x="1890" y="242"/>
                    <a:pt x="1890" y="242"/>
                  </a:cubicBezTo>
                  <a:cubicBezTo>
                    <a:pt x="1891" y="242"/>
                    <a:pt x="1890" y="244"/>
                    <a:pt x="1890" y="246"/>
                  </a:cubicBezTo>
                  <a:cubicBezTo>
                    <a:pt x="1889" y="249"/>
                    <a:pt x="1889" y="252"/>
                    <a:pt x="1889" y="254"/>
                  </a:cubicBezTo>
                  <a:cubicBezTo>
                    <a:pt x="1889" y="256"/>
                    <a:pt x="1889" y="257"/>
                    <a:pt x="1889" y="257"/>
                  </a:cubicBezTo>
                  <a:cubicBezTo>
                    <a:pt x="1888" y="257"/>
                    <a:pt x="1888" y="256"/>
                    <a:pt x="1887" y="255"/>
                  </a:cubicBezTo>
                  <a:cubicBezTo>
                    <a:pt x="1887" y="254"/>
                    <a:pt x="1887" y="254"/>
                    <a:pt x="1886" y="255"/>
                  </a:cubicBezTo>
                  <a:cubicBezTo>
                    <a:pt x="1885" y="256"/>
                    <a:pt x="1885" y="257"/>
                    <a:pt x="1888" y="260"/>
                  </a:cubicBezTo>
                  <a:cubicBezTo>
                    <a:pt x="1892" y="265"/>
                    <a:pt x="1893" y="268"/>
                    <a:pt x="1892" y="273"/>
                  </a:cubicBezTo>
                  <a:cubicBezTo>
                    <a:pt x="1892" y="275"/>
                    <a:pt x="1892" y="276"/>
                    <a:pt x="1892" y="277"/>
                  </a:cubicBezTo>
                  <a:cubicBezTo>
                    <a:pt x="1892" y="277"/>
                    <a:pt x="1891" y="279"/>
                    <a:pt x="1891" y="281"/>
                  </a:cubicBezTo>
                  <a:cubicBezTo>
                    <a:pt x="1890" y="283"/>
                    <a:pt x="1890" y="284"/>
                    <a:pt x="1891" y="286"/>
                  </a:cubicBezTo>
                  <a:cubicBezTo>
                    <a:pt x="1892" y="288"/>
                    <a:pt x="1892" y="289"/>
                    <a:pt x="1889" y="294"/>
                  </a:cubicBezTo>
                  <a:cubicBezTo>
                    <a:pt x="1888" y="297"/>
                    <a:pt x="1887" y="300"/>
                    <a:pt x="1887" y="300"/>
                  </a:cubicBezTo>
                  <a:cubicBezTo>
                    <a:pt x="1888" y="300"/>
                    <a:pt x="1881" y="306"/>
                    <a:pt x="1880" y="307"/>
                  </a:cubicBezTo>
                  <a:cubicBezTo>
                    <a:pt x="1880" y="307"/>
                    <a:pt x="1879" y="307"/>
                    <a:pt x="1878" y="307"/>
                  </a:cubicBezTo>
                  <a:cubicBezTo>
                    <a:pt x="1877" y="308"/>
                    <a:pt x="1878" y="316"/>
                    <a:pt x="1881" y="321"/>
                  </a:cubicBezTo>
                  <a:cubicBezTo>
                    <a:pt x="1882" y="323"/>
                    <a:pt x="1882" y="326"/>
                    <a:pt x="1882" y="329"/>
                  </a:cubicBezTo>
                  <a:cubicBezTo>
                    <a:pt x="1882" y="331"/>
                    <a:pt x="1883" y="335"/>
                    <a:pt x="1883" y="335"/>
                  </a:cubicBezTo>
                  <a:cubicBezTo>
                    <a:pt x="1884" y="336"/>
                    <a:pt x="1884" y="336"/>
                    <a:pt x="1884" y="335"/>
                  </a:cubicBezTo>
                  <a:cubicBezTo>
                    <a:pt x="1884" y="335"/>
                    <a:pt x="1885" y="334"/>
                    <a:pt x="1885" y="334"/>
                  </a:cubicBezTo>
                  <a:cubicBezTo>
                    <a:pt x="1886" y="334"/>
                    <a:pt x="1887" y="335"/>
                    <a:pt x="1886" y="336"/>
                  </a:cubicBezTo>
                  <a:cubicBezTo>
                    <a:pt x="1886" y="337"/>
                    <a:pt x="1886" y="337"/>
                    <a:pt x="1886" y="337"/>
                  </a:cubicBezTo>
                  <a:cubicBezTo>
                    <a:pt x="1888" y="335"/>
                    <a:pt x="1887" y="329"/>
                    <a:pt x="1884" y="326"/>
                  </a:cubicBezTo>
                  <a:cubicBezTo>
                    <a:pt x="1881" y="321"/>
                    <a:pt x="1883" y="321"/>
                    <a:pt x="1887" y="326"/>
                  </a:cubicBezTo>
                  <a:cubicBezTo>
                    <a:pt x="1893" y="333"/>
                    <a:pt x="1892" y="339"/>
                    <a:pt x="1885" y="342"/>
                  </a:cubicBezTo>
                  <a:cubicBezTo>
                    <a:pt x="1884" y="343"/>
                    <a:pt x="1882" y="344"/>
                    <a:pt x="1882" y="344"/>
                  </a:cubicBezTo>
                  <a:cubicBezTo>
                    <a:pt x="1882" y="345"/>
                    <a:pt x="1884" y="347"/>
                    <a:pt x="1886" y="349"/>
                  </a:cubicBezTo>
                  <a:cubicBezTo>
                    <a:pt x="1892" y="356"/>
                    <a:pt x="1892" y="362"/>
                    <a:pt x="1887" y="367"/>
                  </a:cubicBezTo>
                  <a:cubicBezTo>
                    <a:pt x="1881" y="373"/>
                    <a:pt x="1880" y="374"/>
                    <a:pt x="1880" y="376"/>
                  </a:cubicBezTo>
                  <a:cubicBezTo>
                    <a:pt x="1880" y="377"/>
                    <a:pt x="1880" y="378"/>
                    <a:pt x="1879" y="378"/>
                  </a:cubicBezTo>
                  <a:cubicBezTo>
                    <a:pt x="1878" y="379"/>
                    <a:pt x="1878" y="379"/>
                    <a:pt x="1879" y="378"/>
                  </a:cubicBezTo>
                  <a:cubicBezTo>
                    <a:pt x="1879" y="378"/>
                    <a:pt x="1880" y="377"/>
                    <a:pt x="1880" y="377"/>
                  </a:cubicBezTo>
                  <a:cubicBezTo>
                    <a:pt x="1880" y="376"/>
                    <a:pt x="1879" y="377"/>
                    <a:pt x="1877" y="378"/>
                  </a:cubicBezTo>
                  <a:cubicBezTo>
                    <a:pt x="1876" y="380"/>
                    <a:pt x="1873" y="381"/>
                    <a:pt x="1873" y="381"/>
                  </a:cubicBezTo>
                  <a:cubicBezTo>
                    <a:pt x="1870" y="381"/>
                    <a:pt x="1886" y="385"/>
                    <a:pt x="1890" y="385"/>
                  </a:cubicBezTo>
                  <a:cubicBezTo>
                    <a:pt x="1892" y="386"/>
                    <a:pt x="1893" y="385"/>
                    <a:pt x="1897" y="379"/>
                  </a:cubicBezTo>
                  <a:cubicBezTo>
                    <a:pt x="1900" y="373"/>
                    <a:pt x="1916" y="356"/>
                    <a:pt x="1920" y="353"/>
                  </a:cubicBezTo>
                  <a:cubicBezTo>
                    <a:pt x="1922" y="353"/>
                    <a:pt x="1923" y="353"/>
                    <a:pt x="1924" y="353"/>
                  </a:cubicBezTo>
                  <a:cubicBezTo>
                    <a:pt x="1928" y="355"/>
                    <a:pt x="1928" y="356"/>
                    <a:pt x="1931" y="361"/>
                  </a:cubicBezTo>
                  <a:cubicBezTo>
                    <a:pt x="1936" y="370"/>
                    <a:pt x="1940" y="375"/>
                    <a:pt x="1948" y="379"/>
                  </a:cubicBezTo>
                  <a:cubicBezTo>
                    <a:pt x="1952" y="381"/>
                    <a:pt x="1957" y="383"/>
                    <a:pt x="1958" y="384"/>
                  </a:cubicBezTo>
                  <a:cubicBezTo>
                    <a:pt x="1961" y="386"/>
                    <a:pt x="1965" y="392"/>
                    <a:pt x="1965" y="397"/>
                  </a:cubicBezTo>
                  <a:cubicBezTo>
                    <a:pt x="1966" y="399"/>
                    <a:pt x="1967" y="401"/>
                    <a:pt x="1969" y="402"/>
                  </a:cubicBezTo>
                  <a:cubicBezTo>
                    <a:pt x="1969" y="403"/>
                    <a:pt x="1974" y="406"/>
                    <a:pt x="1979" y="410"/>
                  </a:cubicBezTo>
                  <a:cubicBezTo>
                    <a:pt x="1990" y="417"/>
                    <a:pt x="1998" y="424"/>
                    <a:pt x="2007" y="437"/>
                  </a:cubicBezTo>
                  <a:cubicBezTo>
                    <a:pt x="2010" y="442"/>
                    <a:pt x="2015" y="447"/>
                    <a:pt x="2016" y="449"/>
                  </a:cubicBezTo>
                  <a:cubicBezTo>
                    <a:pt x="2017" y="450"/>
                    <a:pt x="2019" y="453"/>
                    <a:pt x="2020" y="456"/>
                  </a:cubicBezTo>
                  <a:cubicBezTo>
                    <a:pt x="2024" y="466"/>
                    <a:pt x="2042" y="493"/>
                    <a:pt x="2049" y="501"/>
                  </a:cubicBezTo>
                  <a:cubicBezTo>
                    <a:pt x="2051" y="503"/>
                    <a:pt x="2053" y="506"/>
                    <a:pt x="2053" y="507"/>
                  </a:cubicBezTo>
                  <a:cubicBezTo>
                    <a:pt x="2053" y="508"/>
                    <a:pt x="2054" y="510"/>
                    <a:pt x="2055" y="510"/>
                  </a:cubicBezTo>
                  <a:cubicBezTo>
                    <a:pt x="2056" y="512"/>
                    <a:pt x="2057" y="513"/>
                    <a:pt x="2057" y="514"/>
                  </a:cubicBezTo>
                  <a:cubicBezTo>
                    <a:pt x="2057" y="515"/>
                    <a:pt x="2061" y="522"/>
                    <a:pt x="2064" y="530"/>
                  </a:cubicBezTo>
                  <a:cubicBezTo>
                    <a:pt x="2068" y="537"/>
                    <a:pt x="2074" y="548"/>
                    <a:pt x="2077" y="554"/>
                  </a:cubicBezTo>
                  <a:cubicBezTo>
                    <a:pt x="2080" y="560"/>
                    <a:pt x="2083" y="567"/>
                    <a:pt x="2085" y="570"/>
                  </a:cubicBezTo>
                  <a:cubicBezTo>
                    <a:pt x="2093" y="586"/>
                    <a:pt x="2126" y="649"/>
                    <a:pt x="2131" y="660"/>
                  </a:cubicBezTo>
                  <a:cubicBezTo>
                    <a:pt x="2140" y="678"/>
                    <a:pt x="2145" y="690"/>
                    <a:pt x="2150" y="709"/>
                  </a:cubicBezTo>
                  <a:cubicBezTo>
                    <a:pt x="2156" y="730"/>
                    <a:pt x="2158" y="738"/>
                    <a:pt x="2158" y="754"/>
                  </a:cubicBezTo>
                  <a:cubicBezTo>
                    <a:pt x="2159" y="772"/>
                    <a:pt x="2156" y="789"/>
                    <a:pt x="2152" y="795"/>
                  </a:cubicBezTo>
                  <a:cubicBezTo>
                    <a:pt x="2150" y="797"/>
                    <a:pt x="2147" y="805"/>
                    <a:pt x="2143" y="815"/>
                  </a:cubicBezTo>
                  <a:cubicBezTo>
                    <a:pt x="2141" y="822"/>
                    <a:pt x="2141" y="822"/>
                    <a:pt x="2141" y="822"/>
                  </a:cubicBezTo>
                  <a:cubicBezTo>
                    <a:pt x="2144" y="825"/>
                    <a:pt x="2144" y="825"/>
                    <a:pt x="2144" y="825"/>
                  </a:cubicBezTo>
                  <a:cubicBezTo>
                    <a:pt x="2148" y="829"/>
                    <a:pt x="2148" y="829"/>
                    <a:pt x="2148" y="829"/>
                  </a:cubicBezTo>
                  <a:cubicBezTo>
                    <a:pt x="2147" y="837"/>
                    <a:pt x="2147" y="837"/>
                    <a:pt x="2147" y="837"/>
                  </a:cubicBezTo>
                  <a:cubicBezTo>
                    <a:pt x="2145" y="850"/>
                    <a:pt x="2145" y="861"/>
                    <a:pt x="2148" y="868"/>
                  </a:cubicBezTo>
                  <a:cubicBezTo>
                    <a:pt x="2149" y="872"/>
                    <a:pt x="2149" y="877"/>
                    <a:pt x="2150" y="879"/>
                  </a:cubicBezTo>
                  <a:cubicBezTo>
                    <a:pt x="2150" y="882"/>
                    <a:pt x="2149" y="883"/>
                    <a:pt x="2145" y="887"/>
                  </a:cubicBezTo>
                  <a:cubicBezTo>
                    <a:pt x="2142" y="890"/>
                    <a:pt x="2139" y="892"/>
                    <a:pt x="2138" y="892"/>
                  </a:cubicBezTo>
                  <a:cubicBezTo>
                    <a:pt x="2137" y="892"/>
                    <a:pt x="2135" y="893"/>
                    <a:pt x="2133" y="893"/>
                  </a:cubicBezTo>
                  <a:cubicBezTo>
                    <a:pt x="2131" y="895"/>
                    <a:pt x="2126" y="895"/>
                    <a:pt x="2096" y="895"/>
                  </a:cubicBezTo>
                  <a:cubicBezTo>
                    <a:pt x="2089" y="896"/>
                    <a:pt x="2089" y="896"/>
                    <a:pt x="2089" y="896"/>
                  </a:cubicBezTo>
                  <a:cubicBezTo>
                    <a:pt x="2081" y="909"/>
                    <a:pt x="2081" y="909"/>
                    <a:pt x="2081" y="909"/>
                  </a:cubicBezTo>
                  <a:cubicBezTo>
                    <a:pt x="2072" y="926"/>
                    <a:pt x="2062" y="942"/>
                    <a:pt x="2057" y="949"/>
                  </a:cubicBezTo>
                  <a:cubicBezTo>
                    <a:pt x="2052" y="959"/>
                    <a:pt x="2046" y="967"/>
                    <a:pt x="2046" y="967"/>
                  </a:cubicBezTo>
                  <a:cubicBezTo>
                    <a:pt x="2045" y="968"/>
                    <a:pt x="2035" y="984"/>
                    <a:pt x="2032" y="988"/>
                  </a:cubicBezTo>
                  <a:cubicBezTo>
                    <a:pt x="2031" y="991"/>
                    <a:pt x="2027" y="996"/>
                    <a:pt x="2022" y="1001"/>
                  </a:cubicBezTo>
                  <a:cubicBezTo>
                    <a:pt x="2018" y="1007"/>
                    <a:pt x="2013" y="1012"/>
                    <a:pt x="2012" y="1014"/>
                  </a:cubicBezTo>
                  <a:cubicBezTo>
                    <a:pt x="2005" y="1025"/>
                    <a:pt x="1994" y="1029"/>
                    <a:pt x="1967" y="1032"/>
                  </a:cubicBezTo>
                  <a:cubicBezTo>
                    <a:pt x="1955" y="1033"/>
                    <a:pt x="1949" y="1035"/>
                    <a:pt x="1945" y="1037"/>
                  </a:cubicBezTo>
                  <a:cubicBezTo>
                    <a:pt x="1936" y="1045"/>
                    <a:pt x="1932" y="1049"/>
                    <a:pt x="1926" y="1056"/>
                  </a:cubicBezTo>
                  <a:cubicBezTo>
                    <a:pt x="1920" y="1064"/>
                    <a:pt x="1920" y="1064"/>
                    <a:pt x="1920" y="1064"/>
                  </a:cubicBezTo>
                  <a:cubicBezTo>
                    <a:pt x="1919" y="1071"/>
                    <a:pt x="1919" y="1071"/>
                    <a:pt x="1919" y="1071"/>
                  </a:cubicBezTo>
                  <a:cubicBezTo>
                    <a:pt x="1918" y="1079"/>
                    <a:pt x="1917" y="1089"/>
                    <a:pt x="1916" y="1093"/>
                  </a:cubicBezTo>
                  <a:cubicBezTo>
                    <a:pt x="1916" y="1095"/>
                    <a:pt x="1917" y="1097"/>
                    <a:pt x="1918" y="1099"/>
                  </a:cubicBezTo>
                  <a:cubicBezTo>
                    <a:pt x="1919" y="1101"/>
                    <a:pt x="1921" y="1104"/>
                    <a:pt x="1921" y="1106"/>
                  </a:cubicBezTo>
                  <a:cubicBezTo>
                    <a:pt x="1922" y="1108"/>
                    <a:pt x="1923" y="1111"/>
                    <a:pt x="1924" y="1113"/>
                  </a:cubicBezTo>
                  <a:cubicBezTo>
                    <a:pt x="1925" y="1115"/>
                    <a:pt x="1926" y="1117"/>
                    <a:pt x="1927" y="1118"/>
                  </a:cubicBezTo>
                  <a:cubicBezTo>
                    <a:pt x="1927" y="1120"/>
                    <a:pt x="1925" y="1129"/>
                    <a:pt x="1923" y="1133"/>
                  </a:cubicBezTo>
                  <a:cubicBezTo>
                    <a:pt x="1921" y="1138"/>
                    <a:pt x="1921" y="1146"/>
                    <a:pt x="1924" y="1150"/>
                  </a:cubicBezTo>
                  <a:cubicBezTo>
                    <a:pt x="1931" y="1159"/>
                    <a:pt x="1932" y="1172"/>
                    <a:pt x="1926" y="1206"/>
                  </a:cubicBezTo>
                  <a:cubicBezTo>
                    <a:pt x="1924" y="1215"/>
                    <a:pt x="1923" y="1221"/>
                    <a:pt x="1924" y="1222"/>
                  </a:cubicBezTo>
                  <a:cubicBezTo>
                    <a:pt x="1924" y="1222"/>
                    <a:pt x="1923" y="1235"/>
                    <a:pt x="1921" y="1250"/>
                  </a:cubicBezTo>
                  <a:cubicBezTo>
                    <a:pt x="1919" y="1276"/>
                    <a:pt x="1918" y="1291"/>
                    <a:pt x="1916" y="1307"/>
                  </a:cubicBezTo>
                  <a:cubicBezTo>
                    <a:pt x="1916" y="1315"/>
                    <a:pt x="1914" y="1324"/>
                    <a:pt x="1911" y="1332"/>
                  </a:cubicBezTo>
                  <a:cubicBezTo>
                    <a:pt x="1909" y="1337"/>
                    <a:pt x="1908" y="1341"/>
                    <a:pt x="1908" y="1349"/>
                  </a:cubicBezTo>
                  <a:cubicBezTo>
                    <a:pt x="1907" y="1366"/>
                    <a:pt x="1904" y="1388"/>
                    <a:pt x="1901" y="1396"/>
                  </a:cubicBezTo>
                  <a:cubicBezTo>
                    <a:pt x="1900" y="1397"/>
                    <a:pt x="1899" y="1401"/>
                    <a:pt x="1897" y="1405"/>
                  </a:cubicBezTo>
                  <a:cubicBezTo>
                    <a:pt x="1895" y="1409"/>
                    <a:pt x="1892" y="1420"/>
                    <a:pt x="1890" y="1429"/>
                  </a:cubicBezTo>
                  <a:cubicBezTo>
                    <a:pt x="1888" y="1437"/>
                    <a:pt x="1885" y="1446"/>
                    <a:pt x="1884" y="1449"/>
                  </a:cubicBezTo>
                  <a:cubicBezTo>
                    <a:pt x="1883" y="1452"/>
                    <a:pt x="1883" y="1454"/>
                    <a:pt x="1884" y="1459"/>
                  </a:cubicBezTo>
                  <a:cubicBezTo>
                    <a:pt x="1885" y="1468"/>
                    <a:pt x="1884" y="1471"/>
                    <a:pt x="1882" y="1479"/>
                  </a:cubicBezTo>
                  <a:cubicBezTo>
                    <a:pt x="1880" y="1484"/>
                    <a:pt x="1880" y="1487"/>
                    <a:pt x="1880" y="1499"/>
                  </a:cubicBezTo>
                  <a:cubicBezTo>
                    <a:pt x="1880" y="1511"/>
                    <a:pt x="1880" y="1513"/>
                    <a:pt x="1878" y="1517"/>
                  </a:cubicBezTo>
                  <a:cubicBezTo>
                    <a:pt x="1877" y="1520"/>
                    <a:pt x="1876" y="1523"/>
                    <a:pt x="1876" y="1524"/>
                  </a:cubicBezTo>
                  <a:cubicBezTo>
                    <a:pt x="1876" y="1525"/>
                    <a:pt x="1875" y="1529"/>
                    <a:pt x="1874" y="1533"/>
                  </a:cubicBezTo>
                  <a:cubicBezTo>
                    <a:pt x="1873" y="1540"/>
                    <a:pt x="1873" y="1543"/>
                    <a:pt x="1873" y="1551"/>
                  </a:cubicBezTo>
                  <a:cubicBezTo>
                    <a:pt x="1874" y="1559"/>
                    <a:pt x="1873" y="1564"/>
                    <a:pt x="1872" y="1577"/>
                  </a:cubicBezTo>
                  <a:cubicBezTo>
                    <a:pt x="1867" y="1609"/>
                    <a:pt x="1867" y="1607"/>
                    <a:pt x="1869" y="1619"/>
                  </a:cubicBezTo>
                  <a:cubicBezTo>
                    <a:pt x="1870" y="1624"/>
                    <a:pt x="1872" y="1633"/>
                    <a:pt x="1873" y="1637"/>
                  </a:cubicBezTo>
                  <a:cubicBezTo>
                    <a:pt x="1875" y="1645"/>
                    <a:pt x="1876" y="1647"/>
                    <a:pt x="1876" y="1663"/>
                  </a:cubicBezTo>
                  <a:cubicBezTo>
                    <a:pt x="1877" y="1673"/>
                    <a:pt x="1877" y="1682"/>
                    <a:pt x="1877" y="1683"/>
                  </a:cubicBezTo>
                  <a:cubicBezTo>
                    <a:pt x="1877" y="1683"/>
                    <a:pt x="1878" y="1686"/>
                    <a:pt x="1879" y="1690"/>
                  </a:cubicBezTo>
                  <a:cubicBezTo>
                    <a:pt x="1883" y="1703"/>
                    <a:pt x="1885" y="1731"/>
                    <a:pt x="1882" y="1752"/>
                  </a:cubicBezTo>
                  <a:cubicBezTo>
                    <a:pt x="1881" y="1760"/>
                    <a:pt x="1881" y="1764"/>
                    <a:pt x="1882" y="1775"/>
                  </a:cubicBezTo>
                  <a:cubicBezTo>
                    <a:pt x="1883" y="1789"/>
                    <a:pt x="1883" y="1796"/>
                    <a:pt x="1881" y="1802"/>
                  </a:cubicBezTo>
                  <a:cubicBezTo>
                    <a:pt x="1880" y="1804"/>
                    <a:pt x="1880" y="1807"/>
                    <a:pt x="1880" y="1809"/>
                  </a:cubicBezTo>
                  <a:cubicBezTo>
                    <a:pt x="1880" y="1815"/>
                    <a:pt x="1877" y="1822"/>
                    <a:pt x="1873" y="1828"/>
                  </a:cubicBezTo>
                  <a:cubicBezTo>
                    <a:pt x="1869" y="1836"/>
                    <a:pt x="1866" y="1842"/>
                    <a:pt x="1863" y="1851"/>
                  </a:cubicBezTo>
                  <a:cubicBezTo>
                    <a:pt x="1863" y="1856"/>
                    <a:pt x="1861" y="1863"/>
                    <a:pt x="1860" y="1867"/>
                  </a:cubicBezTo>
                  <a:cubicBezTo>
                    <a:pt x="1859" y="1872"/>
                    <a:pt x="1859" y="1876"/>
                    <a:pt x="1859" y="1880"/>
                  </a:cubicBezTo>
                  <a:cubicBezTo>
                    <a:pt x="1859" y="1883"/>
                    <a:pt x="1859" y="1887"/>
                    <a:pt x="1859" y="1887"/>
                  </a:cubicBezTo>
                  <a:cubicBezTo>
                    <a:pt x="1859" y="1887"/>
                    <a:pt x="1860" y="1889"/>
                    <a:pt x="1860" y="1889"/>
                  </a:cubicBezTo>
                  <a:cubicBezTo>
                    <a:pt x="1864" y="1893"/>
                    <a:pt x="1867" y="1902"/>
                    <a:pt x="1867" y="1910"/>
                  </a:cubicBezTo>
                  <a:cubicBezTo>
                    <a:pt x="1867" y="1912"/>
                    <a:pt x="1866" y="1918"/>
                    <a:pt x="1865" y="1923"/>
                  </a:cubicBezTo>
                  <a:cubicBezTo>
                    <a:pt x="1864" y="1928"/>
                    <a:pt x="1863" y="1936"/>
                    <a:pt x="1863" y="1940"/>
                  </a:cubicBezTo>
                  <a:cubicBezTo>
                    <a:pt x="1861" y="1952"/>
                    <a:pt x="1857" y="1964"/>
                    <a:pt x="1850" y="1978"/>
                  </a:cubicBezTo>
                  <a:cubicBezTo>
                    <a:pt x="1846" y="1986"/>
                    <a:pt x="1845" y="1987"/>
                    <a:pt x="1845" y="1992"/>
                  </a:cubicBezTo>
                  <a:cubicBezTo>
                    <a:pt x="1845" y="1995"/>
                    <a:pt x="1845" y="1997"/>
                    <a:pt x="1843" y="1999"/>
                  </a:cubicBezTo>
                  <a:cubicBezTo>
                    <a:pt x="1842" y="2000"/>
                    <a:pt x="1841" y="2001"/>
                    <a:pt x="1841" y="2001"/>
                  </a:cubicBezTo>
                  <a:cubicBezTo>
                    <a:pt x="1841" y="2001"/>
                    <a:pt x="1839" y="2002"/>
                    <a:pt x="1838" y="2004"/>
                  </a:cubicBezTo>
                  <a:cubicBezTo>
                    <a:pt x="1836" y="2008"/>
                    <a:pt x="1837" y="2012"/>
                    <a:pt x="1841" y="2019"/>
                  </a:cubicBezTo>
                  <a:cubicBezTo>
                    <a:pt x="1843" y="2022"/>
                    <a:pt x="1844" y="2025"/>
                    <a:pt x="1844" y="2026"/>
                  </a:cubicBezTo>
                  <a:cubicBezTo>
                    <a:pt x="1844" y="2029"/>
                    <a:pt x="1844" y="2029"/>
                    <a:pt x="1842" y="2028"/>
                  </a:cubicBezTo>
                  <a:cubicBezTo>
                    <a:pt x="1840" y="2028"/>
                    <a:pt x="1839" y="2028"/>
                    <a:pt x="1839" y="2029"/>
                  </a:cubicBezTo>
                  <a:cubicBezTo>
                    <a:pt x="1839" y="2029"/>
                    <a:pt x="1841" y="2031"/>
                    <a:pt x="1845" y="2034"/>
                  </a:cubicBezTo>
                  <a:cubicBezTo>
                    <a:pt x="1853" y="2043"/>
                    <a:pt x="1855" y="2049"/>
                    <a:pt x="1852" y="2056"/>
                  </a:cubicBezTo>
                  <a:cubicBezTo>
                    <a:pt x="1850" y="2060"/>
                    <a:pt x="1847" y="2060"/>
                    <a:pt x="1842" y="2057"/>
                  </a:cubicBezTo>
                  <a:cubicBezTo>
                    <a:pt x="1841" y="2055"/>
                    <a:pt x="1839" y="2054"/>
                    <a:pt x="1838" y="2055"/>
                  </a:cubicBezTo>
                  <a:cubicBezTo>
                    <a:pt x="1838" y="2055"/>
                    <a:pt x="1838" y="2069"/>
                    <a:pt x="1838" y="2085"/>
                  </a:cubicBezTo>
                  <a:cubicBezTo>
                    <a:pt x="1838" y="2123"/>
                    <a:pt x="1836" y="2134"/>
                    <a:pt x="1830" y="2142"/>
                  </a:cubicBezTo>
                  <a:cubicBezTo>
                    <a:pt x="1829" y="2144"/>
                    <a:pt x="1828" y="2145"/>
                    <a:pt x="1829" y="2150"/>
                  </a:cubicBezTo>
                  <a:cubicBezTo>
                    <a:pt x="1829" y="2154"/>
                    <a:pt x="1828" y="2157"/>
                    <a:pt x="1828" y="2158"/>
                  </a:cubicBezTo>
                  <a:cubicBezTo>
                    <a:pt x="1827" y="2161"/>
                    <a:pt x="1817" y="2166"/>
                    <a:pt x="1811" y="2167"/>
                  </a:cubicBezTo>
                  <a:cubicBezTo>
                    <a:pt x="1809" y="2167"/>
                    <a:pt x="1802" y="2167"/>
                    <a:pt x="1795" y="2166"/>
                  </a:cubicBezTo>
                  <a:close/>
                  <a:moveTo>
                    <a:pt x="820" y="1667"/>
                  </a:moveTo>
                  <a:cubicBezTo>
                    <a:pt x="821" y="1659"/>
                    <a:pt x="821" y="1657"/>
                    <a:pt x="820" y="1655"/>
                  </a:cubicBezTo>
                  <a:cubicBezTo>
                    <a:pt x="819" y="1653"/>
                    <a:pt x="819" y="1653"/>
                    <a:pt x="818" y="1659"/>
                  </a:cubicBezTo>
                  <a:cubicBezTo>
                    <a:pt x="816" y="1667"/>
                    <a:pt x="814" y="1683"/>
                    <a:pt x="814" y="1686"/>
                  </a:cubicBezTo>
                  <a:cubicBezTo>
                    <a:pt x="814" y="1689"/>
                    <a:pt x="818" y="1676"/>
                    <a:pt x="820" y="1667"/>
                  </a:cubicBezTo>
                  <a:close/>
                  <a:moveTo>
                    <a:pt x="1926" y="1029"/>
                  </a:moveTo>
                  <a:cubicBezTo>
                    <a:pt x="1931" y="1024"/>
                    <a:pt x="1931" y="1023"/>
                    <a:pt x="1930" y="1021"/>
                  </a:cubicBezTo>
                  <a:cubicBezTo>
                    <a:pt x="1929" y="1018"/>
                    <a:pt x="1927" y="1017"/>
                    <a:pt x="1923" y="1019"/>
                  </a:cubicBezTo>
                  <a:cubicBezTo>
                    <a:pt x="1919" y="1021"/>
                    <a:pt x="1919" y="1021"/>
                    <a:pt x="1919" y="1021"/>
                  </a:cubicBezTo>
                  <a:cubicBezTo>
                    <a:pt x="1920" y="1027"/>
                    <a:pt x="1920" y="1027"/>
                    <a:pt x="1920" y="1027"/>
                  </a:cubicBezTo>
                  <a:cubicBezTo>
                    <a:pt x="1920" y="1031"/>
                    <a:pt x="1920" y="1034"/>
                    <a:pt x="1921" y="1034"/>
                  </a:cubicBezTo>
                  <a:cubicBezTo>
                    <a:pt x="1921" y="1034"/>
                    <a:pt x="1924" y="1032"/>
                    <a:pt x="1926" y="1029"/>
                  </a:cubicBezTo>
                  <a:close/>
                  <a:moveTo>
                    <a:pt x="1112" y="996"/>
                  </a:moveTo>
                  <a:cubicBezTo>
                    <a:pt x="1114" y="989"/>
                    <a:pt x="1116" y="980"/>
                    <a:pt x="1117" y="976"/>
                  </a:cubicBezTo>
                  <a:cubicBezTo>
                    <a:pt x="1118" y="971"/>
                    <a:pt x="1119" y="963"/>
                    <a:pt x="1120" y="950"/>
                  </a:cubicBezTo>
                  <a:cubicBezTo>
                    <a:pt x="1122" y="915"/>
                    <a:pt x="1127" y="881"/>
                    <a:pt x="1134" y="839"/>
                  </a:cubicBezTo>
                  <a:cubicBezTo>
                    <a:pt x="1136" y="827"/>
                    <a:pt x="1137" y="820"/>
                    <a:pt x="1137" y="811"/>
                  </a:cubicBezTo>
                  <a:cubicBezTo>
                    <a:pt x="1137" y="800"/>
                    <a:pt x="1137" y="800"/>
                    <a:pt x="1137" y="800"/>
                  </a:cubicBezTo>
                  <a:cubicBezTo>
                    <a:pt x="1135" y="802"/>
                    <a:pt x="1135" y="802"/>
                    <a:pt x="1135" y="802"/>
                  </a:cubicBezTo>
                  <a:cubicBezTo>
                    <a:pt x="1132" y="805"/>
                    <a:pt x="1132" y="805"/>
                    <a:pt x="1132" y="805"/>
                  </a:cubicBezTo>
                  <a:cubicBezTo>
                    <a:pt x="1134" y="810"/>
                    <a:pt x="1134" y="810"/>
                    <a:pt x="1134" y="810"/>
                  </a:cubicBezTo>
                  <a:cubicBezTo>
                    <a:pt x="1137" y="817"/>
                    <a:pt x="1137" y="819"/>
                    <a:pt x="1133" y="822"/>
                  </a:cubicBezTo>
                  <a:cubicBezTo>
                    <a:pt x="1131" y="825"/>
                    <a:pt x="1131" y="825"/>
                    <a:pt x="1123" y="824"/>
                  </a:cubicBezTo>
                  <a:cubicBezTo>
                    <a:pt x="1122" y="824"/>
                    <a:pt x="1122" y="824"/>
                    <a:pt x="1122" y="826"/>
                  </a:cubicBezTo>
                  <a:cubicBezTo>
                    <a:pt x="1123" y="834"/>
                    <a:pt x="1122" y="839"/>
                    <a:pt x="1117" y="839"/>
                  </a:cubicBezTo>
                  <a:cubicBezTo>
                    <a:pt x="1116" y="839"/>
                    <a:pt x="1115" y="840"/>
                    <a:pt x="1114" y="841"/>
                  </a:cubicBezTo>
                  <a:cubicBezTo>
                    <a:pt x="1113" y="842"/>
                    <a:pt x="1112" y="857"/>
                    <a:pt x="1112" y="864"/>
                  </a:cubicBezTo>
                  <a:cubicBezTo>
                    <a:pt x="1112" y="868"/>
                    <a:pt x="1112" y="874"/>
                    <a:pt x="1112" y="878"/>
                  </a:cubicBezTo>
                  <a:cubicBezTo>
                    <a:pt x="1112" y="882"/>
                    <a:pt x="1112" y="896"/>
                    <a:pt x="1112" y="909"/>
                  </a:cubicBezTo>
                  <a:cubicBezTo>
                    <a:pt x="1112" y="925"/>
                    <a:pt x="1111" y="938"/>
                    <a:pt x="1111" y="947"/>
                  </a:cubicBezTo>
                  <a:cubicBezTo>
                    <a:pt x="1108" y="972"/>
                    <a:pt x="1107" y="984"/>
                    <a:pt x="1107" y="1002"/>
                  </a:cubicBezTo>
                  <a:cubicBezTo>
                    <a:pt x="1106" y="1022"/>
                    <a:pt x="1107" y="1022"/>
                    <a:pt x="1112" y="996"/>
                  </a:cubicBezTo>
                  <a:close/>
                  <a:moveTo>
                    <a:pt x="1971" y="966"/>
                  </a:moveTo>
                  <a:cubicBezTo>
                    <a:pt x="1974" y="965"/>
                    <a:pt x="1978" y="963"/>
                    <a:pt x="1981" y="962"/>
                  </a:cubicBezTo>
                  <a:cubicBezTo>
                    <a:pt x="1985" y="960"/>
                    <a:pt x="1985" y="959"/>
                    <a:pt x="1991" y="949"/>
                  </a:cubicBezTo>
                  <a:cubicBezTo>
                    <a:pt x="1994" y="943"/>
                    <a:pt x="1999" y="934"/>
                    <a:pt x="2001" y="930"/>
                  </a:cubicBezTo>
                  <a:cubicBezTo>
                    <a:pt x="2008" y="917"/>
                    <a:pt x="2025" y="884"/>
                    <a:pt x="2025" y="882"/>
                  </a:cubicBezTo>
                  <a:cubicBezTo>
                    <a:pt x="2025" y="882"/>
                    <a:pt x="2024" y="880"/>
                    <a:pt x="2023" y="880"/>
                  </a:cubicBezTo>
                  <a:cubicBezTo>
                    <a:pt x="2021" y="878"/>
                    <a:pt x="2021" y="872"/>
                    <a:pt x="2024" y="864"/>
                  </a:cubicBezTo>
                  <a:cubicBezTo>
                    <a:pt x="2026" y="859"/>
                    <a:pt x="2026" y="856"/>
                    <a:pt x="2026" y="848"/>
                  </a:cubicBezTo>
                  <a:cubicBezTo>
                    <a:pt x="2026" y="841"/>
                    <a:pt x="2027" y="839"/>
                    <a:pt x="2029" y="835"/>
                  </a:cubicBezTo>
                  <a:cubicBezTo>
                    <a:pt x="2030" y="832"/>
                    <a:pt x="2031" y="830"/>
                    <a:pt x="2030" y="828"/>
                  </a:cubicBezTo>
                  <a:cubicBezTo>
                    <a:pt x="2030" y="826"/>
                    <a:pt x="2029" y="823"/>
                    <a:pt x="2029" y="820"/>
                  </a:cubicBezTo>
                  <a:cubicBezTo>
                    <a:pt x="2029" y="817"/>
                    <a:pt x="2029" y="816"/>
                    <a:pt x="2030" y="814"/>
                  </a:cubicBezTo>
                  <a:cubicBezTo>
                    <a:pt x="2031" y="814"/>
                    <a:pt x="2033" y="813"/>
                    <a:pt x="2034" y="813"/>
                  </a:cubicBezTo>
                  <a:cubicBezTo>
                    <a:pt x="2035" y="813"/>
                    <a:pt x="2036" y="813"/>
                    <a:pt x="2036" y="809"/>
                  </a:cubicBezTo>
                  <a:cubicBezTo>
                    <a:pt x="2036" y="807"/>
                    <a:pt x="2036" y="802"/>
                    <a:pt x="2037" y="799"/>
                  </a:cubicBezTo>
                  <a:cubicBezTo>
                    <a:pt x="2038" y="794"/>
                    <a:pt x="2038" y="791"/>
                    <a:pt x="2038" y="785"/>
                  </a:cubicBezTo>
                  <a:cubicBezTo>
                    <a:pt x="2036" y="774"/>
                    <a:pt x="2037" y="769"/>
                    <a:pt x="2041" y="764"/>
                  </a:cubicBezTo>
                  <a:cubicBezTo>
                    <a:pt x="2044" y="760"/>
                    <a:pt x="2044" y="760"/>
                    <a:pt x="2044" y="760"/>
                  </a:cubicBezTo>
                  <a:cubicBezTo>
                    <a:pt x="2037" y="742"/>
                    <a:pt x="2037" y="742"/>
                    <a:pt x="2037" y="742"/>
                  </a:cubicBezTo>
                  <a:cubicBezTo>
                    <a:pt x="2032" y="733"/>
                    <a:pt x="2027" y="719"/>
                    <a:pt x="2025" y="713"/>
                  </a:cubicBezTo>
                  <a:cubicBezTo>
                    <a:pt x="2022" y="707"/>
                    <a:pt x="2019" y="699"/>
                    <a:pt x="2017" y="696"/>
                  </a:cubicBezTo>
                  <a:cubicBezTo>
                    <a:pt x="2015" y="690"/>
                    <a:pt x="2014" y="689"/>
                    <a:pt x="2008" y="687"/>
                  </a:cubicBezTo>
                  <a:cubicBezTo>
                    <a:pt x="2004" y="685"/>
                    <a:pt x="2001" y="685"/>
                    <a:pt x="2001" y="685"/>
                  </a:cubicBezTo>
                  <a:cubicBezTo>
                    <a:pt x="2001" y="685"/>
                    <a:pt x="2000" y="692"/>
                    <a:pt x="1999" y="698"/>
                  </a:cubicBezTo>
                  <a:cubicBezTo>
                    <a:pt x="1997" y="728"/>
                    <a:pt x="1986" y="795"/>
                    <a:pt x="1977" y="841"/>
                  </a:cubicBezTo>
                  <a:cubicBezTo>
                    <a:pt x="1968" y="886"/>
                    <a:pt x="1966" y="895"/>
                    <a:pt x="1966" y="901"/>
                  </a:cubicBezTo>
                  <a:cubicBezTo>
                    <a:pt x="1966" y="911"/>
                    <a:pt x="1964" y="920"/>
                    <a:pt x="1958" y="927"/>
                  </a:cubicBezTo>
                  <a:cubicBezTo>
                    <a:pt x="1955" y="931"/>
                    <a:pt x="1951" y="938"/>
                    <a:pt x="1949" y="945"/>
                  </a:cubicBezTo>
                  <a:cubicBezTo>
                    <a:pt x="1945" y="956"/>
                    <a:pt x="1941" y="959"/>
                    <a:pt x="1933" y="958"/>
                  </a:cubicBezTo>
                  <a:cubicBezTo>
                    <a:pt x="1918" y="957"/>
                    <a:pt x="1940" y="964"/>
                    <a:pt x="1957" y="966"/>
                  </a:cubicBezTo>
                  <a:cubicBezTo>
                    <a:pt x="1965" y="967"/>
                    <a:pt x="1965" y="967"/>
                    <a:pt x="1971" y="966"/>
                  </a:cubicBezTo>
                  <a:close/>
                  <a:moveTo>
                    <a:pt x="1490" y="910"/>
                  </a:moveTo>
                  <a:cubicBezTo>
                    <a:pt x="1491" y="901"/>
                    <a:pt x="1492" y="889"/>
                    <a:pt x="1493" y="883"/>
                  </a:cubicBezTo>
                  <a:cubicBezTo>
                    <a:pt x="1495" y="872"/>
                    <a:pt x="1495" y="870"/>
                    <a:pt x="1493" y="868"/>
                  </a:cubicBezTo>
                  <a:cubicBezTo>
                    <a:pt x="1490" y="864"/>
                    <a:pt x="1489" y="858"/>
                    <a:pt x="1491" y="851"/>
                  </a:cubicBezTo>
                  <a:cubicBezTo>
                    <a:pt x="1492" y="848"/>
                    <a:pt x="1492" y="848"/>
                    <a:pt x="1489" y="844"/>
                  </a:cubicBezTo>
                  <a:cubicBezTo>
                    <a:pt x="1487" y="842"/>
                    <a:pt x="1486" y="839"/>
                    <a:pt x="1486" y="837"/>
                  </a:cubicBezTo>
                  <a:cubicBezTo>
                    <a:pt x="1486" y="832"/>
                    <a:pt x="1485" y="831"/>
                    <a:pt x="1483" y="828"/>
                  </a:cubicBezTo>
                  <a:cubicBezTo>
                    <a:pt x="1481" y="825"/>
                    <a:pt x="1477" y="813"/>
                    <a:pt x="1477" y="810"/>
                  </a:cubicBezTo>
                  <a:cubicBezTo>
                    <a:pt x="1477" y="810"/>
                    <a:pt x="1476" y="808"/>
                    <a:pt x="1475" y="805"/>
                  </a:cubicBezTo>
                  <a:cubicBezTo>
                    <a:pt x="1472" y="802"/>
                    <a:pt x="1472" y="802"/>
                    <a:pt x="1472" y="804"/>
                  </a:cubicBezTo>
                  <a:cubicBezTo>
                    <a:pt x="1473" y="805"/>
                    <a:pt x="1474" y="814"/>
                    <a:pt x="1474" y="821"/>
                  </a:cubicBezTo>
                  <a:cubicBezTo>
                    <a:pt x="1475" y="829"/>
                    <a:pt x="1476" y="838"/>
                    <a:pt x="1477" y="842"/>
                  </a:cubicBezTo>
                  <a:cubicBezTo>
                    <a:pt x="1478" y="846"/>
                    <a:pt x="1478" y="852"/>
                    <a:pt x="1478" y="877"/>
                  </a:cubicBezTo>
                  <a:cubicBezTo>
                    <a:pt x="1478" y="907"/>
                    <a:pt x="1478" y="907"/>
                    <a:pt x="1478" y="907"/>
                  </a:cubicBezTo>
                  <a:cubicBezTo>
                    <a:pt x="1481" y="919"/>
                    <a:pt x="1481" y="919"/>
                    <a:pt x="1481" y="919"/>
                  </a:cubicBezTo>
                  <a:cubicBezTo>
                    <a:pt x="1482" y="926"/>
                    <a:pt x="1484" y="934"/>
                    <a:pt x="1485" y="937"/>
                  </a:cubicBezTo>
                  <a:cubicBezTo>
                    <a:pt x="1487" y="944"/>
                    <a:pt x="1487" y="944"/>
                    <a:pt x="1487" y="944"/>
                  </a:cubicBezTo>
                  <a:cubicBezTo>
                    <a:pt x="1488" y="935"/>
                    <a:pt x="1488" y="935"/>
                    <a:pt x="1488" y="935"/>
                  </a:cubicBezTo>
                  <a:cubicBezTo>
                    <a:pt x="1488" y="930"/>
                    <a:pt x="1489" y="919"/>
                    <a:pt x="1490" y="910"/>
                  </a:cubicBezTo>
                  <a:close/>
                  <a:moveTo>
                    <a:pt x="1657" y="390"/>
                  </a:moveTo>
                  <a:cubicBezTo>
                    <a:pt x="1657" y="389"/>
                    <a:pt x="1656" y="388"/>
                    <a:pt x="1655" y="386"/>
                  </a:cubicBezTo>
                  <a:cubicBezTo>
                    <a:pt x="1654" y="385"/>
                    <a:pt x="1652" y="382"/>
                    <a:pt x="1652" y="381"/>
                  </a:cubicBezTo>
                  <a:cubicBezTo>
                    <a:pt x="1651" y="379"/>
                    <a:pt x="1651" y="378"/>
                    <a:pt x="1650" y="378"/>
                  </a:cubicBezTo>
                  <a:cubicBezTo>
                    <a:pt x="1649" y="379"/>
                    <a:pt x="1655" y="391"/>
                    <a:pt x="1656" y="391"/>
                  </a:cubicBezTo>
                  <a:cubicBezTo>
                    <a:pt x="1657" y="391"/>
                    <a:pt x="1657" y="390"/>
                    <a:pt x="1657" y="390"/>
                  </a:cubicBezTo>
                  <a:close/>
                  <a:moveTo>
                    <a:pt x="1639" y="379"/>
                  </a:moveTo>
                  <a:cubicBezTo>
                    <a:pt x="1638" y="378"/>
                    <a:pt x="1637" y="378"/>
                    <a:pt x="1637" y="380"/>
                  </a:cubicBezTo>
                  <a:cubicBezTo>
                    <a:pt x="1635" y="382"/>
                    <a:pt x="1636" y="383"/>
                    <a:pt x="1638" y="381"/>
                  </a:cubicBezTo>
                  <a:cubicBezTo>
                    <a:pt x="1639" y="380"/>
                    <a:pt x="1639" y="379"/>
                    <a:pt x="1639" y="379"/>
                  </a:cubicBezTo>
                  <a:close/>
                  <a:moveTo>
                    <a:pt x="1655" y="377"/>
                  </a:moveTo>
                  <a:cubicBezTo>
                    <a:pt x="1655" y="375"/>
                    <a:pt x="1655" y="374"/>
                    <a:pt x="1654" y="375"/>
                  </a:cubicBezTo>
                  <a:cubicBezTo>
                    <a:pt x="1654" y="375"/>
                    <a:pt x="1654" y="377"/>
                    <a:pt x="1654" y="378"/>
                  </a:cubicBezTo>
                  <a:cubicBezTo>
                    <a:pt x="1655" y="382"/>
                    <a:pt x="1655" y="382"/>
                    <a:pt x="1655" y="377"/>
                  </a:cubicBezTo>
                  <a:close/>
                  <a:moveTo>
                    <a:pt x="1649" y="370"/>
                  </a:moveTo>
                  <a:cubicBezTo>
                    <a:pt x="1649" y="369"/>
                    <a:pt x="1649" y="368"/>
                    <a:pt x="1649" y="368"/>
                  </a:cubicBezTo>
                  <a:cubicBezTo>
                    <a:pt x="1648" y="369"/>
                    <a:pt x="1648" y="368"/>
                    <a:pt x="1647" y="368"/>
                  </a:cubicBezTo>
                  <a:cubicBezTo>
                    <a:pt x="1647" y="367"/>
                    <a:pt x="1647" y="368"/>
                    <a:pt x="1647" y="370"/>
                  </a:cubicBezTo>
                  <a:cubicBezTo>
                    <a:pt x="1647" y="371"/>
                    <a:pt x="1647" y="373"/>
                    <a:pt x="1647" y="373"/>
                  </a:cubicBezTo>
                  <a:cubicBezTo>
                    <a:pt x="1648" y="375"/>
                    <a:pt x="1649" y="373"/>
                    <a:pt x="1649" y="370"/>
                  </a:cubicBezTo>
                  <a:close/>
                  <a:moveTo>
                    <a:pt x="1879" y="365"/>
                  </a:moveTo>
                  <a:cubicBezTo>
                    <a:pt x="1878" y="364"/>
                    <a:pt x="1878" y="363"/>
                    <a:pt x="1879" y="363"/>
                  </a:cubicBezTo>
                  <a:cubicBezTo>
                    <a:pt x="1879" y="362"/>
                    <a:pt x="1878" y="363"/>
                    <a:pt x="1877" y="363"/>
                  </a:cubicBezTo>
                  <a:cubicBezTo>
                    <a:pt x="1876" y="364"/>
                    <a:pt x="1874" y="365"/>
                    <a:pt x="1873" y="365"/>
                  </a:cubicBezTo>
                  <a:cubicBezTo>
                    <a:pt x="1871" y="365"/>
                    <a:pt x="1870" y="368"/>
                    <a:pt x="1872" y="369"/>
                  </a:cubicBezTo>
                  <a:cubicBezTo>
                    <a:pt x="1873" y="370"/>
                    <a:pt x="1873" y="371"/>
                    <a:pt x="1873" y="372"/>
                  </a:cubicBezTo>
                  <a:cubicBezTo>
                    <a:pt x="1873" y="374"/>
                    <a:pt x="1874" y="373"/>
                    <a:pt x="1876" y="370"/>
                  </a:cubicBezTo>
                  <a:cubicBezTo>
                    <a:pt x="1879" y="367"/>
                    <a:pt x="1880" y="365"/>
                    <a:pt x="1879" y="365"/>
                  </a:cubicBezTo>
                  <a:close/>
                  <a:moveTo>
                    <a:pt x="1654" y="364"/>
                  </a:moveTo>
                  <a:cubicBezTo>
                    <a:pt x="1654" y="361"/>
                    <a:pt x="1654" y="361"/>
                    <a:pt x="1654" y="363"/>
                  </a:cubicBezTo>
                  <a:cubicBezTo>
                    <a:pt x="1653" y="364"/>
                    <a:pt x="1653" y="366"/>
                    <a:pt x="1653" y="367"/>
                  </a:cubicBezTo>
                  <a:cubicBezTo>
                    <a:pt x="1653" y="369"/>
                    <a:pt x="1653" y="369"/>
                    <a:pt x="1654" y="368"/>
                  </a:cubicBezTo>
                  <a:cubicBezTo>
                    <a:pt x="1654" y="368"/>
                    <a:pt x="1655" y="365"/>
                    <a:pt x="1654" y="364"/>
                  </a:cubicBezTo>
                  <a:close/>
                  <a:moveTo>
                    <a:pt x="1889" y="359"/>
                  </a:moveTo>
                  <a:cubicBezTo>
                    <a:pt x="1889" y="357"/>
                    <a:pt x="1888" y="355"/>
                    <a:pt x="1887" y="353"/>
                  </a:cubicBezTo>
                  <a:cubicBezTo>
                    <a:pt x="1884" y="350"/>
                    <a:pt x="1882" y="349"/>
                    <a:pt x="1884" y="353"/>
                  </a:cubicBezTo>
                  <a:cubicBezTo>
                    <a:pt x="1885" y="354"/>
                    <a:pt x="1885" y="358"/>
                    <a:pt x="1883" y="358"/>
                  </a:cubicBezTo>
                  <a:cubicBezTo>
                    <a:pt x="1882" y="358"/>
                    <a:pt x="1882" y="366"/>
                    <a:pt x="1883" y="368"/>
                  </a:cubicBezTo>
                  <a:cubicBezTo>
                    <a:pt x="1884" y="369"/>
                    <a:pt x="1889" y="362"/>
                    <a:pt x="1889" y="359"/>
                  </a:cubicBezTo>
                  <a:close/>
                  <a:moveTo>
                    <a:pt x="1648" y="364"/>
                  </a:moveTo>
                  <a:cubicBezTo>
                    <a:pt x="1648" y="363"/>
                    <a:pt x="1648" y="362"/>
                    <a:pt x="1648" y="363"/>
                  </a:cubicBezTo>
                  <a:cubicBezTo>
                    <a:pt x="1647" y="363"/>
                    <a:pt x="1647" y="364"/>
                    <a:pt x="1647" y="364"/>
                  </a:cubicBezTo>
                  <a:cubicBezTo>
                    <a:pt x="1647" y="365"/>
                    <a:pt x="1647" y="365"/>
                    <a:pt x="1648" y="364"/>
                  </a:cubicBezTo>
                  <a:close/>
                  <a:moveTo>
                    <a:pt x="1651" y="356"/>
                  </a:moveTo>
                  <a:cubicBezTo>
                    <a:pt x="1651" y="355"/>
                    <a:pt x="1651" y="354"/>
                    <a:pt x="1650" y="355"/>
                  </a:cubicBezTo>
                  <a:cubicBezTo>
                    <a:pt x="1650" y="355"/>
                    <a:pt x="1649" y="357"/>
                    <a:pt x="1649" y="359"/>
                  </a:cubicBezTo>
                  <a:cubicBezTo>
                    <a:pt x="1650" y="362"/>
                    <a:pt x="1650" y="362"/>
                    <a:pt x="1650" y="360"/>
                  </a:cubicBezTo>
                  <a:cubicBezTo>
                    <a:pt x="1651" y="359"/>
                    <a:pt x="1651" y="357"/>
                    <a:pt x="1651" y="356"/>
                  </a:cubicBezTo>
                  <a:close/>
                  <a:moveTo>
                    <a:pt x="1877" y="361"/>
                  </a:moveTo>
                  <a:cubicBezTo>
                    <a:pt x="1878" y="360"/>
                    <a:pt x="1875" y="357"/>
                    <a:pt x="1873" y="357"/>
                  </a:cubicBezTo>
                  <a:cubicBezTo>
                    <a:pt x="1871" y="357"/>
                    <a:pt x="1871" y="357"/>
                    <a:pt x="1872" y="359"/>
                  </a:cubicBezTo>
                  <a:cubicBezTo>
                    <a:pt x="1873" y="360"/>
                    <a:pt x="1873" y="360"/>
                    <a:pt x="1872" y="361"/>
                  </a:cubicBezTo>
                  <a:cubicBezTo>
                    <a:pt x="1871" y="362"/>
                    <a:pt x="1871" y="362"/>
                    <a:pt x="1873" y="362"/>
                  </a:cubicBezTo>
                  <a:cubicBezTo>
                    <a:pt x="1875" y="362"/>
                    <a:pt x="1876" y="361"/>
                    <a:pt x="1877" y="361"/>
                  </a:cubicBezTo>
                  <a:close/>
                  <a:moveTo>
                    <a:pt x="1635" y="342"/>
                  </a:moveTo>
                  <a:cubicBezTo>
                    <a:pt x="1635" y="342"/>
                    <a:pt x="1634" y="343"/>
                    <a:pt x="1634" y="345"/>
                  </a:cubicBezTo>
                  <a:cubicBezTo>
                    <a:pt x="1634" y="346"/>
                    <a:pt x="1633" y="347"/>
                    <a:pt x="1633" y="347"/>
                  </a:cubicBezTo>
                  <a:cubicBezTo>
                    <a:pt x="1632" y="347"/>
                    <a:pt x="1633" y="344"/>
                    <a:pt x="1635" y="338"/>
                  </a:cubicBezTo>
                  <a:cubicBezTo>
                    <a:pt x="1637" y="334"/>
                    <a:pt x="1638" y="330"/>
                    <a:pt x="1637" y="332"/>
                  </a:cubicBezTo>
                  <a:cubicBezTo>
                    <a:pt x="1636" y="333"/>
                    <a:pt x="1635" y="334"/>
                    <a:pt x="1635" y="335"/>
                  </a:cubicBezTo>
                  <a:cubicBezTo>
                    <a:pt x="1635" y="335"/>
                    <a:pt x="1634" y="338"/>
                    <a:pt x="1633" y="340"/>
                  </a:cubicBezTo>
                  <a:cubicBezTo>
                    <a:pt x="1631" y="345"/>
                    <a:pt x="1631" y="352"/>
                    <a:pt x="1633" y="357"/>
                  </a:cubicBezTo>
                  <a:cubicBezTo>
                    <a:pt x="1634" y="359"/>
                    <a:pt x="1634" y="357"/>
                    <a:pt x="1635" y="351"/>
                  </a:cubicBezTo>
                  <a:cubicBezTo>
                    <a:pt x="1635" y="346"/>
                    <a:pt x="1635" y="342"/>
                    <a:pt x="1635" y="342"/>
                  </a:cubicBezTo>
                  <a:close/>
                  <a:moveTo>
                    <a:pt x="1880" y="351"/>
                  </a:moveTo>
                  <a:cubicBezTo>
                    <a:pt x="1879" y="350"/>
                    <a:pt x="1879" y="349"/>
                    <a:pt x="1879" y="349"/>
                  </a:cubicBezTo>
                  <a:cubicBezTo>
                    <a:pt x="1880" y="349"/>
                    <a:pt x="1880" y="347"/>
                    <a:pt x="1879" y="347"/>
                  </a:cubicBezTo>
                  <a:cubicBezTo>
                    <a:pt x="1878" y="345"/>
                    <a:pt x="1878" y="345"/>
                    <a:pt x="1877" y="346"/>
                  </a:cubicBezTo>
                  <a:cubicBezTo>
                    <a:pt x="1876" y="347"/>
                    <a:pt x="1876" y="348"/>
                    <a:pt x="1877" y="349"/>
                  </a:cubicBezTo>
                  <a:cubicBezTo>
                    <a:pt x="1880" y="352"/>
                    <a:pt x="1881" y="353"/>
                    <a:pt x="1880" y="351"/>
                  </a:cubicBezTo>
                  <a:close/>
                  <a:moveTo>
                    <a:pt x="1637" y="326"/>
                  </a:moveTo>
                  <a:cubicBezTo>
                    <a:pt x="1637" y="324"/>
                    <a:pt x="1637" y="324"/>
                    <a:pt x="1635" y="326"/>
                  </a:cubicBezTo>
                  <a:cubicBezTo>
                    <a:pt x="1635" y="328"/>
                    <a:pt x="1635" y="328"/>
                    <a:pt x="1636" y="328"/>
                  </a:cubicBezTo>
                  <a:cubicBezTo>
                    <a:pt x="1637" y="328"/>
                    <a:pt x="1637" y="327"/>
                    <a:pt x="1637" y="326"/>
                  </a:cubicBezTo>
                  <a:close/>
                  <a:moveTo>
                    <a:pt x="1634" y="325"/>
                  </a:moveTo>
                  <a:cubicBezTo>
                    <a:pt x="1635" y="323"/>
                    <a:pt x="1636" y="320"/>
                    <a:pt x="1637" y="319"/>
                  </a:cubicBezTo>
                  <a:cubicBezTo>
                    <a:pt x="1637" y="316"/>
                    <a:pt x="1637" y="315"/>
                    <a:pt x="1635" y="314"/>
                  </a:cubicBezTo>
                  <a:cubicBezTo>
                    <a:pt x="1634" y="313"/>
                    <a:pt x="1632" y="311"/>
                    <a:pt x="1630" y="309"/>
                  </a:cubicBezTo>
                  <a:cubicBezTo>
                    <a:pt x="1629" y="307"/>
                    <a:pt x="1628" y="306"/>
                    <a:pt x="1625" y="306"/>
                  </a:cubicBezTo>
                  <a:cubicBezTo>
                    <a:pt x="1621" y="306"/>
                    <a:pt x="1620" y="307"/>
                    <a:pt x="1621" y="308"/>
                  </a:cubicBezTo>
                  <a:cubicBezTo>
                    <a:pt x="1622" y="308"/>
                    <a:pt x="1623" y="309"/>
                    <a:pt x="1623" y="310"/>
                  </a:cubicBezTo>
                  <a:cubicBezTo>
                    <a:pt x="1623" y="312"/>
                    <a:pt x="1622" y="312"/>
                    <a:pt x="1622" y="310"/>
                  </a:cubicBezTo>
                  <a:cubicBezTo>
                    <a:pt x="1620" y="308"/>
                    <a:pt x="1621" y="310"/>
                    <a:pt x="1623" y="316"/>
                  </a:cubicBezTo>
                  <a:cubicBezTo>
                    <a:pt x="1625" y="320"/>
                    <a:pt x="1630" y="327"/>
                    <a:pt x="1632" y="327"/>
                  </a:cubicBezTo>
                  <a:cubicBezTo>
                    <a:pt x="1633" y="327"/>
                    <a:pt x="1634" y="326"/>
                    <a:pt x="1634" y="325"/>
                  </a:cubicBezTo>
                  <a:close/>
                  <a:moveTo>
                    <a:pt x="1643" y="321"/>
                  </a:moveTo>
                  <a:cubicBezTo>
                    <a:pt x="1643" y="320"/>
                    <a:pt x="1642" y="320"/>
                    <a:pt x="1642" y="321"/>
                  </a:cubicBezTo>
                  <a:cubicBezTo>
                    <a:pt x="1640" y="322"/>
                    <a:pt x="1640" y="323"/>
                    <a:pt x="1642" y="323"/>
                  </a:cubicBezTo>
                  <a:cubicBezTo>
                    <a:pt x="1642" y="323"/>
                    <a:pt x="1643" y="322"/>
                    <a:pt x="1643" y="321"/>
                  </a:cubicBezTo>
                  <a:close/>
                  <a:moveTo>
                    <a:pt x="1639" y="310"/>
                  </a:moveTo>
                  <a:cubicBezTo>
                    <a:pt x="1639" y="308"/>
                    <a:pt x="1639" y="308"/>
                    <a:pt x="1636" y="307"/>
                  </a:cubicBezTo>
                  <a:cubicBezTo>
                    <a:pt x="1630" y="305"/>
                    <a:pt x="1630" y="305"/>
                    <a:pt x="1633" y="309"/>
                  </a:cubicBezTo>
                  <a:cubicBezTo>
                    <a:pt x="1637" y="313"/>
                    <a:pt x="1637" y="313"/>
                    <a:pt x="1639" y="310"/>
                  </a:cubicBezTo>
                  <a:close/>
                  <a:moveTo>
                    <a:pt x="1624" y="303"/>
                  </a:moveTo>
                  <a:cubicBezTo>
                    <a:pt x="1627" y="302"/>
                    <a:pt x="1627" y="301"/>
                    <a:pt x="1626" y="301"/>
                  </a:cubicBezTo>
                  <a:cubicBezTo>
                    <a:pt x="1625" y="301"/>
                    <a:pt x="1623" y="300"/>
                    <a:pt x="1622" y="299"/>
                  </a:cubicBezTo>
                  <a:cubicBezTo>
                    <a:pt x="1620" y="298"/>
                    <a:pt x="1620" y="298"/>
                    <a:pt x="1620" y="301"/>
                  </a:cubicBezTo>
                  <a:cubicBezTo>
                    <a:pt x="1620" y="305"/>
                    <a:pt x="1620" y="305"/>
                    <a:pt x="1624" y="303"/>
                  </a:cubicBezTo>
                  <a:close/>
                  <a:moveTo>
                    <a:pt x="1878" y="300"/>
                  </a:moveTo>
                  <a:cubicBezTo>
                    <a:pt x="1878" y="299"/>
                    <a:pt x="1876" y="297"/>
                    <a:pt x="1875" y="297"/>
                  </a:cubicBezTo>
                  <a:cubicBezTo>
                    <a:pt x="1874" y="297"/>
                    <a:pt x="1874" y="296"/>
                    <a:pt x="1873" y="295"/>
                  </a:cubicBezTo>
                  <a:cubicBezTo>
                    <a:pt x="1872" y="294"/>
                    <a:pt x="1871" y="294"/>
                    <a:pt x="1872" y="295"/>
                  </a:cubicBezTo>
                  <a:cubicBezTo>
                    <a:pt x="1872" y="299"/>
                    <a:pt x="1874" y="302"/>
                    <a:pt x="1876" y="302"/>
                  </a:cubicBezTo>
                  <a:cubicBezTo>
                    <a:pt x="1876" y="301"/>
                    <a:pt x="1878" y="301"/>
                    <a:pt x="1878" y="300"/>
                  </a:cubicBezTo>
                  <a:close/>
                  <a:moveTo>
                    <a:pt x="1884" y="300"/>
                  </a:moveTo>
                  <a:cubicBezTo>
                    <a:pt x="1884" y="300"/>
                    <a:pt x="1884" y="300"/>
                    <a:pt x="1883" y="300"/>
                  </a:cubicBezTo>
                  <a:cubicBezTo>
                    <a:pt x="1881" y="301"/>
                    <a:pt x="1881" y="301"/>
                    <a:pt x="1882" y="301"/>
                  </a:cubicBezTo>
                  <a:cubicBezTo>
                    <a:pt x="1883" y="301"/>
                    <a:pt x="1883" y="301"/>
                    <a:pt x="1884" y="300"/>
                  </a:cubicBezTo>
                  <a:close/>
                  <a:moveTo>
                    <a:pt x="1639" y="298"/>
                  </a:moveTo>
                  <a:cubicBezTo>
                    <a:pt x="1639" y="298"/>
                    <a:pt x="1639" y="297"/>
                    <a:pt x="1634" y="296"/>
                  </a:cubicBezTo>
                  <a:cubicBezTo>
                    <a:pt x="1630" y="295"/>
                    <a:pt x="1629" y="295"/>
                    <a:pt x="1629" y="297"/>
                  </a:cubicBezTo>
                  <a:cubicBezTo>
                    <a:pt x="1629" y="300"/>
                    <a:pt x="1637" y="301"/>
                    <a:pt x="1639" y="298"/>
                  </a:cubicBezTo>
                  <a:close/>
                  <a:moveTo>
                    <a:pt x="1650" y="299"/>
                  </a:moveTo>
                  <a:cubicBezTo>
                    <a:pt x="1651" y="298"/>
                    <a:pt x="1651" y="297"/>
                    <a:pt x="1651" y="297"/>
                  </a:cubicBezTo>
                  <a:cubicBezTo>
                    <a:pt x="1651" y="296"/>
                    <a:pt x="1650" y="297"/>
                    <a:pt x="1649" y="298"/>
                  </a:cubicBezTo>
                  <a:cubicBezTo>
                    <a:pt x="1648" y="301"/>
                    <a:pt x="1648" y="301"/>
                    <a:pt x="1650" y="299"/>
                  </a:cubicBezTo>
                  <a:close/>
                  <a:moveTo>
                    <a:pt x="1886" y="295"/>
                  </a:moveTo>
                  <a:cubicBezTo>
                    <a:pt x="1885" y="294"/>
                    <a:pt x="1885" y="295"/>
                    <a:pt x="1885" y="297"/>
                  </a:cubicBezTo>
                  <a:cubicBezTo>
                    <a:pt x="1885" y="298"/>
                    <a:pt x="1885" y="298"/>
                    <a:pt x="1886" y="298"/>
                  </a:cubicBezTo>
                  <a:cubicBezTo>
                    <a:pt x="1886" y="297"/>
                    <a:pt x="1886" y="296"/>
                    <a:pt x="1886" y="295"/>
                  </a:cubicBezTo>
                  <a:close/>
                  <a:moveTo>
                    <a:pt x="1883" y="292"/>
                  </a:moveTo>
                  <a:cubicBezTo>
                    <a:pt x="1884" y="287"/>
                    <a:pt x="1883" y="286"/>
                    <a:pt x="1878" y="283"/>
                  </a:cubicBezTo>
                  <a:cubicBezTo>
                    <a:pt x="1871" y="279"/>
                    <a:pt x="1867" y="282"/>
                    <a:pt x="1872" y="287"/>
                  </a:cubicBezTo>
                  <a:cubicBezTo>
                    <a:pt x="1873" y="288"/>
                    <a:pt x="1875" y="291"/>
                    <a:pt x="1877" y="292"/>
                  </a:cubicBezTo>
                  <a:cubicBezTo>
                    <a:pt x="1879" y="294"/>
                    <a:pt x="1880" y="295"/>
                    <a:pt x="1881" y="295"/>
                  </a:cubicBezTo>
                  <a:cubicBezTo>
                    <a:pt x="1881" y="294"/>
                    <a:pt x="1881" y="295"/>
                    <a:pt x="1881" y="296"/>
                  </a:cubicBezTo>
                  <a:cubicBezTo>
                    <a:pt x="1881" y="298"/>
                    <a:pt x="1881" y="298"/>
                    <a:pt x="1881" y="297"/>
                  </a:cubicBezTo>
                  <a:cubicBezTo>
                    <a:pt x="1882" y="296"/>
                    <a:pt x="1883" y="294"/>
                    <a:pt x="1883" y="292"/>
                  </a:cubicBezTo>
                  <a:close/>
                  <a:moveTo>
                    <a:pt x="1627" y="295"/>
                  </a:moveTo>
                  <a:cubicBezTo>
                    <a:pt x="1628" y="294"/>
                    <a:pt x="1626" y="291"/>
                    <a:pt x="1625" y="291"/>
                  </a:cubicBezTo>
                  <a:cubicBezTo>
                    <a:pt x="1624" y="291"/>
                    <a:pt x="1623" y="291"/>
                    <a:pt x="1623" y="290"/>
                  </a:cubicBezTo>
                  <a:cubicBezTo>
                    <a:pt x="1623" y="289"/>
                    <a:pt x="1622" y="289"/>
                    <a:pt x="1622" y="291"/>
                  </a:cubicBezTo>
                  <a:cubicBezTo>
                    <a:pt x="1621" y="293"/>
                    <a:pt x="1621" y="294"/>
                    <a:pt x="1624" y="295"/>
                  </a:cubicBezTo>
                  <a:cubicBezTo>
                    <a:pt x="1626" y="297"/>
                    <a:pt x="1627" y="297"/>
                    <a:pt x="1627" y="295"/>
                  </a:cubicBezTo>
                  <a:close/>
                  <a:moveTo>
                    <a:pt x="1639" y="292"/>
                  </a:moveTo>
                  <a:cubicBezTo>
                    <a:pt x="1642" y="289"/>
                    <a:pt x="1643" y="285"/>
                    <a:pt x="1641" y="286"/>
                  </a:cubicBezTo>
                  <a:cubicBezTo>
                    <a:pt x="1640" y="287"/>
                    <a:pt x="1639" y="287"/>
                    <a:pt x="1636" y="287"/>
                  </a:cubicBezTo>
                  <a:cubicBezTo>
                    <a:pt x="1633" y="287"/>
                    <a:pt x="1632" y="287"/>
                    <a:pt x="1631" y="289"/>
                  </a:cubicBezTo>
                  <a:cubicBezTo>
                    <a:pt x="1630" y="292"/>
                    <a:pt x="1630" y="294"/>
                    <a:pt x="1632" y="293"/>
                  </a:cubicBezTo>
                  <a:cubicBezTo>
                    <a:pt x="1632" y="293"/>
                    <a:pt x="1633" y="293"/>
                    <a:pt x="1634" y="294"/>
                  </a:cubicBezTo>
                  <a:cubicBezTo>
                    <a:pt x="1634" y="295"/>
                    <a:pt x="1637" y="294"/>
                    <a:pt x="1639" y="292"/>
                  </a:cubicBezTo>
                  <a:close/>
                  <a:moveTo>
                    <a:pt x="1629" y="289"/>
                  </a:moveTo>
                  <a:cubicBezTo>
                    <a:pt x="1629" y="288"/>
                    <a:pt x="1629" y="288"/>
                    <a:pt x="1629" y="288"/>
                  </a:cubicBezTo>
                  <a:cubicBezTo>
                    <a:pt x="1628" y="288"/>
                    <a:pt x="1628" y="289"/>
                    <a:pt x="1628" y="290"/>
                  </a:cubicBezTo>
                  <a:cubicBezTo>
                    <a:pt x="1628" y="291"/>
                    <a:pt x="1629" y="291"/>
                    <a:pt x="1629" y="289"/>
                  </a:cubicBezTo>
                  <a:close/>
                  <a:moveTo>
                    <a:pt x="1890" y="288"/>
                  </a:moveTo>
                  <a:cubicBezTo>
                    <a:pt x="1890" y="287"/>
                    <a:pt x="1890" y="287"/>
                    <a:pt x="1889" y="287"/>
                  </a:cubicBezTo>
                  <a:cubicBezTo>
                    <a:pt x="1887" y="287"/>
                    <a:pt x="1887" y="287"/>
                    <a:pt x="1888" y="289"/>
                  </a:cubicBezTo>
                  <a:cubicBezTo>
                    <a:pt x="1889" y="291"/>
                    <a:pt x="1890" y="290"/>
                    <a:pt x="1890" y="288"/>
                  </a:cubicBezTo>
                  <a:close/>
                  <a:moveTo>
                    <a:pt x="1639" y="284"/>
                  </a:moveTo>
                  <a:cubicBezTo>
                    <a:pt x="1639" y="283"/>
                    <a:pt x="1640" y="283"/>
                    <a:pt x="1641" y="283"/>
                  </a:cubicBezTo>
                  <a:cubicBezTo>
                    <a:pt x="1641" y="283"/>
                    <a:pt x="1642" y="283"/>
                    <a:pt x="1642" y="282"/>
                  </a:cubicBezTo>
                  <a:cubicBezTo>
                    <a:pt x="1642" y="281"/>
                    <a:pt x="1636" y="282"/>
                    <a:pt x="1635" y="283"/>
                  </a:cubicBezTo>
                  <a:cubicBezTo>
                    <a:pt x="1634" y="284"/>
                    <a:pt x="1634" y="284"/>
                    <a:pt x="1637" y="284"/>
                  </a:cubicBezTo>
                  <a:cubicBezTo>
                    <a:pt x="1639" y="284"/>
                    <a:pt x="1640" y="284"/>
                    <a:pt x="1639" y="284"/>
                  </a:cubicBezTo>
                  <a:close/>
                  <a:moveTo>
                    <a:pt x="1885" y="283"/>
                  </a:moveTo>
                  <a:cubicBezTo>
                    <a:pt x="1884" y="282"/>
                    <a:pt x="1883" y="282"/>
                    <a:pt x="1883" y="283"/>
                  </a:cubicBezTo>
                  <a:cubicBezTo>
                    <a:pt x="1883" y="284"/>
                    <a:pt x="1884" y="284"/>
                    <a:pt x="1884" y="284"/>
                  </a:cubicBezTo>
                  <a:cubicBezTo>
                    <a:pt x="1885" y="284"/>
                    <a:pt x="1885" y="284"/>
                    <a:pt x="1885" y="283"/>
                  </a:cubicBezTo>
                  <a:close/>
                  <a:moveTo>
                    <a:pt x="1890" y="275"/>
                  </a:moveTo>
                  <a:cubicBezTo>
                    <a:pt x="1891" y="270"/>
                    <a:pt x="1891" y="266"/>
                    <a:pt x="1890" y="266"/>
                  </a:cubicBezTo>
                  <a:cubicBezTo>
                    <a:pt x="1889" y="266"/>
                    <a:pt x="1889" y="268"/>
                    <a:pt x="1889" y="271"/>
                  </a:cubicBezTo>
                  <a:cubicBezTo>
                    <a:pt x="1889" y="274"/>
                    <a:pt x="1889" y="278"/>
                    <a:pt x="1888" y="280"/>
                  </a:cubicBezTo>
                  <a:cubicBezTo>
                    <a:pt x="1888" y="282"/>
                    <a:pt x="1888" y="283"/>
                    <a:pt x="1888" y="282"/>
                  </a:cubicBezTo>
                  <a:cubicBezTo>
                    <a:pt x="1889" y="282"/>
                    <a:pt x="1890" y="279"/>
                    <a:pt x="1890" y="275"/>
                  </a:cubicBezTo>
                  <a:close/>
                  <a:moveTo>
                    <a:pt x="1886" y="280"/>
                  </a:moveTo>
                  <a:cubicBezTo>
                    <a:pt x="1887" y="276"/>
                    <a:pt x="1887" y="267"/>
                    <a:pt x="1886" y="264"/>
                  </a:cubicBezTo>
                  <a:cubicBezTo>
                    <a:pt x="1884" y="260"/>
                    <a:pt x="1882" y="261"/>
                    <a:pt x="1877" y="266"/>
                  </a:cubicBezTo>
                  <a:cubicBezTo>
                    <a:pt x="1870" y="275"/>
                    <a:pt x="1870" y="276"/>
                    <a:pt x="1881" y="280"/>
                  </a:cubicBezTo>
                  <a:cubicBezTo>
                    <a:pt x="1886" y="282"/>
                    <a:pt x="1886" y="282"/>
                    <a:pt x="1886" y="280"/>
                  </a:cubicBezTo>
                  <a:close/>
                  <a:moveTo>
                    <a:pt x="1867" y="270"/>
                  </a:moveTo>
                  <a:cubicBezTo>
                    <a:pt x="1867" y="269"/>
                    <a:pt x="1867" y="270"/>
                    <a:pt x="1867" y="271"/>
                  </a:cubicBezTo>
                  <a:cubicBezTo>
                    <a:pt x="1867" y="273"/>
                    <a:pt x="1867" y="273"/>
                    <a:pt x="1867" y="272"/>
                  </a:cubicBezTo>
                  <a:cubicBezTo>
                    <a:pt x="1868" y="271"/>
                    <a:pt x="1868" y="270"/>
                    <a:pt x="1867" y="270"/>
                  </a:cubicBezTo>
                  <a:close/>
                  <a:moveTo>
                    <a:pt x="1877" y="262"/>
                  </a:moveTo>
                  <a:cubicBezTo>
                    <a:pt x="1878" y="261"/>
                    <a:pt x="1878" y="260"/>
                    <a:pt x="1877" y="260"/>
                  </a:cubicBezTo>
                  <a:cubicBezTo>
                    <a:pt x="1876" y="259"/>
                    <a:pt x="1877" y="259"/>
                    <a:pt x="1878" y="258"/>
                  </a:cubicBezTo>
                  <a:cubicBezTo>
                    <a:pt x="1879" y="257"/>
                    <a:pt x="1879" y="257"/>
                    <a:pt x="1876" y="257"/>
                  </a:cubicBezTo>
                  <a:cubicBezTo>
                    <a:pt x="1875" y="258"/>
                    <a:pt x="1873" y="258"/>
                    <a:pt x="1873" y="258"/>
                  </a:cubicBezTo>
                  <a:cubicBezTo>
                    <a:pt x="1872" y="258"/>
                    <a:pt x="1872" y="258"/>
                    <a:pt x="1872" y="259"/>
                  </a:cubicBezTo>
                  <a:cubicBezTo>
                    <a:pt x="1872" y="259"/>
                    <a:pt x="1873" y="260"/>
                    <a:pt x="1873" y="260"/>
                  </a:cubicBezTo>
                  <a:cubicBezTo>
                    <a:pt x="1874" y="260"/>
                    <a:pt x="1874" y="260"/>
                    <a:pt x="1874" y="261"/>
                  </a:cubicBezTo>
                  <a:cubicBezTo>
                    <a:pt x="1874" y="261"/>
                    <a:pt x="1874" y="261"/>
                    <a:pt x="1873" y="261"/>
                  </a:cubicBezTo>
                  <a:cubicBezTo>
                    <a:pt x="1872" y="261"/>
                    <a:pt x="1872" y="262"/>
                    <a:pt x="1873" y="263"/>
                  </a:cubicBezTo>
                  <a:cubicBezTo>
                    <a:pt x="1875" y="265"/>
                    <a:pt x="1876" y="265"/>
                    <a:pt x="1877" y="262"/>
                  </a:cubicBezTo>
                  <a:close/>
                  <a:moveTo>
                    <a:pt x="1636" y="261"/>
                  </a:moveTo>
                  <a:cubicBezTo>
                    <a:pt x="1637" y="261"/>
                    <a:pt x="1639" y="258"/>
                    <a:pt x="1638" y="257"/>
                  </a:cubicBezTo>
                  <a:cubicBezTo>
                    <a:pt x="1637" y="257"/>
                    <a:pt x="1637" y="257"/>
                    <a:pt x="1635" y="258"/>
                  </a:cubicBezTo>
                  <a:cubicBezTo>
                    <a:pt x="1634" y="259"/>
                    <a:pt x="1633" y="261"/>
                    <a:pt x="1631" y="261"/>
                  </a:cubicBezTo>
                  <a:cubicBezTo>
                    <a:pt x="1629" y="263"/>
                    <a:pt x="1629" y="263"/>
                    <a:pt x="1629" y="263"/>
                  </a:cubicBezTo>
                  <a:cubicBezTo>
                    <a:pt x="1632" y="262"/>
                    <a:pt x="1632" y="262"/>
                    <a:pt x="1632" y="262"/>
                  </a:cubicBezTo>
                  <a:cubicBezTo>
                    <a:pt x="1633" y="261"/>
                    <a:pt x="1635" y="261"/>
                    <a:pt x="1636" y="261"/>
                  </a:cubicBezTo>
                  <a:close/>
                  <a:moveTo>
                    <a:pt x="1629" y="260"/>
                  </a:moveTo>
                  <a:cubicBezTo>
                    <a:pt x="1630" y="259"/>
                    <a:pt x="1631" y="259"/>
                    <a:pt x="1632" y="259"/>
                  </a:cubicBezTo>
                  <a:cubicBezTo>
                    <a:pt x="1632" y="259"/>
                    <a:pt x="1633" y="258"/>
                    <a:pt x="1633" y="258"/>
                  </a:cubicBezTo>
                  <a:cubicBezTo>
                    <a:pt x="1634" y="257"/>
                    <a:pt x="1633" y="257"/>
                    <a:pt x="1632" y="258"/>
                  </a:cubicBezTo>
                  <a:cubicBezTo>
                    <a:pt x="1630" y="258"/>
                    <a:pt x="1626" y="261"/>
                    <a:pt x="1628" y="261"/>
                  </a:cubicBezTo>
                  <a:cubicBezTo>
                    <a:pt x="1628" y="261"/>
                    <a:pt x="1629" y="261"/>
                    <a:pt x="1629" y="260"/>
                  </a:cubicBezTo>
                  <a:close/>
                  <a:moveTo>
                    <a:pt x="1881" y="244"/>
                  </a:moveTo>
                  <a:cubicBezTo>
                    <a:pt x="1879" y="240"/>
                    <a:pt x="1878" y="243"/>
                    <a:pt x="1880" y="248"/>
                  </a:cubicBezTo>
                  <a:cubicBezTo>
                    <a:pt x="1881" y="251"/>
                    <a:pt x="1881" y="251"/>
                    <a:pt x="1882" y="249"/>
                  </a:cubicBezTo>
                  <a:cubicBezTo>
                    <a:pt x="1882" y="247"/>
                    <a:pt x="1882" y="246"/>
                    <a:pt x="1881" y="244"/>
                  </a:cubicBezTo>
                  <a:close/>
                  <a:moveTo>
                    <a:pt x="1885" y="249"/>
                  </a:moveTo>
                  <a:cubicBezTo>
                    <a:pt x="1884" y="249"/>
                    <a:pt x="1884" y="249"/>
                    <a:pt x="1884" y="250"/>
                  </a:cubicBezTo>
                  <a:cubicBezTo>
                    <a:pt x="1884" y="251"/>
                    <a:pt x="1884" y="252"/>
                    <a:pt x="1885" y="251"/>
                  </a:cubicBezTo>
                  <a:cubicBezTo>
                    <a:pt x="1885" y="250"/>
                    <a:pt x="1885" y="249"/>
                    <a:pt x="1885" y="249"/>
                  </a:cubicBezTo>
                  <a:close/>
                  <a:moveTo>
                    <a:pt x="1887" y="244"/>
                  </a:moveTo>
                  <a:cubicBezTo>
                    <a:pt x="1888" y="240"/>
                    <a:pt x="1887" y="232"/>
                    <a:pt x="1886" y="234"/>
                  </a:cubicBezTo>
                  <a:cubicBezTo>
                    <a:pt x="1885" y="235"/>
                    <a:pt x="1885" y="235"/>
                    <a:pt x="1885" y="233"/>
                  </a:cubicBezTo>
                  <a:cubicBezTo>
                    <a:pt x="1886" y="231"/>
                    <a:pt x="1885" y="229"/>
                    <a:pt x="1884" y="228"/>
                  </a:cubicBezTo>
                  <a:cubicBezTo>
                    <a:pt x="1883" y="225"/>
                    <a:pt x="1882" y="225"/>
                    <a:pt x="1882" y="227"/>
                  </a:cubicBezTo>
                  <a:cubicBezTo>
                    <a:pt x="1882" y="229"/>
                    <a:pt x="1884" y="240"/>
                    <a:pt x="1885" y="245"/>
                  </a:cubicBezTo>
                  <a:cubicBezTo>
                    <a:pt x="1885" y="248"/>
                    <a:pt x="1886" y="247"/>
                    <a:pt x="1887" y="244"/>
                  </a:cubicBezTo>
                  <a:close/>
                  <a:moveTo>
                    <a:pt x="1629" y="243"/>
                  </a:moveTo>
                  <a:cubicBezTo>
                    <a:pt x="1628" y="242"/>
                    <a:pt x="1627" y="241"/>
                    <a:pt x="1627" y="241"/>
                  </a:cubicBezTo>
                  <a:cubicBezTo>
                    <a:pt x="1627" y="242"/>
                    <a:pt x="1627" y="243"/>
                    <a:pt x="1628" y="243"/>
                  </a:cubicBezTo>
                  <a:cubicBezTo>
                    <a:pt x="1631" y="245"/>
                    <a:pt x="1631" y="245"/>
                    <a:pt x="1629" y="243"/>
                  </a:cubicBezTo>
                  <a:close/>
                  <a:moveTo>
                    <a:pt x="1632" y="238"/>
                  </a:moveTo>
                  <a:cubicBezTo>
                    <a:pt x="1632" y="235"/>
                    <a:pt x="1632" y="233"/>
                    <a:pt x="1633" y="233"/>
                  </a:cubicBezTo>
                  <a:cubicBezTo>
                    <a:pt x="1634" y="232"/>
                    <a:pt x="1634" y="232"/>
                    <a:pt x="1633" y="234"/>
                  </a:cubicBezTo>
                  <a:cubicBezTo>
                    <a:pt x="1633" y="236"/>
                    <a:pt x="1633" y="236"/>
                    <a:pt x="1633" y="236"/>
                  </a:cubicBezTo>
                  <a:cubicBezTo>
                    <a:pt x="1634" y="234"/>
                    <a:pt x="1634" y="234"/>
                    <a:pt x="1634" y="234"/>
                  </a:cubicBezTo>
                  <a:cubicBezTo>
                    <a:pt x="1635" y="232"/>
                    <a:pt x="1635" y="231"/>
                    <a:pt x="1634" y="229"/>
                  </a:cubicBezTo>
                  <a:cubicBezTo>
                    <a:pt x="1633" y="227"/>
                    <a:pt x="1632" y="227"/>
                    <a:pt x="1631" y="230"/>
                  </a:cubicBezTo>
                  <a:cubicBezTo>
                    <a:pt x="1630" y="232"/>
                    <a:pt x="1630" y="232"/>
                    <a:pt x="1630" y="230"/>
                  </a:cubicBezTo>
                  <a:cubicBezTo>
                    <a:pt x="1630" y="228"/>
                    <a:pt x="1630" y="227"/>
                    <a:pt x="1631" y="226"/>
                  </a:cubicBezTo>
                  <a:cubicBezTo>
                    <a:pt x="1632" y="225"/>
                    <a:pt x="1632" y="225"/>
                    <a:pt x="1631" y="224"/>
                  </a:cubicBezTo>
                  <a:cubicBezTo>
                    <a:pt x="1630" y="223"/>
                    <a:pt x="1629" y="223"/>
                    <a:pt x="1630" y="223"/>
                  </a:cubicBezTo>
                  <a:cubicBezTo>
                    <a:pt x="1630" y="224"/>
                    <a:pt x="1629" y="226"/>
                    <a:pt x="1629" y="229"/>
                  </a:cubicBezTo>
                  <a:cubicBezTo>
                    <a:pt x="1628" y="231"/>
                    <a:pt x="1628" y="233"/>
                    <a:pt x="1628" y="235"/>
                  </a:cubicBezTo>
                  <a:cubicBezTo>
                    <a:pt x="1628" y="237"/>
                    <a:pt x="1628" y="237"/>
                    <a:pt x="1629" y="235"/>
                  </a:cubicBezTo>
                  <a:cubicBezTo>
                    <a:pt x="1629" y="232"/>
                    <a:pt x="1630" y="232"/>
                    <a:pt x="1630" y="236"/>
                  </a:cubicBezTo>
                  <a:cubicBezTo>
                    <a:pt x="1630" y="239"/>
                    <a:pt x="1631" y="242"/>
                    <a:pt x="1632" y="242"/>
                  </a:cubicBezTo>
                  <a:cubicBezTo>
                    <a:pt x="1632" y="242"/>
                    <a:pt x="1632" y="240"/>
                    <a:pt x="1632" y="238"/>
                  </a:cubicBezTo>
                  <a:close/>
                  <a:moveTo>
                    <a:pt x="1882" y="238"/>
                  </a:moveTo>
                  <a:cubicBezTo>
                    <a:pt x="1881" y="236"/>
                    <a:pt x="1881" y="233"/>
                    <a:pt x="1881" y="232"/>
                  </a:cubicBezTo>
                  <a:cubicBezTo>
                    <a:pt x="1880" y="231"/>
                    <a:pt x="1880" y="231"/>
                    <a:pt x="1880" y="234"/>
                  </a:cubicBezTo>
                  <a:cubicBezTo>
                    <a:pt x="1880" y="237"/>
                    <a:pt x="1881" y="242"/>
                    <a:pt x="1882" y="242"/>
                  </a:cubicBezTo>
                  <a:cubicBezTo>
                    <a:pt x="1882" y="242"/>
                    <a:pt x="1882" y="240"/>
                    <a:pt x="1882" y="238"/>
                  </a:cubicBezTo>
                  <a:close/>
                  <a:moveTo>
                    <a:pt x="1869" y="237"/>
                  </a:moveTo>
                  <a:cubicBezTo>
                    <a:pt x="1869" y="237"/>
                    <a:pt x="1869" y="237"/>
                    <a:pt x="1869" y="239"/>
                  </a:cubicBezTo>
                  <a:cubicBezTo>
                    <a:pt x="1869" y="240"/>
                    <a:pt x="1869" y="240"/>
                    <a:pt x="1869" y="239"/>
                  </a:cubicBezTo>
                  <a:cubicBezTo>
                    <a:pt x="1869" y="238"/>
                    <a:pt x="1869" y="237"/>
                    <a:pt x="1869" y="237"/>
                  </a:cubicBezTo>
                  <a:close/>
                  <a:moveTo>
                    <a:pt x="1890" y="234"/>
                  </a:moveTo>
                  <a:cubicBezTo>
                    <a:pt x="1890" y="234"/>
                    <a:pt x="1889" y="235"/>
                    <a:pt x="1889" y="236"/>
                  </a:cubicBezTo>
                  <a:cubicBezTo>
                    <a:pt x="1890" y="237"/>
                    <a:pt x="1890" y="237"/>
                    <a:pt x="1890" y="236"/>
                  </a:cubicBezTo>
                  <a:cubicBezTo>
                    <a:pt x="1890" y="235"/>
                    <a:pt x="1890" y="235"/>
                    <a:pt x="1890" y="234"/>
                  </a:cubicBezTo>
                  <a:close/>
                  <a:moveTo>
                    <a:pt x="1889" y="230"/>
                  </a:moveTo>
                  <a:cubicBezTo>
                    <a:pt x="1889" y="230"/>
                    <a:pt x="1889" y="230"/>
                    <a:pt x="1889" y="232"/>
                  </a:cubicBezTo>
                  <a:cubicBezTo>
                    <a:pt x="1889" y="232"/>
                    <a:pt x="1889" y="233"/>
                    <a:pt x="1889" y="232"/>
                  </a:cubicBezTo>
                  <a:cubicBezTo>
                    <a:pt x="1889" y="231"/>
                    <a:pt x="1889" y="230"/>
                    <a:pt x="1889" y="230"/>
                  </a:cubicBezTo>
                  <a:close/>
                  <a:moveTo>
                    <a:pt x="1875" y="225"/>
                  </a:moveTo>
                  <a:cubicBezTo>
                    <a:pt x="1874" y="223"/>
                    <a:pt x="1874" y="223"/>
                    <a:pt x="1874" y="224"/>
                  </a:cubicBezTo>
                  <a:cubicBezTo>
                    <a:pt x="1873" y="225"/>
                    <a:pt x="1874" y="229"/>
                    <a:pt x="1875" y="227"/>
                  </a:cubicBezTo>
                  <a:cubicBezTo>
                    <a:pt x="1875" y="227"/>
                    <a:pt x="1875" y="225"/>
                    <a:pt x="1875" y="225"/>
                  </a:cubicBezTo>
                  <a:close/>
                  <a:moveTo>
                    <a:pt x="1635" y="222"/>
                  </a:moveTo>
                  <a:cubicBezTo>
                    <a:pt x="1635" y="221"/>
                    <a:pt x="1634" y="221"/>
                    <a:pt x="1633" y="221"/>
                  </a:cubicBezTo>
                  <a:cubicBezTo>
                    <a:pt x="1633" y="221"/>
                    <a:pt x="1632" y="221"/>
                    <a:pt x="1633" y="222"/>
                  </a:cubicBezTo>
                  <a:cubicBezTo>
                    <a:pt x="1633" y="223"/>
                    <a:pt x="1635" y="223"/>
                    <a:pt x="1635" y="222"/>
                  </a:cubicBezTo>
                  <a:close/>
                  <a:moveTo>
                    <a:pt x="1876" y="219"/>
                  </a:moveTo>
                  <a:cubicBezTo>
                    <a:pt x="1875" y="217"/>
                    <a:pt x="1874" y="215"/>
                    <a:pt x="1873" y="215"/>
                  </a:cubicBezTo>
                  <a:cubicBezTo>
                    <a:pt x="1873" y="215"/>
                    <a:pt x="1874" y="217"/>
                    <a:pt x="1875" y="218"/>
                  </a:cubicBezTo>
                  <a:cubicBezTo>
                    <a:pt x="1876" y="220"/>
                    <a:pt x="1877" y="221"/>
                    <a:pt x="1877" y="222"/>
                  </a:cubicBezTo>
                  <a:cubicBezTo>
                    <a:pt x="1877" y="223"/>
                    <a:pt x="1878" y="223"/>
                    <a:pt x="1878" y="223"/>
                  </a:cubicBezTo>
                  <a:cubicBezTo>
                    <a:pt x="1878" y="222"/>
                    <a:pt x="1877" y="221"/>
                    <a:pt x="1876" y="219"/>
                  </a:cubicBezTo>
                  <a:close/>
                  <a:moveTo>
                    <a:pt x="1871" y="183"/>
                  </a:moveTo>
                  <a:cubicBezTo>
                    <a:pt x="1869" y="180"/>
                    <a:pt x="1869" y="180"/>
                    <a:pt x="1870" y="183"/>
                  </a:cubicBezTo>
                  <a:cubicBezTo>
                    <a:pt x="1871" y="186"/>
                    <a:pt x="1871" y="188"/>
                    <a:pt x="1872" y="187"/>
                  </a:cubicBezTo>
                  <a:cubicBezTo>
                    <a:pt x="1872" y="187"/>
                    <a:pt x="1872" y="185"/>
                    <a:pt x="1871" y="183"/>
                  </a:cubicBezTo>
                  <a:close/>
                  <a:moveTo>
                    <a:pt x="1638" y="177"/>
                  </a:moveTo>
                  <a:cubicBezTo>
                    <a:pt x="1639" y="175"/>
                    <a:pt x="1639" y="173"/>
                    <a:pt x="1637" y="175"/>
                  </a:cubicBezTo>
                  <a:cubicBezTo>
                    <a:pt x="1635" y="177"/>
                    <a:pt x="1635" y="178"/>
                    <a:pt x="1636" y="178"/>
                  </a:cubicBezTo>
                  <a:cubicBezTo>
                    <a:pt x="1636" y="178"/>
                    <a:pt x="1637" y="178"/>
                    <a:pt x="1638" y="177"/>
                  </a:cubicBezTo>
                  <a:close/>
                  <a:moveTo>
                    <a:pt x="1637" y="166"/>
                  </a:moveTo>
                  <a:cubicBezTo>
                    <a:pt x="1637" y="163"/>
                    <a:pt x="1637" y="163"/>
                    <a:pt x="1637" y="163"/>
                  </a:cubicBezTo>
                  <a:cubicBezTo>
                    <a:pt x="1636" y="165"/>
                    <a:pt x="1636" y="165"/>
                    <a:pt x="1636" y="165"/>
                  </a:cubicBezTo>
                  <a:cubicBezTo>
                    <a:pt x="1635" y="167"/>
                    <a:pt x="1635" y="169"/>
                    <a:pt x="1635" y="171"/>
                  </a:cubicBezTo>
                  <a:cubicBezTo>
                    <a:pt x="1635" y="173"/>
                    <a:pt x="1635" y="173"/>
                    <a:pt x="1635" y="173"/>
                  </a:cubicBezTo>
                  <a:cubicBezTo>
                    <a:pt x="1636" y="171"/>
                    <a:pt x="1636" y="171"/>
                    <a:pt x="1636" y="171"/>
                  </a:cubicBezTo>
                  <a:cubicBezTo>
                    <a:pt x="1636" y="170"/>
                    <a:pt x="1637" y="167"/>
                    <a:pt x="1637" y="166"/>
                  </a:cubicBezTo>
                  <a:close/>
                  <a:moveTo>
                    <a:pt x="1642" y="168"/>
                  </a:moveTo>
                  <a:cubicBezTo>
                    <a:pt x="1643" y="166"/>
                    <a:pt x="1642" y="166"/>
                    <a:pt x="1641" y="167"/>
                  </a:cubicBezTo>
                  <a:cubicBezTo>
                    <a:pt x="1640" y="169"/>
                    <a:pt x="1639" y="169"/>
                    <a:pt x="1641" y="169"/>
                  </a:cubicBezTo>
                  <a:cubicBezTo>
                    <a:pt x="1641" y="169"/>
                    <a:pt x="1642" y="169"/>
                    <a:pt x="1642" y="168"/>
                  </a:cubicBezTo>
                  <a:close/>
                  <a:moveTo>
                    <a:pt x="1644" y="161"/>
                  </a:moveTo>
                  <a:cubicBezTo>
                    <a:pt x="1644" y="158"/>
                    <a:pt x="1642" y="159"/>
                    <a:pt x="1640" y="163"/>
                  </a:cubicBezTo>
                  <a:cubicBezTo>
                    <a:pt x="1639" y="166"/>
                    <a:pt x="1639" y="166"/>
                    <a:pt x="1639" y="166"/>
                  </a:cubicBezTo>
                  <a:cubicBezTo>
                    <a:pt x="1641" y="165"/>
                    <a:pt x="1641" y="165"/>
                    <a:pt x="1641" y="165"/>
                  </a:cubicBezTo>
                  <a:cubicBezTo>
                    <a:pt x="1642" y="164"/>
                    <a:pt x="1643" y="163"/>
                    <a:pt x="1644" y="161"/>
                  </a:cubicBezTo>
                  <a:close/>
                  <a:moveTo>
                    <a:pt x="1634" y="155"/>
                  </a:moveTo>
                  <a:cubicBezTo>
                    <a:pt x="1634" y="154"/>
                    <a:pt x="1634" y="152"/>
                    <a:pt x="1633" y="152"/>
                  </a:cubicBezTo>
                  <a:cubicBezTo>
                    <a:pt x="1632" y="152"/>
                    <a:pt x="1631" y="157"/>
                    <a:pt x="1631" y="159"/>
                  </a:cubicBezTo>
                  <a:cubicBezTo>
                    <a:pt x="1631" y="161"/>
                    <a:pt x="1630" y="161"/>
                    <a:pt x="1629" y="160"/>
                  </a:cubicBezTo>
                  <a:cubicBezTo>
                    <a:pt x="1628" y="159"/>
                    <a:pt x="1628" y="160"/>
                    <a:pt x="1629" y="163"/>
                  </a:cubicBezTo>
                  <a:cubicBezTo>
                    <a:pt x="1630" y="165"/>
                    <a:pt x="1630" y="164"/>
                    <a:pt x="1631" y="161"/>
                  </a:cubicBezTo>
                  <a:cubicBezTo>
                    <a:pt x="1632" y="159"/>
                    <a:pt x="1633" y="157"/>
                    <a:pt x="1634" y="155"/>
                  </a:cubicBezTo>
                  <a:close/>
                  <a:moveTo>
                    <a:pt x="1638" y="151"/>
                  </a:moveTo>
                  <a:cubicBezTo>
                    <a:pt x="1637" y="150"/>
                    <a:pt x="1637" y="151"/>
                    <a:pt x="1636" y="152"/>
                  </a:cubicBezTo>
                  <a:cubicBezTo>
                    <a:pt x="1634" y="155"/>
                    <a:pt x="1634" y="156"/>
                    <a:pt x="1637" y="153"/>
                  </a:cubicBezTo>
                  <a:cubicBezTo>
                    <a:pt x="1639" y="152"/>
                    <a:pt x="1639" y="151"/>
                    <a:pt x="1638" y="151"/>
                  </a:cubicBezTo>
                  <a:close/>
                  <a:moveTo>
                    <a:pt x="1657" y="127"/>
                  </a:moveTo>
                  <a:cubicBezTo>
                    <a:pt x="1658" y="126"/>
                    <a:pt x="1658" y="125"/>
                    <a:pt x="1656" y="125"/>
                  </a:cubicBezTo>
                  <a:cubicBezTo>
                    <a:pt x="1655" y="125"/>
                    <a:pt x="1653" y="128"/>
                    <a:pt x="1653" y="130"/>
                  </a:cubicBezTo>
                  <a:cubicBezTo>
                    <a:pt x="1653" y="133"/>
                    <a:pt x="1653" y="133"/>
                    <a:pt x="1653" y="133"/>
                  </a:cubicBezTo>
                  <a:cubicBezTo>
                    <a:pt x="1654" y="130"/>
                    <a:pt x="1654" y="130"/>
                    <a:pt x="1654" y="130"/>
                  </a:cubicBezTo>
                  <a:cubicBezTo>
                    <a:pt x="1654" y="129"/>
                    <a:pt x="1656" y="127"/>
                    <a:pt x="1657" y="127"/>
                  </a:cubicBezTo>
                  <a:close/>
                  <a:moveTo>
                    <a:pt x="1242" y="63"/>
                  </a:moveTo>
                  <a:cubicBezTo>
                    <a:pt x="1241" y="62"/>
                    <a:pt x="1240" y="64"/>
                    <a:pt x="1240" y="66"/>
                  </a:cubicBezTo>
                  <a:cubicBezTo>
                    <a:pt x="1240" y="67"/>
                    <a:pt x="1240" y="67"/>
                    <a:pt x="1241" y="65"/>
                  </a:cubicBezTo>
                  <a:cubicBezTo>
                    <a:pt x="1242" y="64"/>
                    <a:pt x="1242" y="63"/>
                    <a:pt x="1242" y="63"/>
                  </a:cubicBezTo>
                  <a:close/>
                  <a:moveTo>
                    <a:pt x="1297" y="57"/>
                  </a:moveTo>
                  <a:cubicBezTo>
                    <a:pt x="1297" y="57"/>
                    <a:pt x="1296" y="55"/>
                    <a:pt x="1294" y="53"/>
                  </a:cubicBezTo>
                  <a:cubicBezTo>
                    <a:pt x="1292" y="49"/>
                    <a:pt x="1291" y="50"/>
                    <a:pt x="1294" y="54"/>
                  </a:cubicBezTo>
                  <a:cubicBezTo>
                    <a:pt x="1295" y="57"/>
                    <a:pt x="1297" y="58"/>
                    <a:pt x="1297" y="57"/>
                  </a:cubicBezTo>
                  <a:close/>
                  <a:moveTo>
                    <a:pt x="1286" y="52"/>
                  </a:moveTo>
                  <a:cubicBezTo>
                    <a:pt x="1286" y="51"/>
                    <a:pt x="1285" y="50"/>
                    <a:pt x="1284" y="49"/>
                  </a:cubicBezTo>
                  <a:cubicBezTo>
                    <a:pt x="1283" y="49"/>
                    <a:pt x="1283" y="49"/>
                    <a:pt x="1284" y="51"/>
                  </a:cubicBezTo>
                  <a:cubicBezTo>
                    <a:pt x="1286" y="53"/>
                    <a:pt x="1287" y="53"/>
                    <a:pt x="1286" y="52"/>
                  </a:cubicBezTo>
                  <a:close/>
                  <a:moveTo>
                    <a:pt x="156" y="2147"/>
                  </a:moveTo>
                  <a:cubicBezTo>
                    <a:pt x="158" y="2149"/>
                    <a:pt x="158" y="2149"/>
                    <a:pt x="158" y="2149"/>
                  </a:cubicBezTo>
                  <a:cubicBezTo>
                    <a:pt x="210" y="2150"/>
                    <a:pt x="210" y="2150"/>
                    <a:pt x="210" y="2150"/>
                  </a:cubicBezTo>
                  <a:cubicBezTo>
                    <a:pt x="259" y="2150"/>
                    <a:pt x="262" y="2150"/>
                    <a:pt x="265" y="2148"/>
                  </a:cubicBezTo>
                  <a:cubicBezTo>
                    <a:pt x="270" y="2144"/>
                    <a:pt x="271" y="2141"/>
                    <a:pt x="270" y="2122"/>
                  </a:cubicBezTo>
                  <a:cubicBezTo>
                    <a:pt x="269" y="2107"/>
                    <a:pt x="269" y="2107"/>
                    <a:pt x="269" y="2107"/>
                  </a:cubicBezTo>
                  <a:cubicBezTo>
                    <a:pt x="272" y="2104"/>
                    <a:pt x="272" y="2104"/>
                    <a:pt x="272" y="2104"/>
                  </a:cubicBezTo>
                  <a:cubicBezTo>
                    <a:pt x="277" y="2100"/>
                    <a:pt x="282" y="2094"/>
                    <a:pt x="285" y="2090"/>
                  </a:cubicBezTo>
                  <a:cubicBezTo>
                    <a:pt x="287" y="2087"/>
                    <a:pt x="287" y="2087"/>
                    <a:pt x="291" y="2088"/>
                  </a:cubicBezTo>
                  <a:cubicBezTo>
                    <a:pt x="295" y="2089"/>
                    <a:pt x="295" y="2090"/>
                    <a:pt x="301" y="2091"/>
                  </a:cubicBezTo>
                  <a:cubicBezTo>
                    <a:pt x="303" y="2091"/>
                    <a:pt x="306" y="2092"/>
                    <a:pt x="307" y="2092"/>
                  </a:cubicBezTo>
                  <a:cubicBezTo>
                    <a:pt x="314" y="2093"/>
                    <a:pt x="324" y="2094"/>
                    <a:pt x="327" y="2094"/>
                  </a:cubicBezTo>
                  <a:cubicBezTo>
                    <a:pt x="329" y="2094"/>
                    <a:pt x="332" y="2092"/>
                    <a:pt x="334" y="2091"/>
                  </a:cubicBezTo>
                  <a:cubicBezTo>
                    <a:pt x="336" y="2089"/>
                    <a:pt x="338" y="2088"/>
                    <a:pt x="338" y="2088"/>
                  </a:cubicBezTo>
                  <a:cubicBezTo>
                    <a:pt x="339" y="2089"/>
                    <a:pt x="339" y="2092"/>
                    <a:pt x="339" y="2094"/>
                  </a:cubicBezTo>
                  <a:cubicBezTo>
                    <a:pt x="339" y="2101"/>
                    <a:pt x="342" y="2110"/>
                    <a:pt x="346" y="2114"/>
                  </a:cubicBezTo>
                  <a:cubicBezTo>
                    <a:pt x="353" y="2123"/>
                    <a:pt x="364" y="2129"/>
                    <a:pt x="373" y="2129"/>
                  </a:cubicBezTo>
                  <a:cubicBezTo>
                    <a:pt x="382" y="2129"/>
                    <a:pt x="424" y="2121"/>
                    <a:pt x="441" y="2116"/>
                  </a:cubicBezTo>
                  <a:cubicBezTo>
                    <a:pt x="453" y="2112"/>
                    <a:pt x="455" y="2111"/>
                    <a:pt x="460" y="2107"/>
                  </a:cubicBezTo>
                  <a:cubicBezTo>
                    <a:pt x="463" y="2105"/>
                    <a:pt x="464" y="2104"/>
                    <a:pt x="464" y="2101"/>
                  </a:cubicBezTo>
                  <a:cubicBezTo>
                    <a:pt x="464" y="2099"/>
                    <a:pt x="463" y="2099"/>
                    <a:pt x="463" y="2099"/>
                  </a:cubicBezTo>
                  <a:cubicBezTo>
                    <a:pt x="463" y="2099"/>
                    <a:pt x="462" y="2099"/>
                    <a:pt x="462" y="2097"/>
                  </a:cubicBezTo>
                  <a:cubicBezTo>
                    <a:pt x="462" y="2090"/>
                    <a:pt x="456" y="2073"/>
                    <a:pt x="452" y="2068"/>
                  </a:cubicBezTo>
                  <a:cubicBezTo>
                    <a:pt x="450" y="2065"/>
                    <a:pt x="446" y="2059"/>
                    <a:pt x="446" y="2058"/>
                  </a:cubicBezTo>
                  <a:cubicBezTo>
                    <a:pt x="446" y="2058"/>
                    <a:pt x="446" y="2057"/>
                    <a:pt x="446" y="2058"/>
                  </a:cubicBezTo>
                  <a:cubicBezTo>
                    <a:pt x="445" y="2059"/>
                    <a:pt x="441" y="2056"/>
                    <a:pt x="440" y="2054"/>
                  </a:cubicBezTo>
                  <a:cubicBezTo>
                    <a:pt x="440" y="2052"/>
                    <a:pt x="439" y="2052"/>
                    <a:pt x="439" y="2052"/>
                  </a:cubicBezTo>
                  <a:cubicBezTo>
                    <a:pt x="438" y="2052"/>
                    <a:pt x="438" y="2052"/>
                    <a:pt x="437" y="2051"/>
                  </a:cubicBezTo>
                  <a:cubicBezTo>
                    <a:pt x="436" y="2049"/>
                    <a:pt x="436" y="2049"/>
                    <a:pt x="437" y="2047"/>
                  </a:cubicBezTo>
                  <a:cubicBezTo>
                    <a:pt x="440" y="2042"/>
                    <a:pt x="437" y="2037"/>
                    <a:pt x="431" y="2032"/>
                  </a:cubicBezTo>
                  <a:cubicBezTo>
                    <a:pt x="425" y="2028"/>
                    <a:pt x="425" y="2028"/>
                    <a:pt x="424" y="2012"/>
                  </a:cubicBezTo>
                  <a:cubicBezTo>
                    <a:pt x="424" y="2004"/>
                    <a:pt x="424" y="2001"/>
                    <a:pt x="424" y="1998"/>
                  </a:cubicBezTo>
                  <a:cubicBezTo>
                    <a:pt x="427" y="1992"/>
                    <a:pt x="427" y="1983"/>
                    <a:pt x="425" y="1975"/>
                  </a:cubicBezTo>
                  <a:cubicBezTo>
                    <a:pt x="423" y="1966"/>
                    <a:pt x="419" y="1955"/>
                    <a:pt x="415" y="1949"/>
                  </a:cubicBezTo>
                  <a:cubicBezTo>
                    <a:pt x="409" y="1938"/>
                    <a:pt x="409" y="1940"/>
                    <a:pt x="415" y="1924"/>
                  </a:cubicBezTo>
                  <a:cubicBezTo>
                    <a:pt x="418" y="1916"/>
                    <a:pt x="422" y="1908"/>
                    <a:pt x="422" y="1906"/>
                  </a:cubicBezTo>
                  <a:cubicBezTo>
                    <a:pt x="432" y="1882"/>
                    <a:pt x="444" y="1845"/>
                    <a:pt x="455" y="1805"/>
                  </a:cubicBezTo>
                  <a:cubicBezTo>
                    <a:pt x="458" y="1796"/>
                    <a:pt x="460" y="1787"/>
                    <a:pt x="461" y="1785"/>
                  </a:cubicBezTo>
                  <a:cubicBezTo>
                    <a:pt x="462" y="1780"/>
                    <a:pt x="469" y="1756"/>
                    <a:pt x="474" y="1738"/>
                  </a:cubicBezTo>
                  <a:cubicBezTo>
                    <a:pt x="478" y="1723"/>
                    <a:pt x="484" y="1696"/>
                    <a:pt x="486" y="1687"/>
                  </a:cubicBezTo>
                  <a:cubicBezTo>
                    <a:pt x="487" y="1683"/>
                    <a:pt x="488" y="1677"/>
                    <a:pt x="489" y="1674"/>
                  </a:cubicBezTo>
                  <a:cubicBezTo>
                    <a:pt x="490" y="1668"/>
                    <a:pt x="490" y="1661"/>
                    <a:pt x="490" y="1623"/>
                  </a:cubicBezTo>
                  <a:cubicBezTo>
                    <a:pt x="489" y="1599"/>
                    <a:pt x="489" y="1573"/>
                    <a:pt x="488" y="1567"/>
                  </a:cubicBezTo>
                  <a:cubicBezTo>
                    <a:pt x="488" y="1561"/>
                    <a:pt x="487" y="1548"/>
                    <a:pt x="486" y="1539"/>
                  </a:cubicBezTo>
                  <a:cubicBezTo>
                    <a:pt x="485" y="1522"/>
                    <a:pt x="485" y="1522"/>
                    <a:pt x="486" y="1519"/>
                  </a:cubicBezTo>
                  <a:cubicBezTo>
                    <a:pt x="489" y="1517"/>
                    <a:pt x="489" y="1515"/>
                    <a:pt x="487" y="1510"/>
                  </a:cubicBezTo>
                  <a:cubicBezTo>
                    <a:pt x="486" y="1506"/>
                    <a:pt x="485" y="1499"/>
                    <a:pt x="485" y="1474"/>
                  </a:cubicBezTo>
                  <a:cubicBezTo>
                    <a:pt x="485" y="1445"/>
                    <a:pt x="485" y="1438"/>
                    <a:pt x="487" y="1416"/>
                  </a:cubicBezTo>
                  <a:cubicBezTo>
                    <a:pt x="488" y="1401"/>
                    <a:pt x="489" y="1386"/>
                    <a:pt x="489" y="1382"/>
                  </a:cubicBezTo>
                  <a:cubicBezTo>
                    <a:pt x="489" y="1379"/>
                    <a:pt x="490" y="1376"/>
                    <a:pt x="490" y="1376"/>
                  </a:cubicBezTo>
                  <a:cubicBezTo>
                    <a:pt x="490" y="1376"/>
                    <a:pt x="491" y="1377"/>
                    <a:pt x="492" y="1379"/>
                  </a:cubicBezTo>
                  <a:cubicBezTo>
                    <a:pt x="494" y="1382"/>
                    <a:pt x="495" y="1383"/>
                    <a:pt x="497" y="1383"/>
                  </a:cubicBezTo>
                  <a:cubicBezTo>
                    <a:pt x="500" y="1383"/>
                    <a:pt x="501" y="1381"/>
                    <a:pt x="500" y="1378"/>
                  </a:cubicBezTo>
                  <a:cubicBezTo>
                    <a:pt x="500" y="1376"/>
                    <a:pt x="499" y="1375"/>
                    <a:pt x="498" y="1374"/>
                  </a:cubicBezTo>
                  <a:cubicBezTo>
                    <a:pt x="496" y="1371"/>
                    <a:pt x="492" y="1352"/>
                    <a:pt x="493" y="1350"/>
                  </a:cubicBezTo>
                  <a:cubicBezTo>
                    <a:pt x="494" y="1350"/>
                    <a:pt x="496" y="1348"/>
                    <a:pt x="498" y="1347"/>
                  </a:cubicBezTo>
                  <a:cubicBezTo>
                    <a:pt x="501" y="1346"/>
                    <a:pt x="502" y="1344"/>
                    <a:pt x="503" y="1341"/>
                  </a:cubicBezTo>
                  <a:cubicBezTo>
                    <a:pt x="506" y="1335"/>
                    <a:pt x="505" y="1331"/>
                    <a:pt x="499" y="1325"/>
                  </a:cubicBezTo>
                  <a:cubicBezTo>
                    <a:pt x="496" y="1321"/>
                    <a:pt x="496" y="1321"/>
                    <a:pt x="496" y="1321"/>
                  </a:cubicBezTo>
                  <a:cubicBezTo>
                    <a:pt x="495" y="1310"/>
                    <a:pt x="495" y="1310"/>
                    <a:pt x="495" y="1310"/>
                  </a:cubicBezTo>
                  <a:cubicBezTo>
                    <a:pt x="495" y="1304"/>
                    <a:pt x="495" y="1297"/>
                    <a:pt x="494" y="1294"/>
                  </a:cubicBezTo>
                  <a:cubicBezTo>
                    <a:pt x="493" y="1288"/>
                    <a:pt x="493" y="1255"/>
                    <a:pt x="494" y="1245"/>
                  </a:cubicBezTo>
                  <a:cubicBezTo>
                    <a:pt x="494" y="1241"/>
                    <a:pt x="495" y="1240"/>
                    <a:pt x="500" y="1234"/>
                  </a:cubicBezTo>
                  <a:cubicBezTo>
                    <a:pt x="503" y="1231"/>
                    <a:pt x="506" y="1226"/>
                    <a:pt x="508" y="1223"/>
                  </a:cubicBezTo>
                  <a:cubicBezTo>
                    <a:pt x="509" y="1220"/>
                    <a:pt x="513" y="1213"/>
                    <a:pt x="516" y="1207"/>
                  </a:cubicBezTo>
                  <a:cubicBezTo>
                    <a:pt x="527" y="1190"/>
                    <a:pt x="528" y="1187"/>
                    <a:pt x="526" y="1165"/>
                  </a:cubicBezTo>
                  <a:cubicBezTo>
                    <a:pt x="525" y="1159"/>
                    <a:pt x="525" y="1148"/>
                    <a:pt x="525" y="1141"/>
                  </a:cubicBezTo>
                  <a:cubicBezTo>
                    <a:pt x="525" y="1129"/>
                    <a:pt x="525" y="1127"/>
                    <a:pt x="527" y="1125"/>
                  </a:cubicBezTo>
                  <a:cubicBezTo>
                    <a:pt x="528" y="1124"/>
                    <a:pt x="529" y="1122"/>
                    <a:pt x="529" y="1120"/>
                  </a:cubicBezTo>
                  <a:cubicBezTo>
                    <a:pt x="530" y="1118"/>
                    <a:pt x="534" y="1112"/>
                    <a:pt x="540" y="1105"/>
                  </a:cubicBezTo>
                  <a:cubicBezTo>
                    <a:pt x="541" y="1102"/>
                    <a:pt x="543" y="1100"/>
                    <a:pt x="543" y="1098"/>
                  </a:cubicBezTo>
                  <a:cubicBezTo>
                    <a:pt x="543" y="1097"/>
                    <a:pt x="544" y="1095"/>
                    <a:pt x="545" y="1094"/>
                  </a:cubicBezTo>
                  <a:cubicBezTo>
                    <a:pt x="546" y="1093"/>
                    <a:pt x="548" y="1089"/>
                    <a:pt x="551" y="1085"/>
                  </a:cubicBezTo>
                  <a:cubicBezTo>
                    <a:pt x="553" y="1082"/>
                    <a:pt x="556" y="1077"/>
                    <a:pt x="558" y="1075"/>
                  </a:cubicBezTo>
                  <a:cubicBezTo>
                    <a:pt x="559" y="1072"/>
                    <a:pt x="562" y="1065"/>
                    <a:pt x="565" y="1059"/>
                  </a:cubicBezTo>
                  <a:cubicBezTo>
                    <a:pt x="569" y="1049"/>
                    <a:pt x="569" y="1047"/>
                    <a:pt x="570" y="1035"/>
                  </a:cubicBezTo>
                  <a:cubicBezTo>
                    <a:pt x="571" y="1022"/>
                    <a:pt x="574" y="1009"/>
                    <a:pt x="578" y="990"/>
                  </a:cubicBezTo>
                  <a:cubicBezTo>
                    <a:pt x="584" y="966"/>
                    <a:pt x="592" y="928"/>
                    <a:pt x="595" y="905"/>
                  </a:cubicBezTo>
                  <a:cubicBezTo>
                    <a:pt x="603" y="859"/>
                    <a:pt x="604" y="842"/>
                    <a:pt x="600" y="799"/>
                  </a:cubicBezTo>
                  <a:cubicBezTo>
                    <a:pt x="600" y="791"/>
                    <a:pt x="599" y="779"/>
                    <a:pt x="598" y="773"/>
                  </a:cubicBezTo>
                  <a:cubicBezTo>
                    <a:pt x="597" y="764"/>
                    <a:pt x="592" y="733"/>
                    <a:pt x="591" y="730"/>
                  </a:cubicBezTo>
                  <a:cubicBezTo>
                    <a:pt x="591" y="730"/>
                    <a:pt x="591" y="729"/>
                    <a:pt x="592" y="727"/>
                  </a:cubicBezTo>
                  <a:cubicBezTo>
                    <a:pt x="593" y="725"/>
                    <a:pt x="594" y="724"/>
                    <a:pt x="599" y="722"/>
                  </a:cubicBezTo>
                  <a:cubicBezTo>
                    <a:pt x="606" y="721"/>
                    <a:pt x="606" y="721"/>
                    <a:pt x="606" y="721"/>
                  </a:cubicBezTo>
                  <a:cubicBezTo>
                    <a:pt x="605" y="715"/>
                    <a:pt x="605" y="715"/>
                    <a:pt x="605" y="715"/>
                  </a:cubicBezTo>
                  <a:cubicBezTo>
                    <a:pt x="605" y="712"/>
                    <a:pt x="604" y="706"/>
                    <a:pt x="603" y="703"/>
                  </a:cubicBezTo>
                  <a:cubicBezTo>
                    <a:pt x="602" y="699"/>
                    <a:pt x="601" y="692"/>
                    <a:pt x="600" y="685"/>
                  </a:cubicBezTo>
                  <a:cubicBezTo>
                    <a:pt x="598" y="663"/>
                    <a:pt x="593" y="639"/>
                    <a:pt x="587" y="604"/>
                  </a:cubicBezTo>
                  <a:cubicBezTo>
                    <a:pt x="583" y="584"/>
                    <a:pt x="579" y="563"/>
                    <a:pt x="579" y="556"/>
                  </a:cubicBezTo>
                  <a:cubicBezTo>
                    <a:pt x="577" y="536"/>
                    <a:pt x="573" y="517"/>
                    <a:pt x="568" y="500"/>
                  </a:cubicBezTo>
                  <a:cubicBezTo>
                    <a:pt x="566" y="491"/>
                    <a:pt x="555" y="460"/>
                    <a:pt x="549" y="447"/>
                  </a:cubicBezTo>
                  <a:cubicBezTo>
                    <a:pt x="547" y="442"/>
                    <a:pt x="545" y="436"/>
                    <a:pt x="545" y="435"/>
                  </a:cubicBezTo>
                  <a:cubicBezTo>
                    <a:pt x="544" y="433"/>
                    <a:pt x="543" y="431"/>
                    <a:pt x="543" y="430"/>
                  </a:cubicBezTo>
                  <a:cubicBezTo>
                    <a:pt x="537" y="421"/>
                    <a:pt x="510" y="393"/>
                    <a:pt x="501" y="386"/>
                  </a:cubicBezTo>
                  <a:cubicBezTo>
                    <a:pt x="499" y="385"/>
                    <a:pt x="493" y="381"/>
                    <a:pt x="488" y="378"/>
                  </a:cubicBezTo>
                  <a:cubicBezTo>
                    <a:pt x="484" y="375"/>
                    <a:pt x="478" y="372"/>
                    <a:pt x="475" y="370"/>
                  </a:cubicBezTo>
                  <a:cubicBezTo>
                    <a:pt x="473" y="368"/>
                    <a:pt x="464" y="363"/>
                    <a:pt x="457" y="358"/>
                  </a:cubicBezTo>
                  <a:cubicBezTo>
                    <a:pt x="447" y="353"/>
                    <a:pt x="440" y="347"/>
                    <a:pt x="433" y="341"/>
                  </a:cubicBezTo>
                  <a:cubicBezTo>
                    <a:pt x="419" y="330"/>
                    <a:pt x="415" y="325"/>
                    <a:pt x="413" y="319"/>
                  </a:cubicBezTo>
                  <a:cubicBezTo>
                    <a:pt x="412" y="316"/>
                    <a:pt x="409" y="309"/>
                    <a:pt x="405" y="304"/>
                  </a:cubicBezTo>
                  <a:cubicBezTo>
                    <a:pt x="400" y="293"/>
                    <a:pt x="400" y="293"/>
                    <a:pt x="400" y="293"/>
                  </a:cubicBezTo>
                  <a:cubicBezTo>
                    <a:pt x="401" y="287"/>
                    <a:pt x="401" y="287"/>
                    <a:pt x="401" y="287"/>
                  </a:cubicBezTo>
                  <a:cubicBezTo>
                    <a:pt x="402" y="281"/>
                    <a:pt x="402" y="280"/>
                    <a:pt x="407" y="276"/>
                  </a:cubicBezTo>
                  <a:cubicBezTo>
                    <a:pt x="412" y="272"/>
                    <a:pt x="413" y="271"/>
                    <a:pt x="417" y="264"/>
                  </a:cubicBezTo>
                  <a:cubicBezTo>
                    <a:pt x="422" y="256"/>
                    <a:pt x="425" y="246"/>
                    <a:pt x="428" y="231"/>
                  </a:cubicBezTo>
                  <a:cubicBezTo>
                    <a:pt x="430" y="217"/>
                    <a:pt x="430" y="217"/>
                    <a:pt x="430" y="217"/>
                  </a:cubicBezTo>
                  <a:cubicBezTo>
                    <a:pt x="433" y="216"/>
                    <a:pt x="433" y="216"/>
                    <a:pt x="433" y="216"/>
                  </a:cubicBezTo>
                  <a:cubicBezTo>
                    <a:pt x="437" y="214"/>
                    <a:pt x="438" y="210"/>
                    <a:pt x="440" y="201"/>
                  </a:cubicBezTo>
                  <a:cubicBezTo>
                    <a:pt x="440" y="197"/>
                    <a:pt x="442" y="191"/>
                    <a:pt x="443" y="187"/>
                  </a:cubicBezTo>
                  <a:cubicBezTo>
                    <a:pt x="445" y="181"/>
                    <a:pt x="445" y="179"/>
                    <a:pt x="446" y="166"/>
                  </a:cubicBezTo>
                  <a:cubicBezTo>
                    <a:pt x="446" y="156"/>
                    <a:pt x="446" y="151"/>
                    <a:pt x="445" y="149"/>
                  </a:cubicBezTo>
                  <a:cubicBezTo>
                    <a:pt x="443" y="145"/>
                    <a:pt x="446" y="140"/>
                    <a:pt x="447" y="136"/>
                  </a:cubicBezTo>
                  <a:cubicBezTo>
                    <a:pt x="447" y="134"/>
                    <a:pt x="447" y="131"/>
                    <a:pt x="447" y="130"/>
                  </a:cubicBezTo>
                  <a:cubicBezTo>
                    <a:pt x="447" y="128"/>
                    <a:pt x="448" y="122"/>
                    <a:pt x="448" y="116"/>
                  </a:cubicBezTo>
                  <a:cubicBezTo>
                    <a:pt x="449" y="106"/>
                    <a:pt x="449" y="102"/>
                    <a:pt x="448" y="88"/>
                  </a:cubicBezTo>
                  <a:cubicBezTo>
                    <a:pt x="446" y="70"/>
                    <a:pt x="445" y="68"/>
                    <a:pt x="443" y="66"/>
                  </a:cubicBezTo>
                  <a:cubicBezTo>
                    <a:pt x="443" y="65"/>
                    <a:pt x="442" y="63"/>
                    <a:pt x="441" y="60"/>
                  </a:cubicBezTo>
                  <a:cubicBezTo>
                    <a:pt x="440" y="57"/>
                    <a:pt x="438" y="54"/>
                    <a:pt x="437" y="53"/>
                  </a:cubicBezTo>
                  <a:cubicBezTo>
                    <a:pt x="436" y="52"/>
                    <a:pt x="434" y="50"/>
                    <a:pt x="434" y="50"/>
                  </a:cubicBezTo>
                  <a:cubicBezTo>
                    <a:pt x="434" y="49"/>
                    <a:pt x="434" y="48"/>
                    <a:pt x="433" y="47"/>
                  </a:cubicBezTo>
                  <a:cubicBezTo>
                    <a:pt x="432" y="46"/>
                    <a:pt x="431" y="45"/>
                    <a:pt x="431" y="44"/>
                  </a:cubicBezTo>
                  <a:cubicBezTo>
                    <a:pt x="432" y="43"/>
                    <a:pt x="426" y="37"/>
                    <a:pt x="425" y="37"/>
                  </a:cubicBezTo>
                  <a:cubicBezTo>
                    <a:pt x="425" y="37"/>
                    <a:pt x="424" y="36"/>
                    <a:pt x="423" y="34"/>
                  </a:cubicBezTo>
                  <a:cubicBezTo>
                    <a:pt x="423" y="33"/>
                    <a:pt x="422" y="32"/>
                    <a:pt x="421" y="32"/>
                  </a:cubicBezTo>
                  <a:cubicBezTo>
                    <a:pt x="420" y="31"/>
                    <a:pt x="419" y="30"/>
                    <a:pt x="417" y="29"/>
                  </a:cubicBezTo>
                  <a:cubicBezTo>
                    <a:pt x="416" y="28"/>
                    <a:pt x="413" y="25"/>
                    <a:pt x="411" y="24"/>
                  </a:cubicBezTo>
                  <a:cubicBezTo>
                    <a:pt x="406" y="20"/>
                    <a:pt x="401" y="16"/>
                    <a:pt x="400" y="15"/>
                  </a:cubicBezTo>
                  <a:cubicBezTo>
                    <a:pt x="400" y="14"/>
                    <a:pt x="398" y="14"/>
                    <a:pt x="398" y="14"/>
                  </a:cubicBezTo>
                  <a:cubicBezTo>
                    <a:pt x="396" y="14"/>
                    <a:pt x="391" y="11"/>
                    <a:pt x="386" y="7"/>
                  </a:cubicBezTo>
                  <a:cubicBezTo>
                    <a:pt x="381" y="4"/>
                    <a:pt x="379" y="3"/>
                    <a:pt x="372" y="2"/>
                  </a:cubicBezTo>
                  <a:cubicBezTo>
                    <a:pt x="363" y="1"/>
                    <a:pt x="362" y="1"/>
                    <a:pt x="360" y="0"/>
                  </a:cubicBezTo>
                  <a:cubicBezTo>
                    <a:pt x="360" y="0"/>
                    <a:pt x="359" y="0"/>
                    <a:pt x="358" y="0"/>
                  </a:cubicBezTo>
                  <a:cubicBezTo>
                    <a:pt x="358" y="1"/>
                    <a:pt x="354" y="2"/>
                    <a:pt x="349" y="2"/>
                  </a:cubicBezTo>
                  <a:cubicBezTo>
                    <a:pt x="345" y="2"/>
                    <a:pt x="332" y="2"/>
                    <a:pt x="328" y="6"/>
                  </a:cubicBezTo>
                  <a:cubicBezTo>
                    <a:pt x="327" y="7"/>
                    <a:pt x="325" y="8"/>
                    <a:pt x="325" y="9"/>
                  </a:cubicBezTo>
                  <a:cubicBezTo>
                    <a:pt x="324" y="9"/>
                    <a:pt x="324" y="9"/>
                    <a:pt x="323" y="9"/>
                  </a:cubicBezTo>
                  <a:cubicBezTo>
                    <a:pt x="317" y="11"/>
                    <a:pt x="316" y="12"/>
                    <a:pt x="314" y="14"/>
                  </a:cubicBezTo>
                  <a:cubicBezTo>
                    <a:pt x="313" y="15"/>
                    <a:pt x="312" y="16"/>
                    <a:pt x="312" y="16"/>
                  </a:cubicBezTo>
                  <a:cubicBezTo>
                    <a:pt x="312" y="16"/>
                    <a:pt x="311" y="16"/>
                    <a:pt x="309" y="18"/>
                  </a:cubicBezTo>
                  <a:cubicBezTo>
                    <a:pt x="308" y="19"/>
                    <a:pt x="307" y="20"/>
                    <a:pt x="306" y="20"/>
                  </a:cubicBezTo>
                  <a:cubicBezTo>
                    <a:pt x="306" y="20"/>
                    <a:pt x="305" y="21"/>
                    <a:pt x="305" y="22"/>
                  </a:cubicBezTo>
                  <a:cubicBezTo>
                    <a:pt x="305" y="23"/>
                    <a:pt x="304" y="24"/>
                    <a:pt x="303" y="24"/>
                  </a:cubicBezTo>
                  <a:cubicBezTo>
                    <a:pt x="303" y="24"/>
                    <a:pt x="302" y="24"/>
                    <a:pt x="302" y="25"/>
                  </a:cubicBezTo>
                  <a:cubicBezTo>
                    <a:pt x="302" y="25"/>
                    <a:pt x="301" y="26"/>
                    <a:pt x="299" y="27"/>
                  </a:cubicBezTo>
                  <a:cubicBezTo>
                    <a:pt x="298" y="28"/>
                    <a:pt x="297" y="29"/>
                    <a:pt x="297" y="29"/>
                  </a:cubicBezTo>
                  <a:cubicBezTo>
                    <a:pt x="297" y="30"/>
                    <a:pt x="296" y="31"/>
                    <a:pt x="295" y="32"/>
                  </a:cubicBezTo>
                  <a:cubicBezTo>
                    <a:pt x="295" y="33"/>
                    <a:pt x="291" y="37"/>
                    <a:pt x="288" y="42"/>
                  </a:cubicBezTo>
                  <a:cubicBezTo>
                    <a:pt x="284" y="46"/>
                    <a:pt x="281" y="49"/>
                    <a:pt x="281" y="50"/>
                  </a:cubicBezTo>
                  <a:cubicBezTo>
                    <a:pt x="281" y="50"/>
                    <a:pt x="281" y="52"/>
                    <a:pt x="280" y="54"/>
                  </a:cubicBezTo>
                  <a:cubicBezTo>
                    <a:pt x="279" y="58"/>
                    <a:pt x="277" y="64"/>
                    <a:pt x="273" y="81"/>
                  </a:cubicBezTo>
                  <a:cubicBezTo>
                    <a:pt x="270" y="92"/>
                    <a:pt x="269" y="101"/>
                    <a:pt x="269" y="113"/>
                  </a:cubicBezTo>
                  <a:cubicBezTo>
                    <a:pt x="269" y="126"/>
                    <a:pt x="269" y="126"/>
                    <a:pt x="269" y="126"/>
                  </a:cubicBezTo>
                  <a:cubicBezTo>
                    <a:pt x="266" y="129"/>
                    <a:pt x="266" y="129"/>
                    <a:pt x="266" y="129"/>
                  </a:cubicBezTo>
                  <a:cubicBezTo>
                    <a:pt x="265" y="131"/>
                    <a:pt x="263" y="134"/>
                    <a:pt x="263" y="136"/>
                  </a:cubicBezTo>
                  <a:cubicBezTo>
                    <a:pt x="258" y="155"/>
                    <a:pt x="258" y="162"/>
                    <a:pt x="261" y="178"/>
                  </a:cubicBezTo>
                  <a:cubicBezTo>
                    <a:pt x="264" y="191"/>
                    <a:pt x="266" y="194"/>
                    <a:pt x="271" y="196"/>
                  </a:cubicBezTo>
                  <a:cubicBezTo>
                    <a:pt x="274" y="196"/>
                    <a:pt x="274" y="196"/>
                    <a:pt x="274" y="196"/>
                  </a:cubicBezTo>
                  <a:cubicBezTo>
                    <a:pt x="274" y="210"/>
                    <a:pt x="274" y="210"/>
                    <a:pt x="274" y="210"/>
                  </a:cubicBezTo>
                  <a:cubicBezTo>
                    <a:pt x="274" y="217"/>
                    <a:pt x="275" y="225"/>
                    <a:pt x="275" y="229"/>
                  </a:cubicBezTo>
                  <a:cubicBezTo>
                    <a:pt x="276" y="233"/>
                    <a:pt x="276" y="238"/>
                    <a:pt x="276" y="240"/>
                  </a:cubicBezTo>
                  <a:cubicBezTo>
                    <a:pt x="276" y="245"/>
                    <a:pt x="274" y="259"/>
                    <a:pt x="273" y="259"/>
                  </a:cubicBezTo>
                  <a:cubicBezTo>
                    <a:pt x="273" y="259"/>
                    <a:pt x="269" y="259"/>
                    <a:pt x="265" y="258"/>
                  </a:cubicBezTo>
                  <a:cubicBezTo>
                    <a:pt x="258" y="256"/>
                    <a:pt x="258" y="256"/>
                    <a:pt x="258" y="256"/>
                  </a:cubicBezTo>
                  <a:cubicBezTo>
                    <a:pt x="248" y="267"/>
                    <a:pt x="248" y="267"/>
                    <a:pt x="248" y="267"/>
                  </a:cubicBezTo>
                  <a:cubicBezTo>
                    <a:pt x="243" y="273"/>
                    <a:pt x="237" y="280"/>
                    <a:pt x="234" y="282"/>
                  </a:cubicBezTo>
                  <a:cubicBezTo>
                    <a:pt x="231" y="285"/>
                    <a:pt x="227" y="289"/>
                    <a:pt x="225" y="291"/>
                  </a:cubicBezTo>
                  <a:cubicBezTo>
                    <a:pt x="223" y="294"/>
                    <a:pt x="220" y="296"/>
                    <a:pt x="220" y="297"/>
                  </a:cubicBezTo>
                  <a:cubicBezTo>
                    <a:pt x="218" y="298"/>
                    <a:pt x="215" y="305"/>
                    <a:pt x="214" y="309"/>
                  </a:cubicBezTo>
                  <a:cubicBezTo>
                    <a:pt x="214" y="310"/>
                    <a:pt x="210" y="312"/>
                    <a:pt x="206" y="315"/>
                  </a:cubicBezTo>
                  <a:cubicBezTo>
                    <a:pt x="189" y="323"/>
                    <a:pt x="155" y="340"/>
                    <a:pt x="153" y="340"/>
                  </a:cubicBezTo>
                  <a:cubicBezTo>
                    <a:pt x="150" y="340"/>
                    <a:pt x="137" y="346"/>
                    <a:pt x="127" y="351"/>
                  </a:cubicBezTo>
                  <a:cubicBezTo>
                    <a:pt x="122" y="355"/>
                    <a:pt x="114" y="359"/>
                    <a:pt x="110" y="361"/>
                  </a:cubicBezTo>
                  <a:cubicBezTo>
                    <a:pt x="104" y="365"/>
                    <a:pt x="101" y="367"/>
                    <a:pt x="97" y="373"/>
                  </a:cubicBezTo>
                  <a:cubicBezTo>
                    <a:pt x="94" y="376"/>
                    <a:pt x="91" y="382"/>
                    <a:pt x="90" y="384"/>
                  </a:cubicBezTo>
                  <a:cubicBezTo>
                    <a:pt x="88" y="386"/>
                    <a:pt x="86" y="391"/>
                    <a:pt x="84" y="393"/>
                  </a:cubicBezTo>
                  <a:cubicBezTo>
                    <a:pt x="77" y="401"/>
                    <a:pt x="69" y="418"/>
                    <a:pt x="62" y="434"/>
                  </a:cubicBezTo>
                  <a:cubicBezTo>
                    <a:pt x="60" y="439"/>
                    <a:pt x="57" y="445"/>
                    <a:pt x="56" y="449"/>
                  </a:cubicBezTo>
                  <a:cubicBezTo>
                    <a:pt x="55" y="452"/>
                    <a:pt x="54" y="455"/>
                    <a:pt x="54" y="455"/>
                  </a:cubicBezTo>
                  <a:cubicBezTo>
                    <a:pt x="54" y="455"/>
                    <a:pt x="52" y="461"/>
                    <a:pt x="50" y="468"/>
                  </a:cubicBezTo>
                  <a:cubicBezTo>
                    <a:pt x="43" y="486"/>
                    <a:pt x="26" y="546"/>
                    <a:pt x="20" y="572"/>
                  </a:cubicBezTo>
                  <a:cubicBezTo>
                    <a:pt x="20" y="574"/>
                    <a:pt x="16" y="588"/>
                    <a:pt x="12" y="602"/>
                  </a:cubicBezTo>
                  <a:cubicBezTo>
                    <a:pt x="9" y="616"/>
                    <a:pt x="5" y="631"/>
                    <a:pt x="5" y="636"/>
                  </a:cubicBezTo>
                  <a:cubicBezTo>
                    <a:pt x="4" y="642"/>
                    <a:pt x="3" y="649"/>
                    <a:pt x="1" y="658"/>
                  </a:cubicBezTo>
                  <a:cubicBezTo>
                    <a:pt x="0" y="665"/>
                    <a:pt x="0" y="671"/>
                    <a:pt x="1" y="674"/>
                  </a:cubicBezTo>
                  <a:cubicBezTo>
                    <a:pt x="1" y="675"/>
                    <a:pt x="3" y="676"/>
                    <a:pt x="5" y="677"/>
                  </a:cubicBezTo>
                  <a:cubicBezTo>
                    <a:pt x="7" y="678"/>
                    <a:pt x="9" y="680"/>
                    <a:pt x="11" y="682"/>
                  </a:cubicBezTo>
                  <a:cubicBezTo>
                    <a:pt x="13" y="683"/>
                    <a:pt x="16" y="685"/>
                    <a:pt x="18" y="685"/>
                  </a:cubicBezTo>
                  <a:cubicBezTo>
                    <a:pt x="19" y="686"/>
                    <a:pt x="22" y="688"/>
                    <a:pt x="24" y="689"/>
                  </a:cubicBezTo>
                  <a:cubicBezTo>
                    <a:pt x="27" y="691"/>
                    <a:pt x="27" y="691"/>
                    <a:pt x="27" y="691"/>
                  </a:cubicBezTo>
                  <a:cubicBezTo>
                    <a:pt x="27" y="714"/>
                    <a:pt x="27" y="714"/>
                    <a:pt x="27" y="714"/>
                  </a:cubicBezTo>
                  <a:cubicBezTo>
                    <a:pt x="27" y="728"/>
                    <a:pt x="27" y="743"/>
                    <a:pt x="28" y="749"/>
                  </a:cubicBezTo>
                  <a:cubicBezTo>
                    <a:pt x="28" y="755"/>
                    <a:pt x="28" y="767"/>
                    <a:pt x="27" y="776"/>
                  </a:cubicBezTo>
                  <a:cubicBezTo>
                    <a:pt x="26" y="802"/>
                    <a:pt x="29" y="817"/>
                    <a:pt x="47" y="884"/>
                  </a:cubicBezTo>
                  <a:cubicBezTo>
                    <a:pt x="51" y="899"/>
                    <a:pt x="58" y="918"/>
                    <a:pt x="62" y="929"/>
                  </a:cubicBezTo>
                  <a:cubicBezTo>
                    <a:pt x="64" y="934"/>
                    <a:pt x="75" y="959"/>
                    <a:pt x="82" y="976"/>
                  </a:cubicBezTo>
                  <a:cubicBezTo>
                    <a:pt x="94" y="1004"/>
                    <a:pt x="104" y="1032"/>
                    <a:pt x="107" y="1042"/>
                  </a:cubicBezTo>
                  <a:cubicBezTo>
                    <a:pt x="109" y="1050"/>
                    <a:pt x="112" y="1058"/>
                    <a:pt x="114" y="1059"/>
                  </a:cubicBezTo>
                  <a:cubicBezTo>
                    <a:pt x="117" y="1061"/>
                    <a:pt x="122" y="1082"/>
                    <a:pt x="123" y="1093"/>
                  </a:cubicBezTo>
                  <a:cubicBezTo>
                    <a:pt x="124" y="1098"/>
                    <a:pt x="124" y="1100"/>
                    <a:pt x="122" y="1102"/>
                  </a:cubicBezTo>
                  <a:cubicBezTo>
                    <a:pt x="120" y="1106"/>
                    <a:pt x="121" y="1109"/>
                    <a:pt x="124" y="1113"/>
                  </a:cubicBezTo>
                  <a:cubicBezTo>
                    <a:pt x="126" y="1117"/>
                    <a:pt x="127" y="1118"/>
                    <a:pt x="127" y="1148"/>
                  </a:cubicBezTo>
                  <a:cubicBezTo>
                    <a:pt x="128" y="1173"/>
                    <a:pt x="128" y="1180"/>
                    <a:pt x="126" y="1188"/>
                  </a:cubicBezTo>
                  <a:cubicBezTo>
                    <a:pt x="123" y="1201"/>
                    <a:pt x="122" y="1211"/>
                    <a:pt x="122" y="1219"/>
                  </a:cubicBezTo>
                  <a:cubicBezTo>
                    <a:pt x="123" y="1226"/>
                    <a:pt x="123" y="1227"/>
                    <a:pt x="122" y="1233"/>
                  </a:cubicBezTo>
                  <a:cubicBezTo>
                    <a:pt x="122" y="1239"/>
                    <a:pt x="122" y="1239"/>
                    <a:pt x="129" y="1242"/>
                  </a:cubicBezTo>
                  <a:cubicBezTo>
                    <a:pt x="132" y="1244"/>
                    <a:pt x="135" y="1245"/>
                    <a:pt x="135" y="1245"/>
                  </a:cubicBezTo>
                  <a:cubicBezTo>
                    <a:pt x="137" y="1247"/>
                    <a:pt x="136" y="1276"/>
                    <a:pt x="135" y="1278"/>
                  </a:cubicBezTo>
                  <a:cubicBezTo>
                    <a:pt x="134" y="1279"/>
                    <a:pt x="134" y="1285"/>
                    <a:pt x="135" y="1290"/>
                  </a:cubicBezTo>
                  <a:cubicBezTo>
                    <a:pt x="137" y="1293"/>
                    <a:pt x="137" y="1294"/>
                    <a:pt x="135" y="1301"/>
                  </a:cubicBezTo>
                  <a:cubicBezTo>
                    <a:pt x="133" y="1314"/>
                    <a:pt x="133" y="1325"/>
                    <a:pt x="134" y="1335"/>
                  </a:cubicBezTo>
                  <a:cubicBezTo>
                    <a:pt x="135" y="1340"/>
                    <a:pt x="135" y="1348"/>
                    <a:pt x="135" y="1352"/>
                  </a:cubicBezTo>
                  <a:cubicBezTo>
                    <a:pt x="136" y="1360"/>
                    <a:pt x="137" y="1363"/>
                    <a:pt x="139" y="1364"/>
                  </a:cubicBezTo>
                  <a:cubicBezTo>
                    <a:pt x="140" y="1365"/>
                    <a:pt x="141" y="1366"/>
                    <a:pt x="142" y="1367"/>
                  </a:cubicBezTo>
                  <a:cubicBezTo>
                    <a:pt x="143" y="1369"/>
                    <a:pt x="143" y="1370"/>
                    <a:pt x="142" y="1375"/>
                  </a:cubicBezTo>
                  <a:cubicBezTo>
                    <a:pt x="139" y="1390"/>
                    <a:pt x="138" y="1413"/>
                    <a:pt x="140" y="1446"/>
                  </a:cubicBezTo>
                  <a:cubicBezTo>
                    <a:pt x="142" y="1471"/>
                    <a:pt x="144" y="1482"/>
                    <a:pt x="146" y="1485"/>
                  </a:cubicBezTo>
                  <a:cubicBezTo>
                    <a:pt x="148" y="1488"/>
                    <a:pt x="149" y="1488"/>
                    <a:pt x="154" y="1488"/>
                  </a:cubicBezTo>
                  <a:cubicBezTo>
                    <a:pt x="162" y="1487"/>
                    <a:pt x="164" y="1485"/>
                    <a:pt x="163" y="1481"/>
                  </a:cubicBezTo>
                  <a:cubicBezTo>
                    <a:pt x="162" y="1478"/>
                    <a:pt x="162" y="1478"/>
                    <a:pt x="162" y="1478"/>
                  </a:cubicBezTo>
                  <a:cubicBezTo>
                    <a:pt x="164" y="1480"/>
                    <a:pt x="164" y="1480"/>
                    <a:pt x="164" y="1480"/>
                  </a:cubicBezTo>
                  <a:cubicBezTo>
                    <a:pt x="167" y="1483"/>
                    <a:pt x="167" y="1490"/>
                    <a:pt x="164" y="1508"/>
                  </a:cubicBezTo>
                  <a:cubicBezTo>
                    <a:pt x="162" y="1522"/>
                    <a:pt x="162" y="1526"/>
                    <a:pt x="164" y="1542"/>
                  </a:cubicBezTo>
                  <a:cubicBezTo>
                    <a:pt x="166" y="1557"/>
                    <a:pt x="165" y="1562"/>
                    <a:pt x="160" y="1573"/>
                  </a:cubicBezTo>
                  <a:cubicBezTo>
                    <a:pt x="154" y="1586"/>
                    <a:pt x="149" y="1599"/>
                    <a:pt x="147" y="1609"/>
                  </a:cubicBezTo>
                  <a:cubicBezTo>
                    <a:pt x="145" y="1621"/>
                    <a:pt x="145" y="1634"/>
                    <a:pt x="147" y="1639"/>
                  </a:cubicBezTo>
                  <a:cubicBezTo>
                    <a:pt x="148" y="1643"/>
                    <a:pt x="152" y="1667"/>
                    <a:pt x="156" y="1693"/>
                  </a:cubicBezTo>
                  <a:cubicBezTo>
                    <a:pt x="158" y="1706"/>
                    <a:pt x="158" y="1708"/>
                    <a:pt x="158" y="1736"/>
                  </a:cubicBezTo>
                  <a:cubicBezTo>
                    <a:pt x="157" y="1783"/>
                    <a:pt x="161" y="1818"/>
                    <a:pt x="171" y="1857"/>
                  </a:cubicBezTo>
                  <a:cubicBezTo>
                    <a:pt x="173" y="1864"/>
                    <a:pt x="174" y="1870"/>
                    <a:pt x="174" y="1872"/>
                  </a:cubicBezTo>
                  <a:cubicBezTo>
                    <a:pt x="173" y="1875"/>
                    <a:pt x="161" y="1925"/>
                    <a:pt x="156" y="1945"/>
                  </a:cubicBezTo>
                  <a:cubicBezTo>
                    <a:pt x="153" y="1957"/>
                    <a:pt x="152" y="1961"/>
                    <a:pt x="147" y="1976"/>
                  </a:cubicBezTo>
                  <a:cubicBezTo>
                    <a:pt x="143" y="1985"/>
                    <a:pt x="143" y="1986"/>
                    <a:pt x="143" y="1997"/>
                  </a:cubicBezTo>
                  <a:cubicBezTo>
                    <a:pt x="143" y="2006"/>
                    <a:pt x="144" y="2011"/>
                    <a:pt x="144" y="2013"/>
                  </a:cubicBezTo>
                  <a:cubicBezTo>
                    <a:pt x="148" y="2023"/>
                    <a:pt x="152" y="2032"/>
                    <a:pt x="158" y="2039"/>
                  </a:cubicBezTo>
                  <a:cubicBezTo>
                    <a:pt x="161" y="2045"/>
                    <a:pt x="165" y="2051"/>
                    <a:pt x="168" y="2056"/>
                  </a:cubicBezTo>
                  <a:cubicBezTo>
                    <a:pt x="170" y="2061"/>
                    <a:pt x="172" y="2066"/>
                    <a:pt x="173" y="2067"/>
                  </a:cubicBezTo>
                  <a:cubicBezTo>
                    <a:pt x="175" y="2070"/>
                    <a:pt x="175" y="2074"/>
                    <a:pt x="172" y="2078"/>
                  </a:cubicBezTo>
                  <a:cubicBezTo>
                    <a:pt x="171" y="2081"/>
                    <a:pt x="170" y="2083"/>
                    <a:pt x="170" y="2084"/>
                  </a:cubicBezTo>
                  <a:cubicBezTo>
                    <a:pt x="170" y="2085"/>
                    <a:pt x="168" y="2088"/>
                    <a:pt x="167" y="2090"/>
                  </a:cubicBezTo>
                  <a:cubicBezTo>
                    <a:pt x="166" y="2092"/>
                    <a:pt x="164" y="2097"/>
                    <a:pt x="163" y="2100"/>
                  </a:cubicBezTo>
                  <a:cubicBezTo>
                    <a:pt x="162" y="2103"/>
                    <a:pt x="160" y="2109"/>
                    <a:pt x="159" y="2113"/>
                  </a:cubicBezTo>
                  <a:cubicBezTo>
                    <a:pt x="156" y="2119"/>
                    <a:pt x="156" y="2122"/>
                    <a:pt x="155" y="2132"/>
                  </a:cubicBezTo>
                  <a:cubicBezTo>
                    <a:pt x="155" y="2144"/>
                    <a:pt x="155" y="2144"/>
                    <a:pt x="156" y="2147"/>
                  </a:cubicBezTo>
                  <a:close/>
                  <a:moveTo>
                    <a:pt x="320" y="1502"/>
                  </a:moveTo>
                  <a:cubicBezTo>
                    <a:pt x="321" y="1510"/>
                    <a:pt x="321" y="1516"/>
                    <a:pt x="321" y="1517"/>
                  </a:cubicBezTo>
                  <a:cubicBezTo>
                    <a:pt x="320" y="1517"/>
                    <a:pt x="320" y="1517"/>
                    <a:pt x="320" y="1516"/>
                  </a:cubicBezTo>
                  <a:cubicBezTo>
                    <a:pt x="320" y="1508"/>
                    <a:pt x="312" y="1459"/>
                    <a:pt x="308" y="1440"/>
                  </a:cubicBezTo>
                  <a:cubicBezTo>
                    <a:pt x="305" y="1428"/>
                    <a:pt x="305" y="1428"/>
                    <a:pt x="305" y="1428"/>
                  </a:cubicBezTo>
                  <a:cubicBezTo>
                    <a:pt x="308" y="1413"/>
                    <a:pt x="308" y="1413"/>
                    <a:pt x="308" y="1413"/>
                  </a:cubicBezTo>
                  <a:cubicBezTo>
                    <a:pt x="310" y="1398"/>
                    <a:pt x="311" y="1390"/>
                    <a:pt x="311" y="1380"/>
                  </a:cubicBezTo>
                  <a:cubicBezTo>
                    <a:pt x="311" y="1373"/>
                    <a:pt x="311" y="1373"/>
                    <a:pt x="313" y="1374"/>
                  </a:cubicBezTo>
                  <a:cubicBezTo>
                    <a:pt x="313" y="1375"/>
                    <a:pt x="313" y="1379"/>
                    <a:pt x="313" y="1384"/>
                  </a:cubicBezTo>
                  <a:cubicBezTo>
                    <a:pt x="313" y="1396"/>
                    <a:pt x="315" y="1431"/>
                    <a:pt x="317" y="1444"/>
                  </a:cubicBezTo>
                  <a:cubicBezTo>
                    <a:pt x="318" y="1449"/>
                    <a:pt x="319" y="1461"/>
                    <a:pt x="319" y="1471"/>
                  </a:cubicBezTo>
                  <a:cubicBezTo>
                    <a:pt x="319" y="1481"/>
                    <a:pt x="320" y="1495"/>
                    <a:pt x="320" y="1502"/>
                  </a:cubicBezTo>
                  <a:close/>
                  <a:moveTo>
                    <a:pt x="522" y="904"/>
                  </a:moveTo>
                  <a:cubicBezTo>
                    <a:pt x="523" y="912"/>
                    <a:pt x="523" y="919"/>
                    <a:pt x="523" y="919"/>
                  </a:cubicBezTo>
                  <a:cubicBezTo>
                    <a:pt x="522" y="919"/>
                    <a:pt x="521" y="917"/>
                    <a:pt x="520" y="914"/>
                  </a:cubicBezTo>
                  <a:cubicBezTo>
                    <a:pt x="517" y="909"/>
                    <a:pt x="517" y="909"/>
                    <a:pt x="517" y="909"/>
                  </a:cubicBezTo>
                  <a:cubicBezTo>
                    <a:pt x="519" y="898"/>
                    <a:pt x="519" y="898"/>
                    <a:pt x="519" y="898"/>
                  </a:cubicBezTo>
                  <a:cubicBezTo>
                    <a:pt x="520" y="893"/>
                    <a:pt x="521" y="888"/>
                    <a:pt x="521" y="888"/>
                  </a:cubicBezTo>
                  <a:cubicBezTo>
                    <a:pt x="521" y="888"/>
                    <a:pt x="521" y="895"/>
                    <a:pt x="522" y="904"/>
                  </a:cubicBezTo>
                  <a:close/>
                  <a:moveTo>
                    <a:pt x="1647" y="396"/>
                  </a:moveTo>
                  <a:cubicBezTo>
                    <a:pt x="1649" y="397"/>
                    <a:pt x="1649" y="397"/>
                    <a:pt x="1648" y="395"/>
                  </a:cubicBezTo>
                  <a:cubicBezTo>
                    <a:pt x="1647" y="395"/>
                    <a:pt x="1646" y="394"/>
                    <a:pt x="1646" y="394"/>
                  </a:cubicBezTo>
                  <a:cubicBezTo>
                    <a:pt x="1646" y="395"/>
                    <a:pt x="1646" y="395"/>
                    <a:pt x="1647" y="396"/>
                  </a:cubicBezTo>
                  <a:close/>
                  <a:moveTo>
                    <a:pt x="1608" y="287"/>
                  </a:moveTo>
                  <a:cubicBezTo>
                    <a:pt x="1608" y="290"/>
                    <a:pt x="1608" y="290"/>
                    <a:pt x="1608" y="289"/>
                  </a:cubicBezTo>
                  <a:cubicBezTo>
                    <a:pt x="1609" y="288"/>
                    <a:pt x="1609" y="287"/>
                    <a:pt x="1608" y="286"/>
                  </a:cubicBezTo>
                  <a:cubicBezTo>
                    <a:pt x="1608" y="285"/>
                    <a:pt x="1608" y="286"/>
                    <a:pt x="1608" y="287"/>
                  </a:cubicBezTo>
                  <a:close/>
                  <a:moveTo>
                    <a:pt x="1609" y="279"/>
                  </a:moveTo>
                  <a:cubicBezTo>
                    <a:pt x="1609" y="280"/>
                    <a:pt x="1609" y="280"/>
                    <a:pt x="1610" y="280"/>
                  </a:cubicBezTo>
                  <a:cubicBezTo>
                    <a:pt x="1610" y="280"/>
                    <a:pt x="1611" y="279"/>
                    <a:pt x="1611" y="277"/>
                  </a:cubicBezTo>
                  <a:cubicBezTo>
                    <a:pt x="1611" y="276"/>
                    <a:pt x="1610" y="275"/>
                    <a:pt x="1610" y="276"/>
                  </a:cubicBezTo>
                  <a:cubicBezTo>
                    <a:pt x="1609" y="277"/>
                    <a:pt x="1609" y="279"/>
                    <a:pt x="1609" y="279"/>
                  </a:cubicBezTo>
                  <a:close/>
                </a:path>
              </a:pathLst>
            </a:custGeom>
            <a:solidFill>
              <a:schemeClr val="accent1"/>
            </a:solidFill>
            <a:ln w="9525">
              <a:noFill/>
              <a:round/>
              <a:headEnd/>
              <a:tailEnd/>
            </a:ln>
          </p:spPr>
          <p:txBody>
            <a:bodyPr/>
            <a:lstStyle/>
            <a:p>
              <a:pPr fontAlgn="base">
                <a:spcBef>
                  <a:spcPct val="0"/>
                </a:spcBef>
                <a:spcAft>
                  <a:spcPct val="0"/>
                </a:spcAft>
              </a:pPr>
              <a:endParaRPr lang="en-US" sz="2400" dirty="0">
                <a:solidFill>
                  <a:prstClr val="black"/>
                </a:solidFill>
                <a:latin typeface="Arial" panose="020B0604020202020204" pitchFamily="34" charset="0"/>
                <a:cs typeface="Arial" panose="020B0604020202020204" pitchFamily="34" charset="0"/>
              </a:endParaRPr>
            </a:p>
          </p:txBody>
        </p:sp>
      </p:grpSp>
      <p:sp>
        <p:nvSpPr>
          <p:cNvPr id="38" name="Titel 37">
            <a:extLst>
              <a:ext uri="{FF2B5EF4-FFF2-40B4-BE49-F238E27FC236}">
                <a16:creationId xmlns:a16="http://schemas.microsoft.com/office/drawing/2014/main" id="{E85AF6E2-91DA-4846-8B12-A75C303A6F89}"/>
              </a:ext>
            </a:extLst>
          </p:cNvPr>
          <p:cNvSpPr>
            <a:spLocks noGrp="1"/>
          </p:cNvSpPr>
          <p:nvPr>
            <p:ph type="title"/>
          </p:nvPr>
        </p:nvSpPr>
        <p:spPr>
          <a:xfrm>
            <a:off x="838200" y="187725"/>
            <a:ext cx="10515600" cy="524783"/>
          </a:xfrm>
        </p:spPr>
        <p:txBody>
          <a:bodyPr>
            <a:normAutofit fontScale="90000"/>
          </a:bodyPr>
          <a:lstStyle/>
          <a:p>
            <a:r>
              <a:rPr lang="en-GB" baseline="30000" dirty="0"/>
              <a:t/>
            </a:r>
            <a:br>
              <a:rPr lang="en-GB" baseline="30000" dirty="0"/>
            </a:br>
            <a:endParaRPr lang="da-DK" dirty="0"/>
          </a:p>
        </p:txBody>
      </p:sp>
    </p:spTree>
    <p:extLst>
      <p:ext uri="{BB962C8B-B14F-4D97-AF65-F5344CB8AC3E}">
        <p14:creationId xmlns:p14="http://schemas.microsoft.com/office/powerpoint/2010/main" val="272900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MDD is a complex, often recurrent and remitting disorder</a:t>
            </a:r>
            <a:r>
              <a:rPr lang="en-US" baseline="30000" dirty="0"/>
              <a:t>1</a:t>
            </a:r>
          </a:p>
        </p:txBody>
      </p:sp>
      <p:sp>
        <p:nvSpPr>
          <p:cNvPr id="4" name="Text Placeholder 3"/>
          <p:cNvSpPr>
            <a:spLocks noGrp="1"/>
          </p:cNvSpPr>
          <p:nvPr>
            <p:ph type="body" sz="quarter" idx="13"/>
          </p:nvPr>
        </p:nvSpPr>
        <p:spPr>
          <a:xfrm>
            <a:off x="838200" y="6242836"/>
            <a:ext cx="5607051" cy="359073"/>
          </a:xfrm>
        </p:spPr>
        <p:txBody>
          <a:bodyPr/>
          <a:lstStyle/>
          <a:p>
            <a:r>
              <a:rPr lang="pl-PL" dirty="0"/>
              <a:t>1. </a:t>
            </a:r>
            <a:r>
              <a:rPr lang="pl-PL" dirty="0" err="1"/>
              <a:t>Kupfer</a:t>
            </a:r>
            <a:r>
              <a:rPr lang="pl-PL" dirty="0"/>
              <a:t> DJ. J </a:t>
            </a:r>
            <a:r>
              <a:rPr lang="pl-PL" dirty="0" err="1"/>
              <a:t>Clin</a:t>
            </a:r>
            <a:r>
              <a:rPr lang="pl-PL" dirty="0"/>
              <a:t> Psychiatry 1991;52(</a:t>
            </a:r>
            <a:r>
              <a:rPr lang="pl-PL" dirty="0" err="1"/>
              <a:t>suppl</a:t>
            </a:r>
            <a:r>
              <a:rPr lang="pl-PL" dirty="0"/>
              <a:t>):28–34. 2. Eaton WW et al. </a:t>
            </a:r>
            <a:r>
              <a:rPr lang="pl-PL" dirty="0" err="1"/>
              <a:t>Arch</a:t>
            </a:r>
            <a:r>
              <a:rPr lang="pl-PL" dirty="0"/>
              <a:t> Gen Psychiatry 2008;65:513–520</a:t>
            </a:r>
          </a:p>
        </p:txBody>
      </p:sp>
      <p:grpSp>
        <p:nvGrpSpPr>
          <p:cNvPr id="52" name="Group 51"/>
          <p:cNvGrpSpPr/>
          <p:nvPr/>
        </p:nvGrpSpPr>
        <p:grpSpPr>
          <a:xfrm>
            <a:off x="1975781" y="2296047"/>
            <a:ext cx="7673497" cy="3453916"/>
            <a:chOff x="-399041" y="1549245"/>
            <a:chExt cx="6517875" cy="2843408"/>
          </a:xfrm>
        </p:grpSpPr>
        <p:sp>
          <p:nvSpPr>
            <p:cNvPr id="45" name="Rectangle 44"/>
            <p:cNvSpPr/>
            <p:nvPr/>
          </p:nvSpPr>
          <p:spPr>
            <a:xfrm>
              <a:off x="3207270" y="3854287"/>
              <a:ext cx="2911564" cy="40131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66693"/>
              <a:r>
                <a:rPr lang="en-GB" sz="1200" b="1" dirty="0">
                  <a:solidFill>
                    <a:schemeClr val="tx1"/>
                  </a:solidFill>
                  <a:latin typeface="Arial" panose="020B0604020202020204" pitchFamily="34" charset="0"/>
                  <a:cs typeface="Arial" panose="020B0604020202020204" pitchFamily="34" charset="0"/>
                </a:rPr>
                <a:t>experience unremitting MDD</a:t>
              </a:r>
              <a:r>
                <a:rPr lang="en-GB" sz="1200" b="1" baseline="30000" dirty="0">
                  <a:solidFill>
                    <a:schemeClr val="tx1"/>
                  </a:solidFill>
                  <a:latin typeface="Arial" panose="020B0604020202020204" pitchFamily="34" charset="0"/>
                  <a:cs typeface="Arial" panose="020B0604020202020204" pitchFamily="34" charset="0"/>
                </a:rPr>
                <a:t>2</a:t>
              </a:r>
              <a:endParaRPr lang="en-GB" sz="1200" b="1" dirty="0">
                <a:solidFill>
                  <a:schemeClr val="tx1"/>
                </a:solidFill>
                <a:latin typeface="Arial" panose="020B0604020202020204" pitchFamily="34" charset="0"/>
                <a:cs typeface="Arial" panose="020B0604020202020204" pitchFamily="34" charset="0"/>
              </a:endParaRPr>
            </a:p>
          </p:txBody>
        </p:sp>
        <p:sp>
          <p:nvSpPr>
            <p:cNvPr id="46" name="Rectangle 45"/>
            <p:cNvSpPr/>
            <p:nvPr/>
          </p:nvSpPr>
          <p:spPr>
            <a:xfrm>
              <a:off x="2265194" y="3130455"/>
              <a:ext cx="3178549" cy="40131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66693"/>
              <a:r>
                <a:rPr lang="en-GB" sz="1200" b="1" dirty="0">
                  <a:solidFill>
                    <a:schemeClr val="tx1"/>
                  </a:solidFill>
                  <a:latin typeface="Arial" panose="020B0604020202020204" pitchFamily="34" charset="0"/>
                  <a:cs typeface="Arial" panose="020B0604020202020204" pitchFamily="34" charset="0"/>
                </a:rPr>
                <a:t>experience recurrent MDD</a:t>
              </a:r>
              <a:r>
                <a:rPr lang="en-GB" sz="1200" b="1" baseline="30000" dirty="0">
                  <a:solidFill>
                    <a:schemeClr val="tx1"/>
                  </a:solidFill>
                  <a:latin typeface="Arial" panose="020B0604020202020204" pitchFamily="34" charset="0"/>
                  <a:cs typeface="Arial" panose="020B0604020202020204" pitchFamily="34" charset="0"/>
                </a:rPr>
                <a:t>2</a:t>
              </a:r>
              <a:endParaRPr lang="en-GB" sz="1200" b="1" dirty="0">
                <a:solidFill>
                  <a:schemeClr val="tx1"/>
                </a:solidFill>
                <a:latin typeface="Arial" panose="020B0604020202020204" pitchFamily="34" charset="0"/>
                <a:cs typeface="Arial" panose="020B0604020202020204" pitchFamily="34" charset="0"/>
              </a:endParaRPr>
            </a:p>
          </p:txBody>
        </p:sp>
        <p:sp>
          <p:nvSpPr>
            <p:cNvPr id="47" name="Rectangle 46"/>
            <p:cNvSpPr/>
            <p:nvPr/>
          </p:nvSpPr>
          <p:spPr>
            <a:xfrm>
              <a:off x="1172317" y="2329503"/>
              <a:ext cx="3648000" cy="401319"/>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66693"/>
              <a:r>
                <a:rPr lang="en-GB" sz="1200" b="1" dirty="0">
                  <a:solidFill>
                    <a:schemeClr val="tx1"/>
                  </a:solidFill>
                  <a:latin typeface="Arial" panose="020B0604020202020204" pitchFamily="34" charset="0"/>
                  <a:cs typeface="Arial" panose="020B0604020202020204" pitchFamily="34" charset="0"/>
                </a:rPr>
                <a:t>recover with no further episodes</a:t>
              </a:r>
              <a:r>
                <a:rPr lang="en-GB" sz="1200" b="1" baseline="30000" dirty="0">
                  <a:solidFill>
                    <a:schemeClr val="tx1"/>
                  </a:solidFill>
                  <a:latin typeface="Arial" panose="020B0604020202020204" pitchFamily="34" charset="0"/>
                  <a:cs typeface="Arial" panose="020B0604020202020204" pitchFamily="34" charset="0"/>
                </a:rPr>
                <a:t>2</a:t>
              </a:r>
              <a:endParaRPr lang="en-GB" sz="1200" b="1" dirty="0">
                <a:solidFill>
                  <a:schemeClr val="tx1"/>
                </a:solidFill>
                <a:latin typeface="Arial" panose="020B0604020202020204" pitchFamily="34" charset="0"/>
                <a:cs typeface="Arial" panose="020B0604020202020204" pitchFamily="34" charset="0"/>
              </a:endParaRPr>
            </a:p>
          </p:txBody>
        </p:sp>
        <p:sp>
          <p:nvSpPr>
            <p:cNvPr id="48" name="Oval 47"/>
            <p:cNvSpPr/>
            <p:nvPr/>
          </p:nvSpPr>
          <p:spPr>
            <a:xfrm>
              <a:off x="59073" y="2011109"/>
              <a:ext cx="1203052" cy="1143927"/>
            </a:xfrm>
            <a:prstGeom prst="ellipse">
              <a:avLst/>
            </a:prstGeom>
            <a:solidFill>
              <a:schemeClr val="accent6"/>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b="1" dirty="0">
                  <a:solidFill>
                    <a:schemeClr val="bg1"/>
                  </a:solidFill>
                  <a:latin typeface="Arial" panose="020B0604020202020204" pitchFamily="34" charset="0"/>
                  <a:cs typeface="Arial" panose="020B0604020202020204" pitchFamily="34" charset="0"/>
                </a:rPr>
                <a:t>50%</a:t>
              </a:r>
            </a:p>
          </p:txBody>
        </p:sp>
        <p:sp>
          <p:nvSpPr>
            <p:cNvPr id="49" name="Oval 48"/>
            <p:cNvSpPr/>
            <p:nvPr/>
          </p:nvSpPr>
          <p:spPr>
            <a:xfrm>
              <a:off x="1405599" y="2881969"/>
              <a:ext cx="1003785" cy="909641"/>
            </a:xfrm>
            <a:prstGeom prst="ellipse">
              <a:avLst/>
            </a:prstGeom>
            <a:solidFill>
              <a:schemeClr val="accent6"/>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b="1" dirty="0">
                  <a:solidFill>
                    <a:schemeClr val="bg1"/>
                  </a:solidFill>
                  <a:latin typeface="Arial" panose="020B0604020202020204" pitchFamily="34" charset="0"/>
                  <a:cs typeface="Arial" panose="020B0604020202020204" pitchFamily="34" charset="0"/>
                </a:rPr>
                <a:t>35%</a:t>
              </a:r>
            </a:p>
          </p:txBody>
        </p:sp>
        <p:sp>
          <p:nvSpPr>
            <p:cNvPr id="50" name="Oval 49"/>
            <p:cNvSpPr/>
            <p:nvPr/>
          </p:nvSpPr>
          <p:spPr>
            <a:xfrm>
              <a:off x="2641249" y="3717239"/>
              <a:ext cx="710136" cy="675414"/>
            </a:xfrm>
            <a:prstGeom prst="ellipse">
              <a:avLst/>
            </a:prstGeom>
            <a:solidFill>
              <a:schemeClr val="accent6"/>
            </a:solidFill>
            <a:ln w="1905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600" b="1" dirty="0">
                  <a:solidFill>
                    <a:schemeClr val="bg1"/>
                  </a:solidFill>
                  <a:latin typeface="Arial" panose="020B0604020202020204" pitchFamily="34" charset="0"/>
                  <a:cs typeface="Arial" panose="020B0604020202020204" pitchFamily="34" charset="0"/>
                </a:rPr>
                <a:t>15%</a:t>
              </a:r>
            </a:p>
          </p:txBody>
        </p:sp>
        <p:sp>
          <p:nvSpPr>
            <p:cNvPr id="51" name="TextBox 50"/>
            <p:cNvSpPr txBox="1"/>
            <p:nvPr/>
          </p:nvSpPr>
          <p:spPr>
            <a:xfrm>
              <a:off x="-399041" y="1549245"/>
              <a:ext cx="6325192" cy="304050"/>
            </a:xfrm>
            <a:prstGeom prst="rect">
              <a:avLst/>
            </a:prstGeom>
            <a:noFill/>
          </p:spPr>
          <p:txBody>
            <a:bodyPr wrap="square" rtlCol="0">
              <a:spAutoFit/>
            </a:bodyPr>
            <a:lstStyle/>
            <a:p>
              <a:r>
                <a:rPr lang="en-GB" b="1" dirty="0">
                  <a:solidFill>
                    <a:schemeClr val="tx2"/>
                  </a:solidFill>
                  <a:latin typeface="Arial" panose="020B0604020202020204" pitchFamily="34" charset="0"/>
                  <a:cs typeface="Arial" panose="020B0604020202020204" pitchFamily="34" charset="0"/>
                </a:rPr>
                <a:t>Following an initial depressive episode:</a:t>
              </a:r>
            </a:p>
          </p:txBody>
        </p:sp>
      </p:grpSp>
    </p:spTree>
    <p:extLst>
      <p:ext uri="{BB962C8B-B14F-4D97-AF65-F5344CB8AC3E}">
        <p14:creationId xmlns:p14="http://schemas.microsoft.com/office/powerpoint/2010/main" val="4174312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subtypes</a:t>
            </a:r>
            <a:endParaRPr lang="en-US" dirty="0"/>
          </a:p>
        </p:txBody>
      </p:sp>
      <p:sp>
        <p:nvSpPr>
          <p:cNvPr id="3" name="Content Placeholder 2"/>
          <p:cNvSpPr>
            <a:spLocks noGrp="1"/>
          </p:cNvSpPr>
          <p:nvPr>
            <p:ph idx="1"/>
          </p:nvPr>
        </p:nvSpPr>
        <p:spPr>
          <a:xfrm>
            <a:off x="1154954" y="2343150"/>
            <a:ext cx="9966435" cy="3676650"/>
          </a:xfrm>
        </p:spPr>
        <p:txBody>
          <a:bodyPr/>
          <a:lstStyle/>
          <a:p>
            <a:r>
              <a:rPr lang="en-US" dirty="0" smtClean="0"/>
              <a:t>Major depression</a:t>
            </a:r>
          </a:p>
          <a:p>
            <a:pPr lvl="1"/>
            <a:r>
              <a:rPr lang="en-US" dirty="0" smtClean="0"/>
              <a:t>with seasonal pattern</a:t>
            </a:r>
          </a:p>
          <a:p>
            <a:pPr lvl="1"/>
            <a:r>
              <a:rPr lang="en-US" dirty="0" smtClean="0"/>
              <a:t>With anxious distress</a:t>
            </a:r>
          </a:p>
          <a:p>
            <a:r>
              <a:rPr lang="en-US" dirty="0" smtClean="0"/>
              <a:t>Persistent depressive disorder (dysthymia)</a:t>
            </a:r>
          </a:p>
          <a:p>
            <a:r>
              <a:rPr lang="en-US" dirty="0" smtClean="0"/>
              <a:t>Recurrent depression</a:t>
            </a:r>
          </a:p>
          <a:p>
            <a:r>
              <a:rPr lang="en-US" dirty="0" smtClean="0"/>
              <a:t>Recurrent brief depressive disorder</a:t>
            </a:r>
          </a:p>
          <a:p>
            <a:r>
              <a:rPr lang="en-US" dirty="0" smtClean="0"/>
              <a:t>Treatment resistant depression</a:t>
            </a:r>
          </a:p>
          <a:p>
            <a:r>
              <a:rPr lang="en-US" dirty="0" smtClean="0"/>
              <a:t>Bipolar depression  - we will not discuss this further in the formal presentation today</a:t>
            </a:r>
          </a:p>
          <a:p>
            <a:pPr marL="457200" lvl="1" indent="0">
              <a:buNone/>
            </a:pPr>
            <a:endParaRPr lang="en-US" dirty="0" smtClean="0"/>
          </a:p>
          <a:p>
            <a:endParaRPr lang="en-US" dirty="0"/>
          </a:p>
        </p:txBody>
      </p:sp>
    </p:spTree>
    <p:extLst>
      <p:ext uri="{BB962C8B-B14F-4D97-AF65-F5344CB8AC3E}">
        <p14:creationId xmlns:p14="http://schemas.microsoft.com/office/powerpoint/2010/main" val="4009454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depression</a:t>
            </a:r>
            <a:endParaRPr lang="en-US" dirty="0"/>
          </a:p>
        </p:txBody>
      </p:sp>
      <p:sp>
        <p:nvSpPr>
          <p:cNvPr id="3" name="Content Placeholder 2"/>
          <p:cNvSpPr>
            <a:spLocks noGrp="1"/>
          </p:cNvSpPr>
          <p:nvPr>
            <p:ph idx="1"/>
          </p:nvPr>
        </p:nvSpPr>
        <p:spPr>
          <a:xfrm>
            <a:off x="1154955" y="2377440"/>
            <a:ext cx="8761412" cy="3642360"/>
          </a:xfrm>
        </p:spPr>
        <p:txBody>
          <a:bodyPr>
            <a:normAutofit/>
          </a:bodyPr>
          <a:lstStyle/>
          <a:p>
            <a:r>
              <a:rPr lang="en-US" dirty="0" smtClean="0"/>
              <a:t>Childhood adverse experiences, most notably physical and sexual abuse</a:t>
            </a:r>
          </a:p>
          <a:p>
            <a:r>
              <a:rPr lang="en-US" dirty="0" smtClean="0"/>
              <a:t>Substance use disorders including cannabis and alcohol</a:t>
            </a:r>
          </a:p>
          <a:p>
            <a:r>
              <a:rPr lang="en-US" dirty="0" smtClean="0"/>
              <a:t>Genetics: Family history of depression</a:t>
            </a:r>
          </a:p>
          <a:p>
            <a:r>
              <a:rPr lang="en-US" dirty="0" smtClean="0"/>
              <a:t>Death or loss</a:t>
            </a:r>
          </a:p>
          <a:p>
            <a:r>
              <a:rPr lang="en-US" dirty="0" smtClean="0"/>
              <a:t>Family conflict</a:t>
            </a:r>
          </a:p>
          <a:p>
            <a:r>
              <a:rPr lang="en-US" dirty="0" smtClean="0"/>
              <a:t>Life events – even positive ones</a:t>
            </a:r>
          </a:p>
          <a:p>
            <a:r>
              <a:rPr lang="en-US" dirty="0" smtClean="0"/>
              <a:t>Other medical </a:t>
            </a:r>
            <a:r>
              <a:rPr lang="en-US" dirty="0" smtClean="0"/>
              <a:t>conditions</a:t>
            </a:r>
          </a:p>
          <a:p>
            <a:r>
              <a:rPr lang="en-US" dirty="0" smtClean="0"/>
              <a:t>Social Media, especially in teens</a:t>
            </a:r>
            <a:endParaRPr lang="en-US" dirty="0" smtClean="0"/>
          </a:p>
          <a:p>
            <a:endParaRPr lang="en-US" dirty="0" smtClean="0"/>
          </a:p>
          <a:p>
            <a:endParaRPr lang="en-US" dirty="0"/>
          </a:p>
        </p:txBody>
      </p:sp>
    </p:spTree>
    <p:extLst>
      <p:ext uri="{BB962C8B-B14F-4D97-AF65-F5344CB8AC3E}">
        <p14:creationId xmlns:p14="http://schemas.microsoft.com/office/powerpoint/2010/main" val="117313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Screens have already been linked with mood and depression</a:t>
            </a:r>
          </a:p>
        </p:txBody>
      </p:sp>
      <p:sp>
        <p:nvSpPr>
          <p:cNvPr id="3" name="Content Placeholder 2"/>
          <p:cNvSpPr>
            <a:spLocks noGrp="1"/>
          </p:cNvSpPr>
          <p:nvPr>
            <p:ph idx="1"/>
          </p:nvPr>
        </p:nvSpPr>
        <p:spPr>
          <a:xfrm>
            <a:off x="868680" y="2217419"/>
            <a:ext cx="10561320" cy="4258195"/>
          </a:xfrm>
        </p:spPr>
        <p:txBody>
          <a:bodyPr>
            <a:normAutofit/>
          </a:bodyPr>
          <a:lstStyle/>
          <a:p>
            <a:r>
              <a:rPr lang="en-US" dirty="0" smtClean="0">
                <a:solidFill>
                  <a:schemeClr val="tx1"/>
                </a:solidFill>
              </a:rPr>
              <a:t>Dr. </a:t>
            </a:r>
            <a:r>
              <a:rPr lang="en-US" dirty="0" err="1" smtClean="0">
                <a:solidFill>
                  <a:schemeClr val="tx1"/>
                </a:solidFill>
              </a:rPr>
              <a:t>Twenge</a:t>
            </a:r>
            <a:r>
              <a:rPr lang="en-US" dirty="0" smtClean="0">
                <a:solidFill>
                  <a:schemeClr val="tx1"/>
                </a:solidFill>
              </a:rPr>
              <a:t> </a:t>
            </a:r>
            <a:r>
              <a:rPr lang="en-US" dirty="0" smtClean="0">
                <a:solidFill>
                  <a:schemeClr val="tx1"/>
                </a:solidFill>
              </a:rPr>
              <a:t>survey of 8</a:t>
            </a:r>
            <a:r>
              <a:rPr lang="en-US" baseline="30000" dirty="0" smtClean="0">
                <a:solidFill>
                  <a:schemeClr val="tx1"/>
                </a:solidFill>
              </a:rPr>
              <a:t>th</a:t>
            </a:r>
            <a:r>
              <a:rPr lang="en-US" dirty="0" smtClean="0">
                <a:solidFill>
                  <a:schemeClr val="tx1"/>
                </a:solidFill>
              </a:rPr>
              <a:t>, 10</a:t>
            </a:r>
            <a:r>
              <a:rPr lang="en-US" baseline="30000" dirty="0" smtClean="0">
                <a:solidFill>
                  <a:schemeClr val="tx1"/>
                </a:solidFill>
              </a:rPr>
              <a:t>th</a:t>
            </a:r>
            <a:r>
              <a:rPr lang="en-US" dirty="0" smtClean="0">
                <a:solidFill>
                  <a:schemeClr val="tx1"/>
                </a:solidFill>
              </a:rPr>
              <a:t> and 12</a:t>
            </a:r>
            <a:r>
              <a:rPr lang="en-US" baseline="30000" dirty="0" smtClean="0">
                <a:solidFill>
                  <a:schemeClr val="tx1"/>
                </a:solidFill>
              </a:rPr>
              <a:t>th</a:t>
            </a:r>
            <a:r>
              <a:rPr lang="en-US" dirty="0" smtClean="0">
                <a:solidFill>
                  <a:schemeClr val="tx1"/>
                </a:solidFill>
              </a:rPr>
              <a:t> graders noted</a:t>
            </a:r>
            <a:r>
              <a:rPr lang="en-US" dirty="0" smtClean="0">
                <a:solidFill>
                  <a:schemeClr val="tx1"/>
                </a:solidFill>
              </a:rPr>
              <a:t>:</a:t>
            </a:r>
            <a:endParaRPr lang="en-US" dirty="0">
              <a:solidFill>
                <a:schemeClr val="tx1"/>
              </a:solidFill>
            </a:endParaRPr>
          </a:p>
          <a:p>
            <a:pPr lvl="1"/>
            <a:r>
              <a:rPr lang="en-US" dirty="0" smtClean="0">
                <a:solidFill>
                  <a:schemeClr val="tx1"/>
                </a:solidFill>
              </a:rPr>
              <a:t>2010 </a:t>
            </a:r>
            <a:r>
              <a:rPr lang="en-US" dirty="0">
                <a:solidFill>
                  <a:schemeClr val="tx1"/>
                </a:solidFill>
              </a:rPr>
              <a:t>roughly 8% of 13-17 year olds were diagnosed with depression</a:t>
            </a:r>
          </a:p>
          <a:p>
            <a:pPr lvl="1"/>
            <a:r>
              <a:rPr lang="en-US" dirty="0">
                <a:solidFill>
                  <a:schemeClr val="tx1"/>
                </a:solidFill>
              </a:rPr>
              <a:t>By 2017,  about 13% of 13-17 year olds were diagnosed with depression, </a:t>
            </a:r>
            <a:r>
              <a:rPr lang="en-US" dirty="0" smtClean="0">
                <a:solidFill>
                  <a:schemeClr val="tx1"/>
                </a:solidFill>
              </a:rPr>
              <a:t>an </a:t>
            </a:r>
            <a:r>
              <a:rPr lang="en-US" dirty="0">
                <a:solidFill>
                  <a:schemeClr val="tx1"/>
                </a:solidFill>
              </a:rPr>
              <a:t>increase </a:t>
            </a:r>
            <a:r>
              <a:rPr lang="en-US" dirty="0" smtClean="0">
                <a:solidFill>
                  <a:schemeClr val="tx1"/>
                </a:solidFill>
              </a:rPr>
              <a:t>of</a:t>
            </a:r>
            <a:r>
              <a:rPr lang="en-US" dirty="0" smtClean="0">
                <a:solidFill>
                  <a:schemeClr val="tx1"/>
                </a:solidFill>
              </a:rPr>
              <a:t> </a:t>
            </a:r>
            <a:r>
              <a:rPr lang="en-US" dirty="0">
                <a:solidFill>
                  <a:schemeClr val="tx1"/>
                </a:solidFill>
              </a:rPr>
              <a:t>62% </a:t>
            </a:r>
          </a:p>
          <a:p>
            <a:pPr lvl="1"/>
            <a:r>
              <a:rPr lang="en-US" dirty="0" smtClean="0">
                <a:solidFill>
                  <a:schemeClr val="tx1"/>
                </a:solidFill>
              </a:rPr>
              <a:t>Dr. </a:t>
            </a:r>
            <a:r>
              <a:rPr lang="en-US" dirty="0" err="1" smtClean="0">
                <a:solidFill>
                  <a:schemeClr val="tx1"/>
                </a:solidFill>
              </a:rPr>
              <a:t>Twenge</a:t>
            </a:r>
            <a:r>
              <a:rPr lang="en-US" dirty="0" smtClean="0">
                <a:solidFill>
                  <a:schemeClr val="tx1"/>
                </a:solidFill>
              </a:rPr>
              <a:t> </a:t>
            </a:r>
            <a:r>
              <a:rPr lang="en-US" dirty="0">
                <a:solidFill>
                  <a:schemeClr val="tx1"/>
                </a:solidFill>
              </a:rPr>
              <a:t>study showing correlation between screen time and unhappiness</a:t>
            </a:r>
          </a:p>
          <a:p>
            <a:endParaRPr lang="en-US" sz="900" dirty="0">
              <a:solidFill>
                <a:schemeClr val="tx1"/>
              </a:solidFill>
            </a:endParaRPr>
          </a:p>
          <a:p>
            <a:r>
              <a:rPr lang="en-CA" sz="2200" dirty="0">
                <a:solidFill>
                  <a:schemeClr val="tx1"/>
                </a:solidFill>
              </a:rPr>
              <a:t>Teens are often vulnerable to social media affecting their emotions, self-image and esteem and depressed teens are more often expressing distress, cutting habits and suicidal thoughts online</a:t>
            </a:r>
          </a:p>
          <a:p>
            <a:endParaRPr lang="en-CA" sz="800" dirty="0">
              <a:solidFill>
                <a:schemeClr val="tx1"/>
              </a:solidFill>
            </a:endParaRPr>
          </a:p>
          <a:p>
            <a:r>
              <a:rPr lang="en-CA" sz="2200" dirty="0">
                <a:solidFill>
                  <a:schemeClr val="tx1"/>
                </a:solidFill>
              </a:rPr>
              <a:t>Study showed 13% of kids who used social media daily reported higher levels of depressive symptoms than those who used social media less frequently</a:t>
            </a:r>
          </a:p>
          <a:p>
            <a:pPr marL="0" indent="0">
              <a:buNone/>
            </a:pPr>
            <a:endParaRPr lang="en-CA" sz="800"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3933636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1678" y="382385"/>
            <a:ext cx="10178322" cy="1169578"/>
          </a:xfrm>
        </p:spPr>
        <p:txBody>
          <a:bodyPr/>
          <a:lstStyle/>
          <a:p>
            <a:pPr algn="ctr"/>
            <a:r>
              <a:rPr lang="en-US" dirty="0"/>
              <a:t> study results continued</a:t>
            </a:r>
          </a:p>
        </p:txBody>
      </p:sp>
      <p:sp>
        <p:nvSpPr>
          <p:cNvPr id="6" name="Content Placeholder 5"/>
          <p:cNvSpPr>
            <a:spLocks noGrp="1"/>
          </p:cNvSpPr>
          <p:nvPr>
            <p:ph idx="1"/>
          </p:nvPr>
        </p:nvSpPr>
        <p:spPr>
          <a:xfrm>
            <a:off x="1251678" y="2274570"/>
            <a:ext cx="10178322" cy="4173730"/>
          </a:xfrm>
        </p:spPr>
        <p:txBody>
          <a:bodyPr>
            <a:normAutofit fontScale="92500" lnSpcReduction="20000"/>
          </a:bodyPr>
          <a:lstStyle/>
          <a:p>
            <a:r>
              <a:rPr lang="en-US" sz="2200" b="1" dirty="0">
                <a:solidFill>
                  <a:schemeClr val="tx1"/>
                </a:solidFill>
              </a:rPr>
              <a:t>Screen time and happiness </a:t>
            </a:r>
          </a:p>
          <a:p>
            <a:pPr lvl="1"/>
            <a:r>
              <a:rPr lang="en-US" sz="2200" dirty="0">
                <a:solidFill>
                  <a:schemeClr val="tx1"/>
                </a:solidFill>
              </a:rPr>
              <a:t>1-5 hours weekly were the most happy</a:t>
            </a:r>
          </a:p>
          <a:p>
            <a:pPr lvl="1"/>
            <a:r>
              <a:rPr lang="en-US" sz="2200" dirty="0">
                <a:solidFill>
                  <a:schemeClr val="tx1"/>
                </a:solidFill>
              </a:rPr>
              <a:t>0 hours less happy</a:t>
            </a:r>
          </a:p>
          <a:p>
            <a:pPr lvl="1"/>
            <a:r>
              <a:rPr lang="en-US" sz="2200" dirty="0">
                <a:solidFill>
                  <a:schemeClr val="tx1"/>
                </a:solidFill>
              </a:rPr>
              <a:t>20 or more hours the least happy</a:t>
            </a:r>
          </a:p>
          <a:p>
            <a:endParaRPr lang="en-US" sz="2200" dirty="0">
              <a:solidFill>
                <a:schemeClr val="tx1"/>
              </a:solidFill>
            </a:endParaRPr>
          </a:p>
          <a:p>
            <a:r>
              <a:rPr lang="en-US" sz="2200" b="1" dirty="0">
                <a:solidFill>
                  <a:schemeClr val="tx1"/>
                </a:solidFill>
              </a:rPr>
              <a:t>Compared to kids and teens who use screens 2 hours or less per day</a:t>
            </a:r>
          </a:p>
          <a:p>
            <a:pPr lvl="1"/>
            <a:r>
              <a:rPr lang="en-US" sz="2200" dirty="0">
                <a:solidFill>
                  <a:schemeClr val="tx1"/>
                </a:solidFill>
              </a:rPr>
              <a:t>3 hours or more daily showed 34% greater chance of a suicide related risk factor </a:t>
            </a:r>
          </a:p>
          <a:p>
            <a:pPr lvl="1"/>
            <a:r>
              <a:rPr lang="en-US" sz="2200" dirty="0">
                <a:solidFill>
                  <a:schemeClr val="tx1"/>
                </a:solidFill>
              </a:rPr>
              <a:t>More than 5 hours daily showed 48% greater chance</a:t>
            </a:r>
          </a:p>
          <a:p>
            <a:pPr lvl="1"/>
            <a:r>
              <a:rPr lang="en-US" sz="2200" dirty="0">
                <a:solidFill>
                  <a:schemeClr val="tx1"/>
                </a:solidFill>
              </a:rPr>
              <a:t>Suicide related risk factors</a:t>
            </a:r>
          </a:p>
          <a:p>
            <a:pPr lvl="2"/>
            <a:r>
              <a:rPr lang="en-US" sz="2000" dirty="0">
                <a:solidFill>
                  <a:schemeClr val="tx1"/>
                </a:solidFill>
              </a:rPr>
              <a:t>feeling hopeless, seriously considering suicide</a:t>
            </a:r>
          </a:p>
        </p:txBody>
      </p:sp>
    </p:spTree>
    <p:extLst>
      <p:ext uri="{BB962C8B-B14F-4D97-AF65-F5344CB8AC3E}">
        <p14:creationId xmlns:p14="http://schemas.microsoft.com/office/powerpoint/2010/main" val="3766950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C83F-BAD8-4C12-B025-172AE2AEEA78}"/>
              </a:ext>
            </a:extLst>
          </p:cNvPr>
          <p:cNvSpPr>
            <a:spLocks noGrp="1"/>
          </p:cNvSpPr>
          <p:nvPr>
            <p:ph type="title"/>
          </p:nvPr>
        </p:nvSpPr>
        <p:spPr/>
        <p:txBody>
          <a:bodyPr>
            <a:normAutofit fontScale="90000"/>
          </a:bodyPr>
          <a:lstStyle/>
          <a:p>
            <a:pPr algn="ctr"/>
            <a:r>
              <a:rPr lang="en-CA" sz="4800" dirty="0"/>
              <a:t>What made teens happiest in study</a:t>
            </a:r>
          </a:p>
        </p:txBody>
      </p:sp>
      <p:sp>
        <p:nvSpPr>
          <p:cNvPr id="3" name="Content Placeholder 2">
            <a:extLst>
              <a:ext uri="{FF2B5EF4-FFF2-40B4-BE49-F238E27FC236}">
                <a16:creationId xmlns:a16="http://schemas.microsoft.com/office/drawing/2014/main" id="{64397218-D786-4710-9EB0-1173FA0C6CFE}"/>
              </a:ext>
            </a:extLst>
          </p:cNvPr>
          <p:cNvSpPr>
            <a:spLocks noGrp="1"/>
          </p:cNvSpPr>
          <p:nvPr>
            <p:ph sz="half" idx="1"/>
          </p:nvPr>
        </p:nvSpPr>
        <p:spPr>
          <a:xfrm>
            <a:off x="822960" y="2331720"/>
            <a:ext cx="5234940" cy="3573780"/>
          </a:xfrm>
        </p:spPr>
        <p:txBody>
          <a:bodyPr>
            <a:normAutofit fontScale="92500" lnSpcReduction="20000"/>
          </a:bodyPr>
          <a:lstStyle/>
          <a:p>
            <a:r>
              <a:rPr lang="en-CA" sz="4400" u="sng" dirty="0">
                <a:solidFill>
                  <a:schemeClr val="tx1"/>
                </a:solidFill>
              </a:rPr>
              <a:t>Positive effects </a:t>
            </a:r>
          </a:p>
          <a:p>
            <a:r>
              <a:rPr lang="en-CA" sz="2400" dirty="0">
                <a:solidFill>
                  <a:schemeClr val="tx1"/>
                </a:solidFill>
              </a:rPr>
              <a:t>Sports or exercise</a:t>
            </a:r>
          </a:p>
          <a:p>
            <a:r>
              <a:rPr lang="en-CA" sz="2400" dirty="0">
                <a:solidFill>
                  <a:schemeClr val="tx1"/>
                </a:solidFill>
              </a:rPr>
              <a:t>In-person social interaction</a:t>
            </a:r>
          </a:p>
          <a:p>
            <a:r>
              <a:rPr lang="en-CA" sz="2400" dirty="0">
                <a:solidFill>
                  <a:schemeClr val="tx1"/>
                </a:solidFill>
              </a:rPr>
              <a:t>Religious services </a:t>
            </a:r>
          </a:p>
          <a:p>
            <a:r>
              <a:rPr lang="en-CA" sz="2400" dirty="0">
                <a:solidFill>
                  <a:schemeClr val="tx1"/>
                </a:solidFill>
              </a:rPr>
              <a:t>Print media</a:t>
            </a:r>
          </a:p>
          <a:p>
            <a:r>
              <a:rPr lang="en-CA" sz="2400" dirty="0">
                <a:solidFill>
                  <a:schemeClr val="tx1"/>
                </a:solidFill>
              </a:rPr>
              <a:t>Homework</a:t>
            </a:r>
          </a:p>
          <a:p>
            <a:endParaRPr lang="en-CA" dirty="0"/>
          </a:p>
        </p:txBody>
      </p:sp>
      <p:sp>
        <p:nvSpPr>
          <p:cNvPr id="4" name="Content Placeholder 3">
            <a:extLst>
              <a:ext uri="{FF2B5EF4-FFF2-40B4-BE49-F238E27FC236}">
                <a16:creationId xmlns:a16="http://schemas.microsoft.com/office/drawing/2014/main" id="{014459E0-AFA1-4796-BCA5-AA3667DE3267}"/>
              </a:ext>
            </a:extLst>
          </p:cNvPr>
          <p:cNvSpPr>
            <a:spLocks noGrp="1"/>
          </p:cNvSpPr>
          <p:nvPr>
            <p:ph sz="half" idx="2"/>
          </p:nvPr>
        </p:nvSpPr>
        <p:spPr>
          <a:xfrm>
            <a:off x="6392440" y="2331720"/>
            <a:ext cx="5494760" cy="3573780"/>
          </a:xfrm>
        </p:spPr>
        <p:txBody>
          <a:bodyPr>
            <a:normAutofit fontScale="92500" lnSpcReduction="20000"/>
          </a:bodyPr>
          <a:lstStyle/>
          <a:p>
            <a:r>
              <a:rPr lang="en-CA" sz="4400" u="sng" dirty="0">
                <a:solidFill>
                  <a:schemeClr val="tx1"/>
                </a:solidFill>
              </a:rPr>
              <a:t>Negative effects </a:t>
            </a:r>
          </a:p>
          <a:p>
            <a:r>
              <a:rPr lang="en-CA" sz="2400" dirty="0">
                <a:solidFill>
                  <a:schemeClr val="tx1"/>
                </a:solidFill>
              </a:rPr>
              <a:t>Reading news online</a:t>
            </a:r>
          </a:p>
          <a:p>
            <a:r>
              <a:rPr lang="en-CA" sz="2400" dirty="0">
                <a:solidFill>
                  <a:schemeClr val="tx1"/>
                </a:solidFill>
              </a:rPr>
              <a:t>TV</a:t>
            </a:r>
          </a:p>
          <a:p>
            <a:r>
              <a:rPr lang="en-CA" sz="2400" dirty="0">
                <a:solidFill>
                  <a:schemeClr val="tx1"/>
                </a:solidFill>
              </a:rPr>
              <a:t>Video chat</a:t>
            </a:r>
          </a:p>
          <a:p>
            <a:r>
              <a:rPr lang="en-CA" sz="2400" dirty="0">
                <a:solidFill>
                  <a:schemeClr val="tx1"/>
                </a:solidFill>
              </a:rPr>
              <a:t>Texting</a:t>
            </a:r>
          </a:p>
          <a:p>
            <a:r>
              <a:rPr lang="en-CA" sz="2400" dirty="0">
                <a:solidFill>
                  <a:schemeClr val="tx1"/>
                </a:solidFill>
              </a:rPr>
              <a:t>Social media</a:t>
            </a:r>
          </a:p>
          <a:p>
            <a:r>
              <a:rPr lang="en-CA" sz="2400" dirty="0">
                <a:solidFill>
                  <a:schemeClr val="tx1"/>
                </a:solidFill>
              </a:rPr>
              <a:t>Computer games</a:t>
            </a:r>
          </a:p>
          <a:p>
            <a:r>
              <a:rPr lang="en-CA" sz="2400" dirty="0">
                <a:solidFill>
                  <a:schemeClr val="tx1"/>
                </a:solidFill>
              </a:rPr>
              <a:t>Internet </a:t>
            </a:r>
          </a:p>
        </p:txBody>
      </p:sp>
    </p:spTree>
    <p:extLst>
      <p:ext uri="{BB962C8B-B14F-4D97-AF65-F5344CB8AC3E}">
        <p14:creationId xmlns:p14="http://schemas.microsoft.com/office/powerpoint/2010/main" val="353668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Research Support: </a:t>
            </a:r>
          </a:p>
          <a:p>
            <a:pPr lvl="1"/>
            <a:r>
              <a:rPr lang="en-US" dirty="0" smtClean="0"/>
              <a:t>Montreal General Hospital Foundation, </a:t>
            </a:r>
            <a:r>
              <a:rPr lang="en-US" dirty="0" err="1" smtClean="0"/>
              <a:t>AiFred</a:t>
            </a:r>
            <a:r>
              <a:rPr lang="en-US" dirty="0" smtClean="0"/>
              <a:t>, </a:t>
            </a:r>
            <a:r>
              <a:rPr lang="en-US" dirty="0" err="1" smtClean="0"/>
              <a:t>Syneurx</a:t>
            </a:r>
            <a:endParaRPr lang="en-US" dirty="0" smtClean="0"/>
          </a:p>
          <a:p>
            <a:pPr marL="457200" lvl="1" indent="0">
              <a:buNone/>
            </a:pPr>
            <a:endParaRPr lang="en-US" dirty="0" smtClean="0"/>
          </a:p>
          <a:p>
            <a:r>
              <a:rPr lang="en-US" dirty="0" smtClean="0"/>
              <a:t>Consultant and/or Speaker and/or Advisory boards: </a:t>
            </a:r>
          </a:p>
          <a:p>
            <a:pPr lvl="1"/>
            <a:r>
              <a:rPr lang="en-US" dirty="0" err="1" smtClean="0"/>
              <a:t>Abbvie</a:t>
            </a:r>
            <a:r>
              <a:rPr lang="en-US" dirty="0" smtClean="0"/>
              <a:t>, HLS Therapeutics, Janssen, </a:t>
            </a:r>
            <a:r>
              <a:rPr lang="en-US" dirty="0" err="1" smtClean="0"/>
              <a:t>Lundbeck</a:t>
            </a:r>
            <a:r>
              <a:rPr lang="en-US" dirty="0" smtClean="0"/>
              <a:t>, Otsuka, </a:t>
            </a:r>
            <a:r>
              <a:rPr lang="en-US" dirty="0" err="1" smtClean="0"/>
              <a:t>Sunovion</a:t>
            </a:r>
            <a:r>
              <a:rPr lang="en-US" dirty="0" smtClean="0"/>
              <a:t>, </a:t>
            </a:r>
            <a:r>
              <a:rPr lang="en-US" dirty="0" err="1" smtClean="0"/>
              <a:t>Teva</a:t>
            </a:r>
            <a:endParaRPr lang="en-US" dirty="0"/>
          </a:p>
        </p:txBody>
      </p:sp>
    </p:spTree>
    <p:extLst>
      <p:ext uri="{BB962C8B-B14F-4D97-AF65-F5344CB8AC3E}">
        <p14:creationId xmlns:p14="http://schemas.microsoft.com/office/powerpoint/2010/main" val="3036348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rt, bar chart&#10;&#10;Description automatically generated">
            <a:extLst>
              <a:ext uri="{FF2B5EF4-FFF2-40B4-BE49-F238E27FC236}">
                <a16:creationId xmlns:a16="http://schemas.microsoft.com/office/drawing/2014/main" id="{1C1D885C-A884-8F4C-9568-E312C36CEBB4}"/>
              </a:ext>
            </a:extLst>
          </p:cNvPr>
          <p:cNvPicPr>
            <a:picLocks noChangeAspect="1"/>
          </p:cNvPicPr>
          <p:nvPr/>
        </p:nvPicPr>
        <p:blipFill>
          <a:blip r:embed="rId4"/>
          <a:stretch>
            <a:fillRect/>
          </a:stretch>
        </p:blipFill>
        <p:spPr>
          <a:xfrm>
            <a:off x="1750564" y="2307902"/>
            <a:ext cx="7446445" cy="3816001"/>
          </a:xfrm>
          <a:prstGeom prst="rect">
            <a:avLst/>
          </a:prstGeom>
        </p:spPr>
      </p:pic>
      <p:sp>
        <p:nvSpPr>
          <p:cNvPr id="30" name="Text Box 4">
            <a:extLst>
              <a:ext uri="{FF2B5EF4-FFF2-40B4-BE49-F238E27FC236}">
                <a16:creationId xmlns:a16="http://schemas.microsoft.com/office/drawing/2014/main" id="{E52B9C06-D741-C14C-BF6E-CA0A93A375F6}"/>
              </a:ext>
            </a:extLst>
          </p:cNvPr>
          <p:cNvSpPr txBox="1">
            <a:spLocks noChangeArrowheads="1"/>
          </p:cNvSpPr>
          <p:nvPr/>
        </p:nvSpPr>
        <p:spPr bwMode="auto">
          <a:xfrm>
            <a:off x="1581583" y="6283782"/>
            <a:ext cx="37084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1400" dirty="0" err="1">
                <a:solidFill>
                  <a:srgbClr val="003366"/>
                </a:solidFill>
                <a:latin typeface="Tw Cen MT" panose="020B0602020104020603" pitchFamily="34" charset="77"/>
              </a:rPr>
              <a:t>Preskorn</a:t>
            </a:r>
            <a:r>
              <a:rPr lang="en-US" altLang="en-US" sz="1400" dirty="0">
                <a:solidFill>
                  <a:srgbClr val="003366"/>
                </a:solidFill>
                <a:latin typeface="Tw Cen MT" panose="020B0602020104020603" pitchFamily="34" charset="77"/>
              </a:rPr>
              <a:t>. </a:t>
            </a:r>
            <a:r>
              <a:rPr lang="en-US" altLang="en-US" sz="1400" i="1" dirty="0">
                <a:solidFill>
                  <a:srgbClr val="003366"/>
                </a:solidFill>
                <a:latin typeface="Tw Cen MT" panose="020B0602020104020603" pitchFamily="34" charset="77"/>
              </a:rPr>
              <a:t>Primary Psychiatry. </a:t>
            </a:r>
            <a:r>
              <a:rPr lang="en-US" altLang="en-US" sz="1400" dirty="0">
                <a:solidFill>
                  <a:srgbClr val="003366"/>
                </a:solidFill>
                <a:latin typeface="Tw Cen MT" panose="020B0602020104020603" pitchFamily="34" charset="77"/>
              </a:rPr>
              <a:t>2009;16(12):45-74.</a:t>
            </a:r>
            <a:endParaRPr lang="en-US" altLang="en-US" sz="1400">
              <a:solidFill>
                <a:srgbClr val="003366"/>
              </a:solidFill>
              <a:latin typeface="Tw Cen MT" panose="020B0602020104020603" pitchFamily="34" charset="77"/>
            </a:endParaRPr>
          </a:p>
        </p:txBody>
      </p:sp>
      <p:sp>
        <p:nvSpPr>
          <p:cNvPr id="31" name="Text Box 4">
            <a:extLst>
              <a:ext uri="{FF2B5EF4-FFF2-40B4-BE49-F238E27FC236}">
                <a16:creationId xmlns:a16="http://schemas.microsoft.com/office/drawing/2014/main" id="{B119CB81-43A1-AE45-938A-8022E1C7460A}"/>
              </a:ext>
            </a:extLst>
          </p:cNvPr>
          <p:cNvSpPr txBox="1">
            <a:spLocks noChangeArrowheads="1"/>
          </p:cNvSpPr>
          <p:nvPr/>
        </p:nvSpPr>
        <p:spPr bwMode="auto">
          <a:xfrm>
            <a:off x="5289983" y="2440497"/>
            <a:ext cx="5151454"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1000" dirty="0">
                <a:solidFill>
                  <a:srgbClr val="003366"/>
                </a:solidFill>
                <a:latin typeface="Tw Cen MT" panose="020B0602020104020603" pitchFamily="34" charset="77"/>
              </a:rPr>
              <a:t>PD = Parkinson’s Disease; CVA = Cardiovascular Accident; CAD = Coronary Artery Disease; MI = Myocardial Infarction; HIV = Human Immunodeficiency Virus; AD = Alzheimer’s Disease.</a:t>
            </a:r>
          </a:p>
        </p:txBody>
      </p:sp>
      <p:sp>
        <p:nvSpPr>
          <p:cNvPr id="25602" name="Title 4">
            <a:extLst>
              <a:ext uri="{FF2B5EF4-FFF2-40B4-BE49-F238E27FC236}">
                <a16:creationId xmlns:a16="http://schemas.microsoft.com/office/drawing/2014/main" id="{62B11711-6204-3F43-B646-7F6AAF99CF98}"/>
              </a:ext>
            </a:extLst>
          </p:cNvPr>
          <p:cNvSpPr>
            <a:spLocks noGrp="1"/>
          </p:cNvSpPr>
          <p:nvPr>
            <p:ph type="title"/>
          </p:nvPr>
        </p:nvSpPr>
        <p:spPr>
          <a:xfrm>
            <a:off x="2047217" y="449704"/>
            <a:ext cx="8501513" cy="1286331"/>
          </a:xfrm>
        </p:spPr>
        <p:txBody>
          <a:bodyPr vert="horz" lIns="91440" tIns="45720" rIns="91440" bIns="45720" rtlCol="0" anchor="ctr">
            <a:normAutofit fontScale="90000"/>
          </a:bodyPr>
          <a:lstStyle/>
          <a:p>
            <a:r>
              <a:rPr lang="en-US" altLang="en-US" sz="4000" b="1" dirty="0">
                <a:solidFill>
                  <a:schemeClr val="bg1"/>
                </a:solidFill>
              </a:rPr>
              <a:t>Depression Is Common In Patients With Many Chronic Diseases</a:t>
            </a:r>
          </a:p>
        </p:txBody>
      </p:sp>
    </p:spTree>
    <p:custDataLst>
      <p:tags r:id="rId1"/>
    </p:custDataLst>
    <p:extLst>
      <p:ext uri="{BB962C8B-B14F-4D97-AF65-F5344CB8AC3E}">
        <p14:creationId xmlns:p14="http://schemas.microsoft.com/office/powerpoint/2010/main" val="17568158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sz="quarter"/>
          </p:nvPr>
        </p:nvSpPr>
        <p:spPr/>
        <p:txBody>
          <a:bodyPr/>
          <a:lstStyle/>
          <a:p>
            <a:pPr eaLnBrk="1" hangingPunct="1"/>
            <a:r>
              <a:rPr lang="en-US" altLang="en-US" sz="4000" dirty="0"/>
              <a:t>M</a:t>
            </a:r>
            <a:r>
              <a:rPr lang="en-US" altLang="en-US" sz="4000" dirty="0" smtClean="0"/>
              <a:t>ajor depression in the elderly</a:t>
            </a:r>
            <a:endParaRPr lang="en-US" altLang="en-US" sz="4000" dirty="0"/>
          </a:p>
        </p:txBody>
      </p:sp>
      <p:sp>
        <p:nvSpPr>
          <p:cNvPr id="14339" name="Rectangle 4"/>
          <p:cNvSpPr>
            <a:spLocks noGrp="1" noChangeArrowheads="1"/>
          </p:cNvSpPr>
          <p:nvPr>
            <p:ph sz="quarter" idx="1"/>
          </p:nvPr>
        </p:nvSpPr>
        <p:spPr>
          <a:xfrm>
            <a:off x="711200" y="2674620"/>
            <a:ext cx="5334000" cy="1097280"/>
          </a:xfrm>
        </p:spPr>
        <p:txBody>
          <a:bodyPr>
            <a:normAutofit/>
          </a:bodyPr>
          <a:lstStyle/>
          <a:p>
            <a:pPr eaLnBrk="1" hangingPunct="1"/>
            <a:r>
              <a:rPr lang="en-US" altLang="en-US" sz="2400" dirty="0" smtClean="0"/>
              <a:t>Community-Dwelling  1 -  9 %</a:t>
            </a:r>
          </a:p>
        </p:txBody>
      </p:sp>
      <p:sp>
        <p:nvSpPr>
          <p:cNvPr id="14340" name="Rectangle 5"/>
          <p:cNvSpPr>
            <a:spLocks noGrp="1" noChangeArrowheads="1"/>
          </p:cNvSpPr>
          <p:nvPr>
            <p:ph sz="quarter" idx="2"/>
          </p:nvPr>
        </p:nvSpPr>
        <p:spPr>
          <a:xfrm>
            <a:off x="6146800" y="2674620"/>
            <a:ext cx="5334000" cy="1943100"/>
          </a:xfrm>
        </p:spPr>
        <p:txBody>
          <a:bodyPr>
            <a:normAutofit/>
          </a:bodyPr>
          <a:lstStyle/>
          <a:p>
            <a:pPr eaLnBrk="1" hangingPunct="1"/>
            <a:r>
              <a:rPr lang="en-US" altLang="en-US" sz="2400" dirty="0" smtClean="0"/>
              <a:t>Primary Care Settings 10 – 12 %</a:t>
            </a:r>
          </a:p>
        </p:txBody>
      </p:sp>
      <p:sp>
        <p:nvSpPr>
          <p:cNvPr id="14341" name="Rectangle 6"/>
          <p:cNvSpPr>
            <a:spLocks noGrp="1" noChangeArrowheads="1"/>
          </p:cNvSpPr>
          <p:nvPr>
            <p:ph sz="quarter" idx="3"/>
          </p:nvPr>
        </p:nvSpPr>
        <p:spPr/>
        <p:txBody>
          <a:bodyPr>
            <a:normAutofit/>
          </a:bodyPr>
          <a:lstStyle/>
          <a:p>
            <a:pPr eaLnBrk="1" hangingPunct="1"/>
            <a:r>
              <a:rPr lang="en-US" altLang="en-US" sz="2400" dirty="0" smtClean="0"/>
              <a:t>Hospitalized  11 </a:t>
            </a:r>
            <a:r>
              <a:rPr lang="en-US" altLang="en-US" sz="2400" dirty="0" smtClean="0"/>
              <a:t>– 45 %</a:t>
            </a:r>
          </a:p>
        </p:txBody>
      </p:sp>
      <p:sp>
        <p:nvSpPr>
          <p:cNvPr id="14342" name="Rectangle 7"/>
          <p:cNvSpPr>
            <a:spLocks noGrp="1" noChangeArrowheads="1"/>
          </p:cNvSpPr>
          <p:nvPr>
            <p:ph sz="quarter" idx="4"/>
          </p:nvPr>
        </p:nvSpPr>
        <p:spPr>
          <a:xfrm>
            <a:off x="6096000" y="4034790"/>
            <a:ext cx="4267200" cy="1985010"/>
          </a:xfrm>
        </p:spPr>
        <p:txBody>
          <a:bodyPr>
            <a:normAutofit/>
          </a:bodyPr>
          <a:lstStyle/>
          <a:p>
            <a:pPr eaLnBrk="1" hangingPunct="1"/>
            <a:r>
              <a:rPr lang="en-US" altLang="en-US" sz="2400" dirty="0" smtClean="0"/>
              <a:t>Nursing Home </a:t>
            </a:r>
            <a:r>
              <a:rPr lang="en-US" altLang="en-US" sz="2400" dirty="0" smtClean="0"/>
              <a:t>10-26</a:t>
            </a:r>
            <a:r>
              <a:rPr lang="en-US" altLang="en-US" sz="2400" dirty="0" smtClean="0"/>
              <a:t>%</a:t>
            </a:r>
          </a:p>
          <a:p>
            <a:pPr eaLnBrk="1" hangingPunct="1">
              <a:buFont typeface="Wingdings" panose="05000000000000000000" pitchFamily="2" charset="2"/>
              <a:buNone/>
            </a:pPr>
            <a:r>
              <a:rPr lang="en-US" altLang="en-US" sz="2400" dirty="0" smtClean="0"/>
              <a:t>	</a:t>
            </a:r>
            <a:r>
              <a:rPr lang="en-US" altLang="en-US" sz="2400" dirty="0" smtClean="0"/>
              <a:t>Permanent </a:t>
            </a:r>
            <a:r>
              <a:rPr lang="en-US" altLang="en-US" sz="2400" dirty="0" smtClean="0"/>
              <a:t>Placement Up to 43%</a:t>
            </a:r>
          </a:p>
        </p:txBody>
      </p:sp>
    </p:spTree>
    <p:extLst>
      <p:ext uri="{BB962C8B-B14F-4D97-AF65-F5344CB8AC3E}">
        <p14:creationId xmlns:p14="http://schemas.microsoft.com/office/powerpoint/2010/main" val="2195394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54953" y="973668"/>
            <a:ext cx="9177767" cy="706964"/>
          </a:xfrm>
        </p:spPr>
        <p:txBody>
          <a:bodyPr/>
          <a:lstStyle/>
          <a:p>
            <a:pPr eaLnBrk="1" hangingPunct="1"/>
            <a:r>
              <a:rPr lang="en-US" altLang="en-US" dirty="0" smtClean="0"/>
              <a:t>Risk </a:t>
            </a:r>
            <a:r>
              <a:rPr lang="en-US" altLang="en-US" dirty="0" smtClean="0"/>
              <a:t>Factors for Depression in the elderly</a:t>
            </a:r>
            <a:endParaRPr lang="en-US" altLang="en-US" dirty="0" smtClean="0"/>
          </a:p>
        </p:txBody>
      </p:sp>
      <p:sp>
        <p:nvSpPr>
          <p:cNvPr id="15363" name="Rectangle 3"/>
          <p:cNvSpPr>
            <a:spLocks noGrp="1" noChangeArrowheads="1"/>
          </p:cNvSpPr>
          <p:nvPr>
            <p:ph type="body" idx="1"/>
          </p:nvPr>
        </p:nvSpPr>
        <p:spPr>
          <a:xfrm>
            <a:off x="1154955" y="2603500"/>
            <a:ext cx="8761412" cy="3751580"/>
          </a:xfrm>
        </p:spPr>
        <p:txBody>
          <a:bodyPr>
            <a:normAutofit/>
          </a:bodyPr>
          <a:lstStyle/>
          <a:p>
            <a:pPr eaLnBrk="1" hangingPunct="1"/>
            <a:r>
              <a:rPr lang="en-US" altLang="en-US" dirty="0" smtClean="0"/>
              <a:t>Alcohol or substance abuse</a:t>
            </a:r>
          </a:p>
          <a:p>
            <a:pPr eaLnBrk="1" hangingPunct="1"/>
            <a:r>
              <a:rPr lang="en-US" altLang="en-US" dirty="0" smtClean="0"/>
              <a:t>Current use of a medication associated with a high risk of depression</a:t>
            </a:r>
          </a:p>
          <a:p>
            <a:pPr eaLnBrk="1" hangingPunct="1"/>
            <a:r>
              <a:rPr lang="en-US" altLang="en-US" dirty="0" smtClean="0"/>
              <a:t>Hearing or vision impairment severe enough to affect function</a:t>
            </a:r>
          </a:p>
          <a:p>
            <a:pPr eaLnBrk="1" hangingPunct="1"/>
            <a:r>
              <a:rPr lang="en-US" altLang="en-US" dirty="0" smtClean="0"/>
              <a:t>History of attempted suicide</a:t>
            </a:r>
          </a:p>
          <a:p>
            <a:pPr eaLnBrk="1" hangingPunct="1"/>
            <a:r>
              <a:rPr lang="en-US" altLang="en-US" dirty="0" smtClean="0"/>
              <a:t>History of psychiatric </a:t>
            </a:r>
            <a:r>
              <a:rPr lang="en-US" altLang="en-US" dirty="0" smtClean="0"/>
              <a:t>hospitalization</a:t>
            </a:r>
          </a:p>
          <a:p>
            <a:pPr>
              <a:lnSpc>
                <a:spcPct val="90000"/>
              </a:lnSpc>
            </a:pPr>
            <a:r>
              <a:rPr lang="en-US" altLang="en-US" dirty="0"/>
              <a:t>Medical diagnosis or diagnoses associated with a high risk of depression</a:t>
            </a:r>
          </a:p>
          <a:p>
            <a:pPr>
              <a:lnSpc>
                <a:spcPct val="90000"/>
              </a:lnSpc>
            </a:pPr>
            <a:r>
              <a:rPr lang="en-US" altLang="en-US" dirty="0"/>
              <a:t>New admission or change of environment</a:t>
            </a:r>
          </a:p>
          <a:p>
            <a:pPr>
              <a:lnSpc>
                <a:spcPct val="90000"/>
              </a:lnSpc>
            </a:pPr>
            <a:r>
              <a:rPr lang="en-US" altLang="en-US" dirty="0"/>
              <a:t>New stressful losses (loss of autonomy, privacy, functional status, body part, family member or friend)</a:t>
            </a:r>
          </a:p>
          <a:p>
            <a:pPr>
              <a:lnSpc>
                <a:spcPct val="90000"/>
              </a:lnSpc>
            </a:pPr>
            <a:r>
              <a:rPr lang="en-US" altLang="en-US" dirty="0"/>
              <a:t>Personal or family history of depression or mood disorder</a:t>
            </a:r>
          </a:p>
          <a:p>
            <a:pPr eaLnBrk="1" hangingPunct="1"/>
            <a:endParaRPr lang="en-US" altLang="en-US" dirty="0" smtClean="0"/>
          </a:p>
        </p:txBody>
      </p:sp>
    </p:spTree>
    <p:extLst>
      <p:ext uri="{BB962C8B-B14F-4D97-AF65-F5344CB8AC3E}">
        <p14:creationId xmlns:p14="http://schemas.microsoft.com/office/powerpoint/2010/main" val="3682839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Covid</a:t>
            </a:r>
            <a:r>
              <a:rPr lang="en-US" dirty="0" smtClean="0"/>
              <a:t> 19 and depression</a:t>
            </a:r>
            <a:endParaRPr lang="en-US" dirty="0"/>
          </a:p>
        </p:txBody>
      </p:sp>
      <p:sp>
        <p:nvSpPr>
          <p:cNvPr id="3" name="Content Placeholder 2"/>
          <p:cNvSpPr>
            <a:spLocks noGrp="1"/>
          </p:cNvSpPr>
          <p:nvPr>
            <p:ph idx="1"/>
          </p:nvPr>
        </p:nvSpPr>
        <p:spPr/>
        <p:txBody>
          <a:bodyPr/>
          <a:lstStyle/>
          <a:p>
            <a:r>
              <a:rPr lang="en-US" dirty="0" smtClean="0"/>
              <a:t>WHO (March 2022):  </a:t>
            </a:r>
            <a:r>
              <a:rPr lang="en-US" b="1" dirty="0"/>
              <a:t>COVID-19 pandemic triggers 25% increase in prevalence of anxiety and depression </a:t>
            </a:r>
            <a:r>
              <a:rPr lang="en-US" b="1" dirty="0" smtClean="0"/>
              <a:t>worldwide</a:t>
            </a:r>
          </a:p>
          <a:p>
            <a:r>
              <a:rPr lang="en-US" b="1" dirty="0" smtClean="0"/>
              <a:t>Healthcare workers are particularly at risk</a:t>
            </a:r>
          </a:p>
          <a:p>
            <a:r>
              <a:rPr lang="en-US" dirty="0"/>
              <a:t>young people </a:t>
            </a:r>
            <a:r>
              <a:rPr lang="en-US" dirty="0" smtClean="0"/>
              <a:t>are </a:t>
            </a:r>
            <a:r>
              <a:rPr lang="en-US" dirty="0"/>
              <a:t>disproportionally at risk of suicidal and self-harming </a:t>
            </a:r>
            <a:r>
              <a:rPr lang="en-US" dirty="0" err="1" smtClean="0"/>
              <a:t>behaviours</a:t>
            </a:r>
            <a:r>
              <a:rPr lang="en-US" dirty="0" smtClean="0"/>
              <a:t>.</a:t>
            </a:r>
          </a:p>
          <a:p>
            <a:r>
              <a:rPr lang="en-US" b="1" dirty="0" smtClean="0"/>
              <a:t>Question : will this persist as people adapt to the pandemic and learn to live with it? </a:t>
            </a:r>
          </a:p>
          <a:p>
            <a:pPr lvl="1"/>
            <a:r>
              <a:rPr lang="en-US" b="1" dirty="0" smtClean="0"/>
              <a:t>Resilience typically follows trauma</a:t>
            </a:r>
            <a:endParaRPr lang="en-US" b="1" dirty="0"/>
          </a:p>
          <a:p>
            <a:endParaRPr lang="en-US" dirty="0"/>
          </a:p>
        </p:txBody>
      </p:sp>
    </p:spTree>
    <p:extLst>
      <p:ext uri="{BB962C8B-B14F-4D97-AF65-F5344CB8AC3E}">
        <p14:creationId xmlns:p14="http://schemas.microsoft.com/office/powerpoint/2010/main" val="2098281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CC766FEF-C73D-C84E-8BAD-C8706D202FE8}"/>
              </a:ext>
            </a:extLst>
          </p:cNvPr>
          <p:cNvSpPr>
            <a:spLocks noGrp="1"/>
          </p:cNvSpPr>
          <p:nvPr>
            <p:ph type="title"/>
          </p:nvPr>
        </p:nvSpPr>
        <p:spPr>
          <a:xfrm>
            <a:off x="2154936" y="524656"/>
            <a:ext cx="7882128" cy="1394084"/>
          </a:xfrm>
        </p:spPr>
        <p:txBody>
          <a:bodyPr anchor="ctr">
            <a:normAutofit/>
          </a:bodyPr>
          <a:lstStyle/>
          <a:p>
            <a:r>
              <a:rPr lang="en-CA" altLang="en-US" sz="3500" b="1" dirty="0"/>
              <a:t>Treatment Goals</a:t>
            </a:r>
          </a:p>
        </p:txBody>
      </p:sp>
      <p:graphicFrame>
        <p:nvGraphicFramePr>
          <p:cNvPr id="35845" name="Content Placeholder 1">
            <a:extLst>
              <a:ext uri="{FF2B5EF4-FFF2-40B4-BE49-F238E27FC236}">
                <a16:creationId xmlns:a16="http://schemas.microsoft.com/office/drawing/2014/main" id="{B250F032-6B0B-4188-B073-F86D23234C83}"/>
              </a:ext>
            </a:extLst>
          </p:cNvPr>
          <p:cNvGraphicFramePr>
            <a:graphicFrameLocks noGrp="1"/>
          </p:cNvGraphicFramePr>
          <p:nvPr>
            <p:ph idx="1"/>
            <p:extLst/>
          </p:nvPr>
        </p:nvGraphicFramePr>
        <p:xfrm>
          <a:off x="2152650" y="1737360"/>
          <a:ext cx="7879842"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371948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4C474E5A-FA6F-9148-9FD6-6EC9150F8DF9}"/>
              </a:ext>
            </a:extLst>
          </p:cNvPr>
          <p:cNvSpPr>
            <a:spLocks noGrp="1" noChangeArrowheads="1"/>
          </p:cNvSpPr>
          <p:nvPr>
            <p:ph type="title" idx="4294967295"/>
          </p:nvPr>
        </p:nvSpPr>
        <p:spPr>
          <a:xfrm>
            <a:off x="1801813" y="298451"/>
            <a:ext cx="8589962" cy="449263"/>
          </a:xfrm>
        </p:spPr>
        <p:txBody>
          <a:bodyPr>
            <a:normAutofit fontScale="90000"/>
          </a:bodyPr>
          <a:lstStyle/>
          <a:p>
            <a:pPr>
              <a:defRPr/>
            </a:pPr>
            <a:r>
              <a:rPr lang="en-US" dirty="0">
                <a:solidFill>
                  <a:schemeClr val="tx1"/>
                </a:solidFill>
              </a:rPr>
              <a:t>Importance of Achieving Remission</a:t>
            </a:r>
          </a:p>
        </p:txBody>
      </p:sp>
      <p:sp>
        <p:nvSpPr>
          <p:cNvPr id="29698" name="Rectangle 3"/>
          <p:cNvSpPr>
            <a:spLocks noChangeArrowheads="1"/>
          </p:cNvSpPr>
          <p:nvPr/>
        </p:nvSpPr>
        <p:spPr bwMode="auto">
          <a:xfrm>
            <a:off x="1524001" y="5821364"/>
            <a:ext cx="3382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en-US" altLang="en-US" sz="1000">
                <a:solidFill>
                  <a:srgbClr val="003366"/>
                </a:solidFill>
                <a:latin typeface="Tw Cen MT" panose="020B0602020104020603" pitchFamily="34" charset="0"/>
                <a:ea typeface="Arial Unicode MS"/>
                <a:cs typeface="Arial Unicode MS"/>
              </a:rPr>
              <a:t>Sobocki et al. </a:t>
            </a:r>
            <a:r>
              <a:rPr lang="en-US" altLang="en-US" sz="1000" i="1">
                <a:solidFill>
                  <a:srgbClr val="003366"/>
                </a:solidFill>
                <a:latin typeface="Tw Cen MT" panose="020B0602020104020603" pitchFamily="34" charset="0"/>
                <a:ea typeface="Arial Unicode MS"/>
                <a:cs typeface="Arial Unicode MS"/>
              </a:rPr>
              <a:t>Int J Clin Pract</a:t>
            </a:r>
            <a:r>
              <a:rPr lang="en-US" altLang="en-US" sz="1000">
                <a:solidFill>
                  <a:srgbClr val="003366"/>
                </a:solidFill>
                <a:latin typeface="Tw Cen MT" panose="020B0602020104020603" pitchFamily="34" charset="0"/>
                <a:ea typeface="Arial Unicode MS"/>
                <a:cs typeface="Arial Unicode MS"/>
              </a:rPr>
              <a:t>. 2006;60:791-798;</a:t>
            </a:r>
          </a:p>
          <a:p>
            <a:pPr eaLnBrk="1" hangingPunct="1">
              <a:buFontTx/>
              <a:buAutoNum type="arabicPeriod"/>
            </a:pPr>
            <a:r>
              <a:rPr lang="en-US" altLang="en-US" sz="1000">
                <a:solidFill>
                  <a:srgbClr val="003366"/>
                </a:solidFill>
                <a:latin typeface="Tw Cen MT" panose="020B0602020104020603" pitchFamily="34" charset="0"/>
                <a:ea typeface="Arial Unicode MS"/>
                <a:cs typeface="Arial Unicode MS"/>
              </a:rPr>
              <a:t>Keller. </a:t>
            </a:r>
            <a:r>
              <a:rPr lang="en-US" altLang="en-US" sz="1000" i="1">
                <a:solidFill>
                  <a:srgbClr val="003366"/>
                </a:solidFill>
                <a:latin typeface="Tw Cen MT" panose="020B0602020104020603" pitchFamily="34" charset="0"/>
                <a:ea typeface="Arial Unicode MS"/>
                <a:cs typeface="Arial Unicode MS"/>
              </a:rPr>
              <a:t>JAMA</a:t>
            </a:r>
            <a:r>
              <a:rPr lang="en-US" altLang="en-US" sz="1000">
                <a:solidFill>
                  <a:srgbClr val="003366"/>
                </a:solidFill>
                <a:latin typeface="Tw Cen MT" panose="020B0602020104020603" pitchFamily="34" charset="0"/>
                <a:ea typeface="Arial Unicode MS"/>
                <a:cs typeface="Arial Unicode MS"/>
              </a:rPr>
              <a:t>. 2003;289:3152-3160;</a:t>
            </a:r>
          </a:p>
          <a:p>
            <a:pPr eaLnBrk="1" hangingPunct="1">
              <a:buFontTx/>
              <a:buAutoNum type="arabicPeriod"/>
            </a:pPr>
            <a:r>
              <a:rPr lang="en-US" altLang="en-US" sz="1000">
                <a:solidFill>
                  <a:srgbClr val="003366"/>
                </a:solidFill>
                <a:latin typeface="Tw Cen MT" panose="020B0602020104020603" pitchFamily="34" charset="0"/>
                <a:ea typeface="Arial Unicode MS"/>
                <a:cs typeface="Arial Unicode MS"/>
              </a:rPr>
              <a:t>Weissman et al. </a:t>
            </a:r>
            <a:r>
              <a:rPr lang="en-US" altLang="en-US" sz="1000" i="1">
                <a:solidFill>
                  <a:srgbClr val="003366"/>
                </a:solidFill>
                <a:latin typeface="Tw Cen MT" panose="020B0602020104020603" pitchFamily="34" charset="0"/>
                <a:ea typeface="Arial Unicode MS"/>
                <a:cs typeface="Arial Unicode MS"/>
              </a:rPr>
              <a:t>JAMA</a:t>
            </a:r>
            <a:r>
              <a:rPr lang="en-US" altLang="en-US" sz="1000">
                <a:solidFill>
                  <a:srgbClr val="003366"/>
                </a:solidFill>
                <a:latin typeface="Tw Cen MT" panose="020B0602020104020603" pitchFamily="34" charset="0"/>
                <a:ea typeface="Arial Unicode MS"/>
                <a:cs typeface="Arial Unicode MS"/>
              </a:rPr>
              <a:t>. 2006;295:1389-1398;</a:t>
            </a:r>
          </a:p>
          <a:p>
            <a:pPr>
              <a:buFontTx/>
              <a:buAutoNum type="arabicPeriod"/>
            </a:pPr>
            <a:r>
              <a:rPr lang="en-US" altLang="en-US" sz="1000">
                <a:solidFill>
                  <a:srgbClr val="003366"/>
                </a:solidFill>
                <a:latin typeface="Tw Cen MT" panose="020B0602020104020603" pitchFamily="34" charset="0"/>
              </a:rPr>
              <a:t>Bromberger et al. </a:t>
            </a:r>
            <a:r>
              <a:rPr lang="en-US" altLang="en-US" sz="1000" i="1">
                <a:solidFill>
                  <a:srgbClr val="003366"/>
                </a:solidFill>
                <a:latin typeface="Tw Cen MT" panose="020B0602020104020603" pitchFamily="34" charset="0"/>
              </a:rPr>
              <a:t>J Nerv Ment Dis</a:t>
            </a:r>
            <a:r>
              <a:rPr lang="en-US" altLang="en-US" sz="1000">
                <a:solidFill>
                  <a:srgbClr val="003366"/>
                </a:solidFill>
                <a:latin typeface="Tw Cen MT" panose="020B0602020104020603" pitchFamily="34" charset="0"/>
              </a:rPr>
              <a:t>. 1994;182:40-44;</a:t>
            </a:r>
          </a:p>
          <a:p>
            <a:pPr>
              <a:buFontTx/>
              <a:buAutoNum type="arabicPeriod"/>
            </a:pPr>
            <a:r>
              <a:rPr lang="en-US" altLang="en-US" sz="1000">
                <a:solidFill>
                  <a:srgbClr val="003366"/>
                </a:solidFill>
                <a:latin typeface="Tw Cen MT" panose="020B0602020104020603" pitchFamily="34" charset="0"/>
              </a:rPr>
              <a:t>Judd et al. </a:t>
            </a:r>
            <a:r>
              <a:rPr lang="en-US" altLang="en-US" sz="1000" i="1">
                <a:solidFill>
                  <a:srgbClr val="003366"/>
                </a:solidFill>
                <a:latin typeface="Tw Cen MT" panose="020B0602020104020603" pitchFamily="34" charset="0"/>
              </a:rPr>
              <a:t>J Affect Disord</a:t>
            </a:r>
            <a:r>
              <a:rPr lang="en-US" altLang="en-US" sz="1000">
                <a:solidFill>
                  <a:srgbClr val="003366"/>
                </a:solidFill>
                <a:latin typeface="Tw Cen MT" panose="020B0602020104020603" pitchFamily="34" charset="0"/>
              </a:rPr>
              <a:t>. 1997;45:5-17.</a:t>
            </a:r>
            <a:endParaRPr lang="en-US" altLang="en-US" sz="1000">
              <a:solidFill>
                <a:srgbClr val="003366"/>
              </a:solidFill>
              <a:latin typeface="Tw Cen MT" panose="020B0602020104020603" pitchFamily="34" charset="0"/>
              <a:ea typeface="Arial Unicode MS"/>
              <a:cs typeface="Arial Unicode MS"/>
            </a:endParaRPr>
          </a:p>
        </p:txBody>
      </p:sp>
      <p:grpSp>
        <p:nvGrpSpPr>
          <p:cNvPr id="22533" name="Oval 5"/>
          <p:cNvGrpSpPr>
            <a:grpSpLocks/>
          </p:cNvGrpSpPr>
          <p:nvPr/>
        </p:nvGrpSpPr>
        <p:grpSpPr bwMode="auto">
          <a:xfrm>
            <a:off x="2032000" y="1422400"/>
            <a:ext cx="2209800" cy="1231900"/>
            <a:chOff x="320" y="896"/>
            <a:chExt cx="1392" cy="776"/>
          </a:xfrm>
        </p:grpSpPr>
        <p:pic>
          <p:nvPicPr>
            <p:cNvPr id="29699" name="Oval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 y="896"/>
              <a:ext cx="1392" cy="776"/>
            </a:xfrm>
            <a:prstGeom prst="rect">
              <a:avLst/>
            </a:prstGeom>
            <a:noFill/>
            <a:extLst>
              <a:ext uri="{909E8E84-426E-40DD-AFC4-6F175D3DCCD1}">
                <a14:hiddenFill xmlns:a14="http://schemas.microsoft.com/office/drawing/2010/main">
                  <a:solidFill>
                    <a:srgbClr val="FFFFFF"/>
                  </a:solidFill>
                </a14:hiddenFill>
              </a:ext>
            </a:extLst>
          </p:spPr>
        </p:pic>
        <p:sp>
          <p:nvSpPr>
            <p:cNvPr id="29700" name="Text Box 4"/>
            <p:cNvSpPr txBox="1">
              <a:spLocks noChangeArrowheads="1"/>
            </p:cNvSpPr>
            <p:nvPr/>
          </p:nvSpPr>
          <p:spPr bwMode="auto">
            <a:xfrm>
              <a:off x="540" y="1026"/>
              <a:ext cx="92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altLang="en-US">
                  <a:solidFill>
                    <a:srgbClr val="FFCC00"/>
                  </a:solidFill>
                </a:rPr>
                <a:t>Physical Functioning</a:t>
              </a:r>
              <a:r>
                <a:rPr lang="fr-CA" altLang="en-US" baseline="30000">
                  <a:solidFill>
                    <a:srgbClr val="FFCC00"/>
                  </a:solidFill>
                </a:rPr>
                <a:t>1,2</a:t>
              </a:r>
              <a:endParaRPr lang="en-CA" altLang="en-US" baseline="30000">
                <a:solidFill>
                  <a:srgbClr val="FFCC00"/>
                </a:solidFill>
              </a:endParaRPr>
            </a:p>
          </p:txBody>
        </p:sp>
      </p:grpSp>
      <p:grpSp>
        <p:nvGrpSpPr>
          <p:cNvPr id="22534" name="Oval 6"/>
          <p:cNvGrpSpPr>
            <a:grpSpLocks/>
          </p:cNvGrpSpPr>
          <p:nvPr/>
        </p:nvGrpSpPr>
        <p:grpSpPr bwMode="auto">
          <a:xfrm>
            <a:off x="1638300" y="2768600"/>
            <a:ext cx="2362200" cy="1054100"/>
            <a:chOff x="72" y="1744"/>
            <a:chExt cx="1488" cy="664"/>
          </a:xfrm>
        </p:grpSpPr>
        <p:pic>
          <p:nvPicPr>
            <p:cNvPr id="29702" name="Oval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 y="1744"/>
              <a:ext cx="1488" cy="664"/>
            </a:xfrm>
            <a:prstGeom prst="rect">
              <a:avLst/>
            </a:prstGeom>
            <a:noFill/>
            <a:extLst>
              <a:ext uri="{909E8E84-426E-40DD-AFC4-6F175D3DCCD1}">
                <a14:hiddenFill xmlns:a14="http://schemas.microsoft.com/office/drawing/2010/main">
                  <a:solidFill>
                    <a:srgbClr val="FFFFFF"/>
                  </a:solidFill>
                </a14:hiddenFill>
              </a:ext>
            </a:extLst>
          </p:spPr>
        </p:pic>
        <p:sp>
          <p:nvSpPr>
            <p:cNvPr id="29703" name="Text Box 7"/>
            <p:cNvSpPr txBox="1">
              <a:spLocks noChangeArrowheads="1"/>
            </p:cNvSpPr>
            <p:nvPr/>
          </p:nvSpPr>
          <p:spPr bwMode="auto">
            <a:xfrm>
              <a:off x="303" y="1861"/>
              <a:ext cx="99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altLang="en-US">
                  <a:solidFill>
                    <a:srgbClr val="FFCC00"/>
                  </a:solidFill>
                </a:rPr>
                <a:t>Social Functioning</a:t>
              </a:r>
              <a:r>
                <a:rPr lang="fr-CA" altLang="en-US" baseline="30000">
                  <a:solidFill>
                    <a:srgbClr val="FFCC00"/>
                  </a:solidFill>
                </a:rPr>
                <a:t>1,2</a:t>
              </a:r>
              <a:endParaRPr lang="en-CA" altLang="en-US" baseline="30000">
                <a:solidFill>
                  <a:srgbClr val="FFCC00"/>
                </a:solidFill>
              </a:endParaRPr>
            </a:p>
          </p:txBody>
        </p:sp>
      </p:grpSp>
      <p:grpSp>
        <p:nvGrpSpPr>
          <p:cNvPr id="22535" name="Oval 7"/>
          <p:cNvGrpSpPr>
            <a:grpSpLocks/>
          </p:cNvGrpSpPr>
          <p:nvPr/>
        </p:nvGrpSpPr>
        <p:grpSpPr bwMode="auto">
          <a:xfrm>
            <a:off x="1676400" y="3987800"/>
            <a:ext cx="2590800" cy="1054100"/>
            <a:chOff x="96" y="2512"/>
            <a:chExt cx="1632" cy="664"/>
          </a:xfrm>
        </p:grpSpPr>
        <p:pic>
          <p:nvPicPr>
            <p:cNvPr id="29705" name="Oval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2512"/>
              <a:ext cx="1632" cy="664"/>
            </a:xfrm>
            <a:prstGeom prst="rect">
              <a:avLst/>
            </a:prstGeom>
            <a:noFill/>
            <a:extLst>
              <a:ext uri="{909E8E84-426E-40DD-AFC4-6F175D3DCCD1}">
                <a14:hiddenFill xmlns:a14="http://schemas.microsoft.com/office/drawing/2010/main">
                  <a:solidFill>
                    <a:srgbClr val="FFFFFF"/>
                  </a:solidFill>
                </a14:hiddenFill>
              </a:ext>
            </a:extLst>
          </p:spPr>
        </p:pic>
        <p:sp>
          <p:nvSpPr>
            <p:cNvPr id="29706" name="Text Box 10"/>
            <p:cNvSpPr txBox="1">
              <a:spLocks noChangeArrowheads="1"/>
            </p:cNvSpPr>
            <p:nvPr/>
          </p:nvSpPr>
          <p:spPr bwMode="auto">
            <a:xfrm>
              <a:off x="355" y="2627"/>
              <a:ext cx="109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altLang="en-US" sz="1600">
                  <a:solidFill>
                    <a:schemeClr val="bg1"/>
                  </a:solidFill>
                </a:rPr>
                <a:t>Children’s Mental Well-being</a:t>
              </a:r>
              <a:r>
                <a:rPr lang="fr-CA" altLang="en-US" sz="1600" baseline="30000">
                  <a:solidFill>
                    <a:schemeClr val="bg1"/>
                  </a:solidFill>
                </a:rPr>
                <a:t>3</a:t>
              </a:r>
              <a:endParaRPr lang="en-CA" altLang="en-US" sz="1600" baseline="30000">
                <a:solidFill>
                  <a:schemeClr val="bg1"/>
                </a:solidFill>
              </a:endParaRPr>
            </a:p>
          </p:txBody>
        </p:sp>
      </p:grpSp>
      <p:grpSp>
        <p:nvGrpSpPr>
          <p:cNvPr id="22536" name="Oval 8"/>
          <p:cNvGrpSpPr>
            <a:grpSpLocks/>
          </p:cNvGrpSpPr>
          <p:nvPr/>
        </p:nvGrpSpPr>
        <p:grpSpPr bwMode="auto">
          <a:xfrm>
            <a:off x="8255000" y="1371600"/>
            <a:ext cx="2197100" cy="1282700"/>
            <a:chOff x="4240" y="864"/>
            <a:chExt cx="1384" cy="808"/>
          </a:xfrm>
        </p:grpSpPr>
        <p:pic>
          <p:nvPicPr>
            <p:cNvPr id="29708" name="Oval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0" y="864"/>
              <a:ext cx="1384" cy="808"/>
            </a:xfrm>
            <a:prstGeom prst="rect">
              <a:avLst/>
            </a:prstGeom>
            <a:noFill/>
            <a:extLst>
              <a:ext uri="{909E8E84-426E-40DD-AFC4-6F175D3DCCD1}">
                <a14:hiddenFill xmlns:a14="http://schemas.microsoft.com/office/drawing/2010/main">
                  <a:solidFill>
                    <a:srgbClr val="FFFFFF"/>
                  </a:solidFill>
                </a14:hiddenFill>
              </a:ext>
            </a:extLst>
          </p:spPr>
        </p:pic>
        <p:sp>
          <p:nvSpPr>
            <p:cNvPr id="29709" name="Text Box 13"/>
            <p:cNvSpPr txBox="1">
              <a:spLocks noChangeArrowheads="1"/>
            </p:cNvSpPr>
            <p:nvPr/>
          </p:nvSpPr>
          <p:spPr bwMode="auto">
            <a:xfrm>
              <a:off x="4463" y="1002"/>
              <a:ext cx="916"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altLang="en-US">
                  <a:solidFill>
                    <a:srgbClr val="FFCC00"/>
                  </a:solidFill>
                </a:rPr>
                <a:t>Occupational Functioning</a:t>
              </a:r>
              <a:r>
                <a:rPr lang="fr-CA" altLang="en-US" baseline="30000">
                  <a:solidFill>
                    <a:srgbClr val="FFCC00"/>
                  </a:solidFill>
                </a:rPr>
                <a:t>1,2</a:t>
              </a:r>
              <a:endParaRPr lang="en-CA" altLang="en-US" baseline="30000">
                <a:solidFill>
                  <a:srgbClr val="FFCC00"/>
                </a:solidFill>
              </a:endParaRPr>
            </a:p>
          </p:txBody>
        </p:sp>
      </p:grpSp>
      <p:grpSp>
        <p:nvGrpSpPr>
          <p:cNvPr id="22537" name="Oval 9"/>
          <p:cNvGrpSpPr>
            <a:grpSpLocks/>
          </p:cNvGrpSpPr>
          <p:nvPr/>
        </p:nvGrpSpPr>
        <p:grpSpPr bwMode="auto">
          <a:xfrm>
            <a:off x="8293100" y="2730500"/>
            <a:ext cx="2019300" cy="1041400"/>
            <a:chOff x="4264" y="1720"/>
            <a:chExt cx="1272" cy="656"/>
          </a:xfrm>
        </p:grpSpPr>
        <p:pic>
          <p:nvPicPr>
            <p:cNvPr id="29711" name="Oval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4" y="1720"/>
              <a:ext cx="1272" cy="656"/>
            </a:xfrm>
            <a:prstGeom prst="rect">
              <a:avLst/>
            </a:prstGeom>
            <a:noFill/>
            <a:extLst>
              <a:ext uri="{909E8E84-426E-40DD-AFC4-6F175D3DCCD1}">
                <a14:hiddenFill xmlns:a14="http://schemas.microsoft.com/office/drawing/2010/main">
                  <a:solidFill>
                    <a:srgbClr val="FFFFFF"/>
                  </a:solidFill>
                </a14:hiddenFill>
              </a:ext>
            </a:extLst>
          </p:spPr>
        </p:pic>
        <p:sp>
          <p:nvSpPr>
            <p:cNvPr id="29712" name="Text Box 16"/>
            <p:cNvSpPr txBox="1">
              <a:spLocks noChangeArrowheads="1"/>
            </p:cNvSpPr>
            <p:nvPr/>
          </p:nvSpPr>
          <p:spPr bwMode="auto">
            <a:xfrm>
              <a:off x="4466" y="1829"/>
              <a:ext cx="83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altLang="en-US">
                  <a:solidFill>
                    <a:srgbClr val="FFCC00"/>
                  </a:solidFill>
                </a:rPr>
                <a:t>Marital Functioning</a:t>
              </a:r>
              <a:r>
                <a:rPr lang="fr-CA" altLang="en-US" baseline="30000">
                  <a:solidFill>
                    <a:srgbClr val="FFCC00"/>
                  </a:solidFill>
                </a:rPr>
                <a:t>4</a:t>
              </a:r>
              <a:endParaRPr lang="en-CA" altLang="en-US" baseline="30000">
                <a:solidFill>
                  <a:srgbClr val="FFCC00"/>
                </a:solidFill>
              </a:endParaRPr>
            </a:p>
          </p:txBody>
        </p:sp>
      </p:grpSp>
      <p:grpSp>
        <p:nvGrpSpPr>
          <p:cNvPr id="22538" name="Oval 10"/>
          <p:cNvGrpSpPr>
            <a:grpSpLocks/>
          </p:cNvGrpSpPr>
          <p:nvPr/>
        </p:nvGrpSpPr>
        <p:grpSpPr bwMode="auto">
          <a:xfrm>
            <a:off x="7797800" y="3873500"/>
            <a:ext cx="2679700" cy="1282700"/>
            <a:chOff x="3952" y="2440"/>
            <a:chExt cx="1688" cy="808"/>
          </a:xfrm>
        </p:grpSpPr>
        <p:pic>
          <p:nvPicPr>
            <p:cNvPr id="29714" name="Oval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 y="2440"/>
              <a:ext cx="1688" cy="808"/>
            </a:xfrm>
            <a:prstGeom prst="rect">
              <a:avLst/>
            </a:prstGeom>
            <a:noFill/>
            <a:extLst>
              <a:ext uri="{909E8E84-426E-40DD-AFC4-6F175D3DCCD1}">
                <a14:hiddenFill xmlns:a14="http://schemas.microsoft.com/office/drawing/2010/main">
                  <a:solidFill>
                    <a:srgbClr val="FFFFFF"/>
                  </a:solidFill>
                </a14:hiddenFill>
              </a:ext>
            </a:extLst>
          </p:spPr>
        </p:pic>
        <p:sp>
          <p:nvSpPr>
            <p:cNvPr id="29715" name="Text Box 19"/>
            <p:cNvSpPr txBox="1">
              <a:spLocks noChangeArrowheads="1"/>
            </p:cNvSpPr>
            <p:nvPr/>
          </p:nvSpPr>
          <p:spPr bwMode="auto">
            <a:xfrm>
              <a:off x="4213" y="2574"/>
              <a:ext cx="112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altLang="en-US">
                  <a:solidFill>
                    <a:srgbClr val="FFCC00"/>
                  </a:solidFill>
                </a:rPr>
                <a:t>Likelihood of Future Episodes</a:t>
              </a:r>
              <a:r>
                <a:rPr lang="fr-CA" altLang="en-US" baseline="30000">
                  <a:solidFill>
                    <a:srgbClr val="FFCC00"/>
                  </a:solidFill>
                </a:rPr>
                <a:t>1,2</a:t>
              </a:r>
              <a:endParaRPr lang="en-CA" altLang="en-US" baseline="30000">
                <a:solidFill>
                  <a:srgbClr val="FFCC00"/>
                </a:solidFill>
              </a:endParaRPr>
            </a:p>
          </p:txBody>
        </p:sp>
      </p:grpSp>
      <p:sp>
        <p:nvSpPr>
          <p:cNvPr id="22539" name="Line 11">
            <a:extLst>
              <a:ext uri="{FF2B5EF4-FFF2-40B4-BE49-F238E27FC236}">
                <a16:creationId xmlns:a16="http://schemas.microsoft.com/office/drawing/2014/main" id="{78970B82-F289-774F-9230-98512D993FFC}"/>
              </a:ext>
            </a:extLst>
          </p:cNvPr>
          <p:cNvSpPr>
            <a:spLocks noChangeShapeType="1"/>
          </p:cNvSpPr>
          <p:nvPr/>
        </p:nvSpPr>
        <p:spPr bwMode="auto">
          <a:xfrm rot="10682498">
            <a:off x="4203701" y="2182813"/>
            <a:ext cx="688975" cy="296862"/>
          </a:xfrm>
          <a:prstGeom prst="line">
            <a:avLst/>
          </a:prstGeom>
          <a:noFill/>
          <a:ln w="76200">
            <a:solidFill>
              <a:srgbClr val="40BDE8"/>
            </a:solidFill>
            <a:round/>
            <a:headEnd/>
            <a:tailEnd type="stealth"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CA" altLang="en-US"/>
          </a:p>
        </p:txBody>
      </p:sp>
      <p:sp>
        <p:nvSpPr>
          <p:cNvPr id="22540" name="Line 12">
            <a:extLst>
              <a:ext uri="{FF2B5EF4-FFF2-40B4-BE49-F238E27FC236}">
                <a16:creationId xmlns:a16="http://schemas.microsoft.com/office/drawing/2014/main" id="{328C5A06-1056-BC41-8085-8DB133D1182F}"/>
              </a:ext>
            </a:extLst>
          </p:cNvPr>
          <p:cNvSpPr>
            <a:spLocks noChangeShapeType="1"/>
          </p:cNvSpPr>
          <p:nvPr/>
        </p:nvSpPr>
        <p:spPr bwMode="auto">
          <a:xfrm rot="10057866" flipV="1">
            <a:off x="4217988" y="3929064"/>
            <a:ext cx="639762" cy="325437"/>
          </a:xfrm>
          <a:prstGeom prst="line">
            <a:avLst/>
          </a:prstGeom>
          <a:noFill/>
          <a:ln w="76200">
            <a:solidFill>
              <a:srgbClr val="40BDE8"/>
            </a:solidFill>
            <a:round/>
            <a:headEnd/>
            <a:tailEnd type="stealth"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CA" altLang="en-US"/>
          </a:p>
        </p:txBody>
      </p:sp>
      <p:sp>
        <p:nvSpPr>
          <p:cNvPr id="22541" name="Line 13">
            <a:extLst>
              <a:ext uri="{FF2B5EF4-FFF2-40B4-BE49-F238E27FC236}">
                <a16:creationId xmlns:a16="http://schemas.microsoft.com/office/drawing/2014/main" id="{62C662AE-EABB-324F-9C84-579F3657A859}"/>
              </a:ext>
            </a:extLst>
          </p:cNvPr>
          <p:cNvSpPr>
            <a:spLocks noChangeShapeType="1"/>
          </p:cNvSpPr>
          <p:nvPr/>
        </p:nvSpPr>
        <p:spPr bwMode="auto">
          <a:xfrm rot="11528708" flipV="1">
            <a:off x="4027489" y="3182939"/>
            <a:ext cx="712787" cy="168275"/>
          </a:xfrm>
          <a:prstGeom prst="line">
            <a:avLst/>
          </a:prstGeom>
          <a:noFill/>
          <a:ln w="76200">
            <a:solidFill>
              <a:srgbClr val="40BDE8"/>
            </a:solidFill>
            <a:round/>
            <a:headEnd/>
            <a:tailEnd type="stealth"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CA" altLang="en-US"/>
          </a:p>
        </p:txBody>
      </p:sp>
      <p:sp>
        <p:nvSpPr>
          <p:cNvPr id="22542" name="Line 14">
            <a:extLst>
              <a:ext uri="{FF2B5EF4-FFF2-40B4-BE49-F238E27FC236}">
                <a16:creationId xmlns:a16="http://schemas.microsoft.com/office/drawing/2014/main" id="{2AA51A7F-ABBD-CD4A-9864-4D1325182D1E}"/>
              </a:ext>
            </a:extLst>
          </p:cNvPr>
          <p:cNvSpPr>
            <a:spLocks noChangeShapeType="1"/>
          </p:cNvSpPr>
          <p:nvPr/>
        </p:nvSpPr>
        <p:spPr bwMode="auto">
          <a:xfrm rot="10930783" flipH="1">
            <a:off x="7510464" y="3243263"/>
            <a:ext cx="733425" cy="42862"/>
          </a:xfrm>
          <a:prstGeom prst="line">
            <a:avLst/>
          </a:prstGeom>
          <a:noFill/>
          <a:ln w="76200">
            <a:solidFill>
              <a:srgbClr val="40BDE8"/>
            </a:solidFill>
            <a:round/>
            <a:headEnd/>
            <a:tailEnd type="stealth"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CA" altLang="en-US"/>
          </a:p>
        </p:txBody>
      </p:sp>
      <p:sp>
        <p:nvSpPr>
          <p:cNvPr id="22543" name="Line 15">
            <a:extLst>
              <a:ext uri="{FF2B5EF4-FFF2-40B4-BE49-F238E27FC236}">
                <a16:creationId xmlns:a16="http://schemas.microsoft.com/office/drawing/2014/main" id="{E1A507D6-8DA8-D547-A786-2DDB49CF83F3}"/>
              </a:ext>
            </a:extLst>
          </p:cNvPr>
          <p:cNvSpPr>
            <a:spLocks noChangeShapeType="1"/>
          </p:cNvSpPr>
          <p:nvPr/>
        </p:nvSpPr>
        <p:spPr bwMode="auto">
          <a:xfrm rot="10373257" flipH="1">
            <a:off x="7515225" y="2159000"/>
            <a:ext cx="698500" cy="185738"/>
          </a:xfrm>
          <a:prstGeom prst="line">
            <a:avLst/>
          </a:prstGeom>
          <a:noFill/>
          <a:ln w="76200">
            <a:solidFill>
              <a:srgbClr val="40BDE8"/>
            </a:solidFill>
            <a:round/>
            <a:headEnd/>
            <a:tailEnd type="stealth"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CA" altLang="en-US"/>
          </a:p>
        </p:txBody>
      </p:sp>
      <p:sp>
        <p:nvSpPr>
          <p:cNvPr id="22544" name="Line 16">
            <a:extLst>
              <a:ext uri="{FF2B5EF4-FFF2-40B4-BE49-F238E27FC236}">
                <a16:creationId xmlns:a16="http://schemas.microsoft.com/office/drawing/2014/main" id="{1824A9EF-0B9C-6C47-9051-B506798C7C40}"/>
              </a:ext>
            </a:extLst>
          </p:cNvPr>
          <p:cNvSpPr>
            <a:spLocks noChangeShapeType="1"/>
          </p:cNvSpPr>
          <p:nvPr/>
        </p:nvSpPr>
        <p:spPr bwMode="auto">
          <a:xfrm rot="11194152" flipH="1" flipV="1">
            <a:off x="7142164" y="3892550"/>
            <a:ext cx="587375" cy="363538"/>
          </a:xfrm>
          <a:prstGeom prst="line">
            <a:avLst/>
          </a:prstGeom>
          <a:noFill/>
          <a:ln w="76200">
            <a:solidFill>
              <a:srgbClr val="40BDE8"/>
            </a:solidFill>
            <a:round/>
            <a:headEnd/>
            <a:tailEnd type="stealth"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CA" altLang="en-US"/>
          </a:p>
        </p:txBody>
      </p:sp>
      <p:sp>
        <p:nvSpPr>
          <p:cNvPr id="22545" name="Oval 17">
            <a:extLst>
              <a:ext uri="{FF2B5EF4-FFF2-40B4-BE49-F238E27FC236}">
                <a16:creationId xmlns:a16="http://schemas.microsoft.com/office/drawing/2014/main" id="{BD7A16B1-D9AE-F24C-8C58-A1325AB1461D}"/>
              </a:ext>
            </a:extLst>
          </p:cNvPr>
          <p:cNvSpPr>
            <a:spLocks noChangeArrowheads="1"/>
          </p:cNvSpPr>
          <p:nvPr/>
        </p:nvSpPr>
        <p:spPr bwMode="auto">
          <a:xfrm>
            <a:off x="4959350" y="4764088"/>
            <a:ext cx="2387600" cy="882650"/>
          </a:xfrm>
          <a:prstGeom prst="ellipse">
            <a:avLst/>
          </a:prstGeom>
          <a:solidFill>
            <a:schemeClr val="tx1"/>
          </a:solidFill>
          <a:ln w="9525" algn="ctr">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CA" altLang="en-US">
                <a:solidFill>
                  <a:srgbClr val="FFCC00"/>
                </a:solidFill>
              </a:rPr>
              <a:t>Risk of Suicide</a:t>
            </a:r>
            <a:r>
              <a:rPr lang="fr-CA" altLang="en-US" baseline="30000">
                <a:solidFill>
                  <a:srgbClr val="FFCC00"/>
                </a:solidFill>
              </a:rPr>
              <a:t>5</a:t>
            </a:r>
            <a:endParaRPr lang="en-CA" altLang="en-US" baseline="30000">
              <a:solidFill>
                <a:srgbClr val="FFCC00"/>
              </a:solidFill>
            </a:endParaRPr>
          </a:p>
        </p:txBody>
      </p:sp>
      <p:sp>
        <p:nvSpPr>
          <p:cNvPr id="22546" name="Line 18">
            <a:extLst>
              <a:ext uri="{FF2B5EF4-FFF2-40B4-BE49-F238E27FC236}">
                <a16:creationId xmlns:a16="http://schemas.microsoft.com/office/drawing/2014/main" id="{053BC9D3-89FB-4642-894F-26B307C734A8}"/>
              </a:ext>
            </a:extLst>
          </p:cNvPr>
          <p:cNvSpPr>
            <a:spLocks noChangeShapeType="1"/>
          </p:cNvSpPr>
          <p:nvPr/>
        </p:nvSpPr>
        <p:spPr bwMode="auto">
          <a:xfrm rot="6368042" flipV="1">
            <a:off x="5882482" y="4280695"/>
            <a:ext cx="552450" cy="160337"/>
          </a:xfrm>
          <a:prstGeom prst="line">
            <a:avLst/>
          </a:prstGeom>
          <a:noFill/>
          <a:ln w="76200">
            <a:solidFill>
              <a:srgbClr val="40BDE8"/>
            </a:solidFill>
            <a:round/>
            <a:headEnd/>
            <a:tailEnd type="stealth" w="med" len="med"/>
          </a:ln>
          <a:effectLst>
            <a:outerShdw blurRad="50800" dist="38100" dir="2700000" algn="tl" rotWithShape="0">
              <a:prstClr val="black">
                <a:alpha val="40000"/>
              </a:prstClr>
            </a:outerShdw>
          </a:effectLst>
          <a:scene3d>
            <a:camera prst="orthographicFront"/>
            <a:lightRig rig="threePt" dir="t"/>
          </a:scene3d>
          <a:sp3d>
            <a:bevelT/>
          </a:sp3d>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CA" altLang="en-US"/>
          </a:p>
        </p:txBody>
      </p:sp>
      <p:grpSp>
        <p:nvGrpSpPr>
          <p:cNvPr id="22547" name="Oval 19"/>
          <p:cNvGrpSpPr>
            <a:grpSpLocks/>
          </p:cNvGrpSpPr>
          <p:nvPr/>
        </p:nvGrpSpPr>
        <p:grpSpPr bwMode="auto">
          <a:xfrm>
            <a:off x="4838700" y="2260600"/>
            <a:ext cx="2717800" cy="1714500"/>
            <a:chOff x="2088" y="1424"/>
            <a:chExt cx="1712" cy="1080"/>
          </a:xfrm>
        </p:grpSpPr>
        <p:pic>
          <p:nvPicPr>
            <p:cNvPr id="29741" name="Oval 1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8" y="1424"/>
              <a:ext cx="1712" cy="1080"/>
            </a:xfrm>
            <a:prstGeom prst="rect">
              <a:avLst/>
            </a:prstGeom>
            <a:noFill/>
            <a:extLst>
              <a:ext uri="{909E8E84-426E-40DD-AFC4-6F175D3DCCD1}">
                <a14:hiddenFill xmlns:a14="http://schemas.microsoft.com/office/drawing/2010/main">
                  <a:solidFill>
                    <a:srgbClr val="FFFFFF"/>
                  </a:solidFill>
                </a14:hiddenFill>
              </a:ext>
            </a:extLst>
          </p:spPr>
        </p:pic>
        <p:sp>
          <p:nvSpPr>
            <p:cNvPr id="29742" name="Text Box 46"/>
            <p:cNvSpPr txBox="1">
              <a:spLocks noChangeArrowheads="1"/>
            </p:cNvSpPr>
            <p:nvPr/>
          </p:nvSpPr>
          <p:spPr bwMode="auto">
            <a:xfrm>
              <a:off x="2347" y="1593"/>
              <a:ext cx="1156"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CA" altLang="en-US">
                  <a:solidFill>
                    <a:srgbClr val="542989"/>
                  </a:solidFill>
                </a:rPr>
                <a:t>Remission (or lack of it) can impact</a:t>
              </a:r>
              <a:endParaRPr lang="en-CA" altLang="en-US">
                <a:solidFill>
                  <a:srgbClr val="542989"/>
                </a:solidFill>
              </a:endParaRPr>
            </a:p>
          </p:txBody>
        </p:sp>
      </p:grpSp>
    </p:spTree>
    <p:extLst>
      <p:ext uri="{BB962C8B-B14F-4D97-AF65-F5344CB8AC3E}">
        <p14:creationId xmlns:p14="http://schemas.microsoft.com/office/powerpoint/2010/main" val="285755399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a:extLst>
              <a:ext uri="{FF2B5EF4-FFF2-40B4-BE49-F238E27FC236}">
                <a16:creationId xmlns:a16="http://schemas.microsoft.com/office/drawing/2014/main" id="{C287DE3D-A243-4483-A1CA-D72B2B0025E1}"/>
              </a:ext>
            </a:extLst>
          </p:cNvPr>
          <p:cNvSpPr/>
          <p:nvPr>
            <p:custDataLst>
              <p:tags r:id="rId1"/>
            </p:custDataLst>
          </p:nvPr>
        </p:nvSpPr>
        <p:spPr>
          <a:xfrm>
            <a:off x="1524000" y="687388"/>
            <a:ext cx="9144000" cy="914400"/>
          </a:xfrm>
          <a:prstGeom prst="rect">
            <a:avLst/>
          </a:prstGeom>
          <a:solidFill>
            <a:srgbClr val="EEEEEE"/>
          </a:solidFill>
          <a:ln w="25400" cap="flat" cmpd="sng" algn="ctr">
            <a:noFill/>
            <a:prstDash val="solid"/>
            <a:round/>
            <a:headEnd type="none" w="med" len="med"/>
            <a:tailEnd type="none" w="med" len="med"/>
          </a:ln>
        </p:spPr>
        <p:txBody>
          <a:bodyPr anchor="ctr"/>
          <a:lstStyle/>
          <a:p>
            <a:pPr algn="ctr">
              <a:buSzTx/>
              <a:defRPr kumimoji="0" sz="1800" b="0" i="0" u="none" strike="noStrike" kern="1200" cap="none" spc="0" normalizeH="0" baseline="0" noProof="0">
                <a:ln w="9525" cap="flat" cmpd="sng" algn="ctr">
                  <a:noFill/>
                  <a:prstDash val="solid"/>
                  <a:round/>
                  <a:headEnd type="none" w="med" len="med"/>
                  <a:tailEnd type="none" w="med" len="med"/>
                </a:ln>
                <a:solidFill>
                  <a:srgbClr val="FFFFFF"/>
                </a:solidFill>
                <a:effectLst/>
                <a:uLnTx/>
                <a:uFillTx/>
                <a:latin typeface="Arial"/>
                <a:ea typeface="Arial"/>
                <a:cs typeface="Arial"/>
                <a:sym typeface="Wingdings" charset="2"/>
              </a:defRPr>
            </a:pPr>
            <a:endParaRPr lang="en-US">
              <a:solidFill>
                <a:schemeClr val="lt1"/>
              </a:solidFill>
              <a:sym typeface="Wingdings" charset="2"/>
            </a:endParaRPr>
          </a:p>
        </p:txBody>
      </p:sp>
      <p:sp>
        <p:nvSpPr>
          <p:cNvPr id="14339" name="Date Placeholder 3"/>
          <p:cNvSpPr>
            <a:spLocks noGrp="1" noChangeArrowheads="1"/>
          </p:cNvSpPr>
          <p:nvPr>
            <p:ph type="dt" sz="quarter" idx="11"/>
            <p:custDataLst>
              <p:tags r:id="rId2"/>
            </p:custDataLst>
          </p:nvPr>
        </p:nvSpPr>
        <p:spPr bwMode="auto">
          <a:xfrm>
            <a:off x="1524000" y="6223000"/>
            <a:ext cx="2540000" cy="63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254000" tIns="63500" rIns="127000" bIns="63500" rtlCol="0" anchor="b"/>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SzPct val="100000"/>
              <a:buFontTx/>
              <a:buNone/>
            </a:pPr>
            <a:r>
              <a:rPr lang="en-US" altLang="en-US" sz="1100">
                <a:solidFill>
                  <a:srgbClr val="999999"/>
                </a:solidFill>
                <a:latin typeface="Helvetica" pitchFamily="34" charset="0"/>
              </a:rPr>
              <a:t>Date of download:  3/24/2022</a:t>
            </a:r>
          </a:p>
        </p:txBody>
      </p:sp>
      <p:sp>
        <p:nvSpPr>
          <p:cNvPr id="16388" name="Footer Placeholder 4"/>
          <p:cNvSpPr>
            <a:spLocks noGrp="1"/>
          </p:cNvSpPr>
          <p:nvPr>
            <p:ph type="ftr" idx="4294967295"/>
            <p:custDataLst>
              <p:tags r:id="rId3"/>
            </p:custDataLst>
          </p:nvPr>
        </p:nvSpPr>
        <p:spPr>
          <a:xfrm>
            <a:off x="4495800" y="6223000"/>
            <a:ext cx="3200400" cy="635000"/>
          </a:xfrm>
          <a:ln>
            <a:miter lim="800000"/>
          </a:ln>
        </p:spPr>
        <p:txBody>
          <a:bodyPr>
            <a:no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a:solidFill>
                  <a:srgbClr val="999999"/>
                </a:solidFill>
                <a:latin typeface="Helvetica" pitchFamily="34" charset="0"/>
              </a:rPr>
              <a:t>Copyright © 2013 American Medical Association. All rights reserved.</a:t>
            </a:r>
          </a:p>
        </p:txBody>
      </p:sp>
      <p:sp>
        <p:nvSpPr>
          <p:cNvPr id="16389" name="Text Placeholder 2">
            <a:extLst>
              <a:ext uri="{FF2B5EF4-FFF2-40B4-BE49-F238E27FC236}">
                <a16:creationId xmlns:a16="http://schemas.microsoft.com/office/drawing/2014/main" id="{5B41E5AE-BCF1-4EA8-A84C-DFECAA44D3CB}"/>
              </a:ext>
            </a:extLst>
          </p:cNvPr>
          <p:cNvSpPr txBox="1"/>
          <p:nvPr>
            <p:custDataLst>
              <p:tags r:id="rId4"/>
            </p:custDataLst>
          </p:nvPr>
        </p:nvSpPr>
        <p:spPr bwMode="auto">
          <a:xfrm>
            <a:off x="1524000" y="692150"/>
            <a:ext cx="9144000" cy="508000"/>
          </a:xfrm>
          <a:prstGeom prst="rect">
            <a:avLst/>
          </a:prstGeom>
          <a:noFill/>
          <a:ln w="9525" cap="flat" cmpd="sng" algn="ctr">
            <a:noFill/>
            <a:prstDash val="solid"/>
            <a:miter lim="800000"/>
            <a:headEnd type="none" w="med" len="med"/>
            <a:tailEnd type="none" w="med" len="med"/>
          </a:ln>
        </p:spPr>
        <p:txBody>
          <a:bodyPr lIns="254000" tIns="63500" rIns="12700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3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From: </a:t>
            </a:r>
            <a:r>
              <a:rPr lang="en-US" sz="1300" b="1">
                <a:ln w="9525" cap="flat" cmpd="sng" algn="ctr">
                  <a:noFill/>
                  <a:prstDash val="solid"/>
                  <a:round/>
                  <a:headEnd type="none" w="med" len="med"/>
                  <a:tailEnd type="none" w="med" len="med"/>
                </a:ln>
                <a:solidFill>
                  <a:srgbClr val="000000"/>
                </a:solidFill>
                <a:latin typeface="Helvetica" charset="0"/>
                <a:ea typeface="Arial"/>
                <a:cs typeface="Helvetica"/>
                <a:sym typeface="Wingdings"/>
              </a:rPr>
              <a:t>The Trajectory of Depressive Symptoms Across the Adult Life Span</a:t>
            </a:r>
          </a:p>
        </p:txBody>
      </p:sp>
      <p:cxnSp>
        <p:nvCxnSpPr>
          <p:cNvPr id="14342" name="Straight Connector 8"/>
          <p:cNvCxnSpPr>
            <a:cxnSpLocks noChangeShapeType="1"/>
          </p:cNvCxnSpPr>
          <p:nvPr>
            <p:custDataLst>
              <p:tags r:id="rId5"/>
            </p:custDataLst>
          </p:nvPr>
        </p:nvCxnSpPr>
        <p:spPr bwMode="auto">
          <a:xfrm flipV="1">
            <a:off x="1524000" y="6215064"/>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6391" name="Text Placeholder 2">
            <a:extLst>
              <a:ext uri="{FF2B5EF4-FFF2-40B4-BE49-F238E27FC236}">
                <a16:creationId xmlns:a16="http://schemas.microsoft.com/office/drawing/2014/main" id="{3A05D262-6DDC-4025-90FD-F1CEC9D03A0A}"/>
              </a:ext>
            </a:extLst>
          </p:cNvPr>
          <p:cNvSpPr txBox="1"/>
          <p:nvPr>
            <p:custDataLst>
              <p:tags r:id="rId6"/>
            </p:custDataLst>
          </p:nvPr>
        </p:nvSpPr>
        <p:spPr bwMode="auto">
          <a:xfrm>
            <a:off x="1524000" y="1282700"/>
            <a:ext cx="9144000" cy="317500"/>
          </a:xfrm>
          <a:prstGeom prst="rect">
            <a:avLst/>
          </a:prstGeom>
          <a:noFill/>
          <a:ln w="9525" cap="flat" cmpd="sng" algn="ctr">
            <a:noFill/>
            <a:prstDash val="solid"/>
            <a:miter lim="800000"/>
            <a:headEnd type="none" w="med" len="med"/>
            <a:tailEnd type="none" w="med" len="med"/>
          </a:ln>
        </p:spPr>
        <p:txBody>
          <a:bodyPr lIns="254000" tIns="0" rIns="127000" bIns="6350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a:ln w="9525" cap="flat" cmpd="sng" algn="ctr">
                  <a:noFill/>
                  <a:prstDash val="solid"/>
                  <a:round/>
                  <a:headEnd type="none" w="med" len="med"/>
                  <a:tailEnd type="none" w="med" len="med"/>
                </a:ln>
                <a:solidFill>
                  <a:srgbClr val="000000"/>
                </a:solidFill>
                <a:latin typeface="Helvetica" charset="0"/>
                <a:ea typeface="Arial"/>
                <a:cs typeface="Helvetica"/>
                <a:sym typeface="Wingdings"/>
              </a:rPr>
              <a:t>JAMA Psychiatry. 2013;70(8):803-811. doi:10.1001/jamapsychiatry.2013.193</a:t>
            </a:r>
          </a:p>
        </p:txBody>
      </p:sp>
      <p:sp>
        <p:nvSpPr>
          <p:cNvPr id="16392" name="Text Placeholder 2">
            <a:extLst>
              <a:ext uri="{FF2B5EF4-FFF2-40B4-BE49-F238E27FC236}">
                <a16:creationId xmlns:a16="http://schemas.microsoft.com/office/drawing/2014/main" id="{97A673CA-E38F-41CB-8E9A-8B0946582552}"/>
              </a:ext>
            </a:extLst>
          </p:cNvPr>
          <p:cNvSpPr txBox="1"/>
          <p:nvPr>
            <p:custDataLst>
              <p:tags r:id="rId7"/>
            </p:custDataLst>
          </p:nvPr>
        </p:nvSpPr>
        <p:spPr bwMode="auto">
          <a:xfrm>
            <a:off x="1524000" y="5575300"/>
            <a:ext cx="9144000" cy="635000"/>
          </a:xfrm>
          <a:prstGeom prst="rect">
            <a:avLst/>
          </a:prstGeom>
          <a:noFill/>
          <a:ln w="9525" cap="flat" cmpd="sng" algn="ctr">
            <a:noFill/>
            <a:prstDash val="solid"/>
            <a:miter lim="800000"/>
            <a:headEnd type="none" w="med" len="med"/>
            <a:tailEnd type="none" w="med" len="med"/>
          </a:ln>
        </p:spPr>
        <p:txBody>
          <a:bodyPr lIns="254000" tIns="0" rIns="0" bIns="63500"/>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Scores for the Center for Epidemiologic Studies Depression Total Scale and 3 Subscales Across </a:t>
            </a:r>
            <a:r>
              <a:rPr lang="en-US" sz="1200" dirty="0" err="1">
                <a:ln w="9525" cap="flat" cmpd="sng" algn="ctr">
                  <a:noFill/>
                  <a:prstDash val="solid"/>
                  <a:round/>
                  <a:headEnd type="none" w="med" len="med"/>
                  <a:tailEnd type="none" w="med" len="med"/>
                </a:ln>
                <a:solidFill>
                  <a:srgbClr val="000000"/>
                </a:solidFill>
                <a:latin typeface="Helvetica" charset="0"/>
                <a:ea typeface="Arial"/>
                <a:cs typeface="Helvetica"/>
                <a:sym typeface="Wingdings"/>
              </a:rPr>
              <a:t>AdulthoodEstimated</a:t>
            </a: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 trajectory of scores for the Center for Epidemiologic Studies Depression (CES-D) total scale and 3 subscales across adulthood. Raw scored were z-transformed so that all scales could be plotted on the same axis. (</a:t>
            </a:r>
            <a:r>
              <a:rPr lang="en-US" sz="1200" dirty="0" err="1">
                <a:ln w="9525" cap="flat" cmpd="sng" algn="ctr">
                  <a:noFill/>
                  <a:prstDash val="solid"/>
                  <a:round/>
                  <a:headEnd type="none" w="med" len="med"/>
                  <a:tailEnd type="none" w="med" len="med"/>
                </a:ln>
                <a:solidFill>
                  <a:srgbClr val="000000"/>
                </a:solidFill>
                <a:latin typeface="Helvetica" charset="0"/>
                <a:ea typeface="Arial"/>
                <a:cs typeface="Helvetica"/>
                <a:sym typeface="Wingdings"/>
              </a:rPr>
              <a:t>eFigure</a:t>
            </a:r>
            <a:r>
              <a:rPr lang="en-US" sz="1200" dirty="0">
                <a:ln w="9525" cap="flat" cmpd="sng" algn="ctr">
                  <a:noFill/>
                  <a:prstDash val="solid"/>
                  <a:round/>
                  <a:headEnd type="none" w="med" len="med"/>
                  <a:tailEnd type="none" w="med" len="med"/>
                </a:ln>
                <a:solidFill>
                  <a:srgbClr val="000000"/>
                </a:solidFill>
                <a:latin typeface="Helvetica" charset="0"/>
                <a:ea typeface="Arial"/>
                <a:cs typeface="Helvetica"/>
                <a:sym typeface="Wingdings"/>
              </a:rPr>
              <a:t> 1 in the Supplement shows the estimated trajectories of each scale in the original metric.)
</a:t>
            </a:r>
          </a:p>
        </p:txBody>
      </p:sp>
      <p:sp>
        <p:nvSpPr>
          <p:cNvPr id="14345" name="TextBox 11"/>
          <p:cNvSpPr>
            <a:spLocks noChangeArrowheads="1"/>
          </p:cNvSpPr>
          <p:nvPr>
            <p:custDataLst>
              <p:tags r:id="rId8"/>
            </p:custDataLst>
          </p:nvPr>
        </p:nvSpPr>
        <p:spPr bwMode="auto">
          <a:xfrm>
            <a:off x="1524000" y="5394959"/>
            <a:ext cx="9153525" cy="18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200" dirty="0"/>
              <a:t>Figure Legend: </a:t>
            </a:r>
            <a:endParaRPr lang="en-US" altLang="en-US" sz="1200" b="1" dirty="0">
              <a:latin typeface="Helvetica" pitchFamily="34" charset="0"/>
            </a:endParaRPr>
          </a:p>
        </p:txBody>
      </p:sp>
      <p:cxnSp>
        <p:nvCxnSpPr>
          <p:cNvPr id="14346" name="Straight Connector 5"/>
          <p:cNvCxnSpPr>
            <a:cxnSpLocks noChangeShapeType="1"/>
          </p:cNvCxnSpPr>
          <p:nvPr>
            <p:custDataLst>
              <p:tags r:id="rId9"/>
            </p:custDataLst>
          </p:nvPr>
        </p:nvCxnSpPr>
        <p:spPr bwMode="auto">
          <a:xfrm>
            <a:off x="152400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778000" y="101600"/>
            <a:ext cx="2286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8" name="New picture"/>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2251710" y="1682750"/>
            <a:ext cx="6949440" cy="371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369427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812062" y="925638"/>
            <a:ext cx="8604418" cy="5023643"/>
          </a:xfrm>
          <a:prstGeom prst="rect">
            <a:avLst/>
          </a:prstGeom>
          <a:noFill/>
          <a:ln w="9525">
            <a:noFill/>
            <a:miter lim="800000"/>
            <a:headEnd/>
            <a:tailEnd/>
          </a:ln>
        </p:spPr>
      </p:pic>
      <p:sp>
        <p:nvSpPr>
          <p:cNvPr id="3" name="TextBox 2"/>
          <p:cNvSpPr txBox="1"/>
          <p:nvPr/>
        </p:nvSpPr>
        <p:spPr>
          <a:xfrm>
            <a:off x="5076303" y="6453337"/>
            <a:ext cx="5620449" cy="276999"/>
          </a:xfrm>
          <a:prstGeom prst="rect">
            <a:avLst/>
          </a:prstGeom>
          <a:noFill/>
        </p:spPr>
        <p:txBody>
          <a:bodyPr wrap="none" rtlCol="0">
            <a:spAutoFit/>
          </a:bodyPr>
          <a:lstStyle/>
          <a:p>
            <a:r>
              <a:rPr lang="en-CA" sz="1200" b="1" dirty="0">
                <a:solidFill>
                  <a:prstClr val="black"/>
                </a:solidFill>
              </a:rPr>
              <a:t>Vance DE</a:t>
            </a:r>
            <a:r>
              <a:rPr lang="en-CA" sz="1200" dirty="0">
                <a:solidFill>
                  <a:prstClr val="black"/>
                </a:solidFill>
              </a:rPr>
              <a:t> et al. J </a:t>
            </a:r>
            <a:r>
              <a:rPr lang="en-CA" sz="1200" dirty="0" err="1">
                <a:solidFill>
                  <a:prstClr val="black"/>
                </a:solidFill>
              </a:rPr>
              <a:t>Psychosoc</a:t>
            </a:r>
            <a:r>
              <a:rPr lang="en-CA" sz="1200" dirty="0">
                <a:solidFill>
                  <a:prstClr val="black"/>
                </a:solidFill>
              </a:rPr>
              <a:t> </a:t>
            </a:r>
            <a:r>
              <a:rPr lang="en-CA" sz="1200" dirty="0" err="1">
                <a:solidFill>
                  <a:prstClr val="black"/>
                </a:solidFill>
              </a:rPr>
              <a:t>Nurs</a:t>
            </a:r>
            <a:r>
              <a:rPr lang="en-CA" sz="1200" dirty="0">
                <a:solidFill>
                  <a:prstClr val="black"/>
                </a:solidFill>
              </a:rPr>
              <a:t> </a:t>
            </a:r>
            <a:r>
              <a:rPr lang="en-CA" sz="1200" dirty="0" err="1">
                <a:solidFill>
                  <a:prstClr val="black"/>
                </a:solidFill>
              </a:rPr>
              <a:t>Ment</a:t>
            </a:r>
            <a:r>
              <a:rPr lang="en-CA" sz="1200" dirty="0">
                <a:solidFill>
                  <a:prstClr val="black"/>
                </a:solidFill>
              </a:rPr>
              <a:t> Health Serv. </a:t>
            </a:r>
            <a:r>
              <a:rPr lang="en-CA" sz="1200" b="1" dirty="0">
                <a:solidFill>
                  <a:prstClr val="black"/>
                </a:solidFill>
              </a:rPr>
              <a:t>2010</a:t>
            </a:r>
            <a:r>
              <a:rPr lang="en-CA" sz="1200" dirty="0">
                <a:solidFill>
                  <a:prstClr val="black"/>
                </a:solidFill>
              </a:rPr>
              <a:t> Apr;48(4):23-30. </a:t>
            </a:r>
          </a:p>
        </p:txBody>
      </p:sp>
    </p:spTree>
    <p:extLst>
      <p:ext uri="{BB962C8B-B14F-4D97-AF65-F5344CB8AC3E}">
        <p14:creationId xmlns:p14="http://schemas.microsoft.com/office/powerpoint/2010/main" val="1402662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34309" y="476673"/>
            <a:ext cx="8993064" cy="5870599"/>
          </a:xfrm>
          <a:prstGeom prst="rect">
            <a:avLst/>
          </a:prstGeom>
          <a:noFill/>
          <a:ln w="9525">
            <a:noFill/>
            <a:miter lim="800000"/>
            <a:headEnd/>
            <a:tailEnd/>
          </a:ln>
        </p:spPr>
      </p:pic>
      <p:sp>
        <p:nvSpPr>
          <p:cNvPr id="5" name="TextBox 4"/>
          <p:cNvSpPr txBox="1"/>
          <p:nvPr/>
        </p:nvSpPr>
        <p:spPr>
          <a:xfrm>
            <a:off x="5076303" y="6453337"/>
            <a:ext cx="5620449" cy="276999"/>
          </a:xfrm>
          <a:prstGeom prst="rect">
            <a:avLst/>
          </a:prstGeom>
          <a:noFill/>
        </p:spPr>
        <p:txBody>
          <a:bodyPr wrap="none" rtlCol="0">
            <a:spAutoFit/>
          </a:bodyPr>
          <a:lstStyle/>
          <a:p>
            <a:r>
              <a:rPr lang="en-CA" sz="1200" b="1" dirty="0">
                <a:solidFill>
                  <a:prstClr val="black"/>
                </a:solidFill>
              </a:rPr>
              <a:t>Vance DE</a:t>
            </a:r>
            <a:r>
              <a:rPr lang="en-CA" sz="1200" dirty="0">
                <a:solidFill>
                  <a:prstClr val="black"/>
                </a:solidFill>
              </a:rPr>
              <a:t> et al. J </a:t>
            </a:r>
            <a:r>
              <a:rPr lang="en-CA" sz="1200" dirty="0" err="1">
                <a:solidFill>
                  <a:prstClr val="black"/>
                </a:solidFill>
              </a:rPr>
              <a:t>Psychosoc</a:t>
            </a:r>
            <a:r>
              <a:rPr lang="en-CA" sz="1200" dirty="0">
                <a:solidFill>
                  <a:prstClr val="black"/>
                </a:solidFill>
              </a:rPr>
              <a:t> </a:t>
            </a:r>
            <a:r>
              <a:rPr lang="en-CA" sz="1200" dirty="0" err="1">
                <a:solidFill>
                  <a:prstClr val="black"/>
                </a:solidFill>
              </a:rPr>
              <a:t>Nurs</a:t>
            </a:r>
            <a:r>
              <a:rPr lang="en-CA" sz="1200" dirty="0">
                <a:solidFill>
                  <a:prstClr val="black"/>
                </a:solidFill>
              </a:rPr>
              <a:t> </a:t>
            </a:r>
            <a:r>
              <a:rPr lang="en-CA" sz="1200" dirty="0" err="1">
                <a:solidFill>
                  <a:prstClr val="black"/>
                </a:solidFill>
              </a:rPr>
              <a:t>Ment</a:t>
            </a:r>
            <a:r>
              <a:rPr lang="en-CA" sz="1200" dirty="0">
                <a:solidFill>
                  <a:prstClr val="black"/>
                </a:solidFill>
              </a:rPr>
              <a:t> Health Serv. </a:t>
            </a:r>
            <a:r>
              <a:rPr lang="en-CA" sz="1200" b="1" dirty="0">
                <a:solidFill>
                  <a:prstClr val="black"/>
                </a:solidFill>
              </a:rPr>
              <a:t>2010</a:t>
            </a:r>
            <a:r>
              <a:rPr lang="en-CA" sz="1200" dirty="0">
                <a:solidFill>
                  <a:prstClr val="black"/>
                </a:solidFill>
              </a:rPr>
              <a:t> Apr;48(4):23-30. </a:t>
            </a:r>
          </a:p>
        </p:txBody>
      </p:sp>
    </p:spTree>
    <p:extLst>
      <p:ext uri="{BB962C8B-B14F-4D97-AF65-F5344CB8AC3E}">
        <p14:creationId xmlns:p14="http://schemas.microsoft.com/office/powerpoint/2010/main" val="2617404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treatment</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3 pillars of treatment :</a:t>
            </a:r>
          </a:p>
          <a:p>
            <a:r>
              <a:rPr lang="en-US" sz="2800" dirty="0" smtClean="0"/>
              <a:t>1. Psychotherapy</a:t>
            </a:r>
          </a:p>
          <a:p>
            <a:r>
              <a:rPr lang="en-US" sz="2800" dirty="0" smtClean="0"/>
              <a:t>2. Medication Therapy (Pharmacotherapy)</a:t>
            </a:r>
          </a:p>
          <a:p>
            <a:r>
              <a:rPr lang="en-US" sz="2800" dirty="0" smtClean="0"/>
              <a:t>3. Exercise</a:t>
            </a:r>
            <a:endParaRPr lang="en-US" sz="2800" dirty="0"/>
          </a:p>
        </p:txBody>
      </p:sp>
    </p:spTree>
    <p:extLst>
      <p:ext uri="{BB962C8B-B14F-4D97-AF65-F5344CB8AC3E}">
        <p14:creationId xmlns:p14="http://schemas.microsoft.com/office/powerpoint/2010/main" val="93432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t>
            </a:r>
          </a:p>
          <a:p>
            <a:r>
              <a:rPr lang="en-US" dirty="0" smtClean="0"/>
              <a:t>What is depression and what is not depression</a:t>
            </a:r>
          </a:p>
          <a:p>
            <a:r>
              <a:rPr lang="en-US" dirty="0" smtClean="0"/>
              <a:t>Risk factors for depression</a:t>
            </a:r>
          </a:p>
          <a:p>
            <a:r>
              <a:rPr lang="en-US" dirty="0" smtClean="0"/>
              <a:t>Depression in adolescence, midlife, old age</a:t>
            </a:r>
          </a:p>
          <a:p>
            <a:r>
              <a:rPr lang="en-US" dirty="0" smtClean="0"/>
              <a:t>How to treat it</a:t>
            </a:r>
          </a:p>
          <a:p>
            <a:r>
              <a:rPr lang="en-US" dirty="0" smtClean="0"/>
              <a:t>Depression and COVID-19</a:t>
            </a:r>
          </a:p>
          <a:p>
            <a:endParaRPr lang="en-US" dirty="0"/>
          </a:p>
        </p:txBody>
      </p:sp>
    </p:spTree>
    <p:extLst>
      <p:ext uri="{BB962C8B-B14F-4D97-AF65-F5344CB8AC3E}">
        <p14:creationId xmlns:p14="http://schemas.microsoft.com/office/powerpoint/2010/main" val="3390030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20E3D031-5572-764E-A2B4-F61D3FFD01CA}"/>
              </a:ext>
            </a:extLst>
          </p:cNvPr>
          <p:cNvSpPr>
            <a:spLocks noGrp="1"/>
          </p:cNvSpPr>
          <p:nvPr>
            <p:ph type="title"/>
          </p:nvPr>
        </p:nvSpPr>
        <p:spPr>
          <a:xfrm>
            <a:off x="914401" y="548640"/>
            <a:ext cx="3941182" cy="5431536"/>
          </a:xfrm>
        </p:spPr>
        <p:txBody>
          <a:bodyPr>
            <a:normAutofit/>
          </a:bodyPr>
          <a:lstStyle/>
          <a:p>
            <a:r>
              <a:rPr lang="en-CA" altLang="en-US" sz="4700" dirty="0">
                <a:solidFill>
                  <a:schemeClr val="tx1"/>
                </a:solidFill>
              </a:rPr>
              <a:t>First Line Treatment</a:t>
            </a:r>
          </a:p>
        </p:txBody>
      </p:sp>
      <p:sp>
        <p:nvSpPr>
          <p:cNvPr id="36866" name="Content Placeholder 2">
            <a:extLst>
              <a:ext uri="{FF2B5EF4-FFF2-40B4-BE49-F238E27FC236}">
                <a16:creationId xmlns:a16="http://schemas.microsoft.com/office/drawing/2014/main" id="{E0173F34-D115-1543-9E3F-DAF973B0361A}"/>
              </a:ext>
            </a:extLst>
          </p:cNvPr>
          <p:cNvSpPr>
            <a:spLocks noGrp="1"/>
          </p:cNvSpPr>
          <p:nvPr>
            <p:ph idx="1"/>
          </p:nvPr>
        </p:nvSpPr>
        <p:spPr>
          <a:xfrm>
            <a:off x="5368814" y="552091"/>
            <a:ext cx="5379134" cy="6047492"/>
          </a:xfrm>
        </p:spPr>
        <p:txBody>
          <a:bodyPr anchor="ctr">
            <a:normAutofit/>
          </a:bodyPr>
          <a:lstStyle/>
          <a:p>
            <a:r>
              <a:rPr lang="en-CA" altLang="en-US" dirty="0"/>
              <a:t>Pharmacotherapy or focused psychotherapy (CBT)?</a:t>
            </a:r>
          </a:p>
          <a:p>
            <a:pPr marL="0" indent="0">
              <a:buNone/>
            </a:pPr>
            <a:endParaRPr lang="en-CA" altLang="en-US" dirty="0"/>
          </a:p>
          <a:p>
            <a:r>
              <a:rPr lang="en-CA" altLang="en-US" dirty="0"/>
              <a:t>Pharmacotherapy preferred if:</a:t>
            </a:r>
          </a:p>
          <a:p>
            <a:pPr lvl="1"/>
            <a:r>
              <a:rPr lang="en-CA" altLang="en-US" sz="2000" dirty="0"/>
              <a:t>No motivation</a:t>
            </a:r>
          </a:p>
          <a:p>
            <a:pPr lvl="1"/>
            <a:r>
              <a:rPr lang="en-CA" altLang="en-US" sz="2000" dirty="0"/>
              <a:t>No access to psychotherapy</a:t>
            </a:r>
          </a:p>
          <a:p>
            <a:pPr lvl="1"/>
            <a:r>
              <a:rPr lang="en-CA" altLang="en-US" sz="2000" dirty="0"/>
              <a:t>Severe symptoms </a:t>
            </a:r>
          </a:p>
          <a:p>
            <a:pPr lvl="1"/>
            <a:r>
              <a:rPr lang="en-CA" altLang="en-US" sz="2000" dirty="0"/>
              <a:t>Urgency in treatment response</a:t>
            </a:r>
          </a:p>
          <a:p>
            <a:pPr marL="457200" lvl="1" indent="0">
              <a:buNone/>
            </a:pPr>
            <a:endParaRPr lang="en-CA" altLang="en-US" sz="2000" dirty="0"/>
          </a:p>
          <a:p>
            <a:r>
              <a:rPr lang="en-CA" altLang="en-US" dirty="0"/>
              <a:t>Pharmacotherapy + psychotherapy may be best approach in more complex and/or chronic cases</a:t>
            </a:r>
          </a:p>
          <a:p>
            <a:endParaRPr lang="en-CA" altLang="en-US" sz="1900" dirty="0"/>
          </a:p>
        </p:txBody>
      </p:sp>
      <p:sp>
        <p:nvSpPr>
          <p:cNvPr id="2" name="Rectangle 1">
            <a:extLst>
              <a:ext uri="{FF2B5EF4-FFF2-40B4-BE49-F238E27FC236}">
                <a16:creationId xmlns:a16="http://schemas.microsoft.com/office/drawing/2014/main" id="{2A6B3237-277F-9940-8396-52979E416D4A}"/>
              </a:ext>
            </a:extLst>
          </p:cNvPr>
          <p:cNvSpPr/>
          <p:nvPr/>
        </p:nvSpPr>
        <p:spPr>
          <a:xfrm>
            <a:off x="5368814" y="2078182"/>
            <a:ext cx="5049805" cy="2133600"/>
          </a:xfrm>
          <a:prstGeom prst="rect">
            <a:avLst/>
          </a:prstGeom>
          <a:noFill/>
          <a:ln w="38100">
            <a:solidFill>
              <a:srgbClr val="FF7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12102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Psychotherapy</a:t>
            </a:r>
            <a:endParaRPr lang="en-US" dirty="0"/>
          </a:p>
        </p:txBody>
      </p:sp>
      <p:sp>
        <p:nvSpPr>
          <p:cNvPr id="3" name="Content Placeholder 2"/>
          <p:cNvSpPr>
            <a:spLocks noGrp="1"/>
          </p:cNvSpPr>
          <p:nvPr>
            <p:ph idx="1"/>
          </p:nvPr>
        </p:nvSpPr>
        <p:spPr>
          <a:xfrm>
            <a:off x="1154955" y="2603500"/>
            <a:ext cx="9697924" cy="3416300"/>
          </a:xfrm>
        </p:spPr>
        <p:txBody>
          <a:bodyPr/>
          <a:lstStyle/>
          <a:p>
            <a:r>
              <a:rPr lang="en-US" sz="2800" dirty="0" smtClean="0"/>
              <a:t>1. Cognitive </a:t>
            </a:r>
            <a:r>
              <a:rPr lang="en-US" sz="2800" dirty="0" err="1" smtClean="0"/>
              <a:t>behavioural</a:t>
            </a:r>
            <a:r>
              <a:rPr lang="en-US" sz="2800" dirty="0" smtClean="0"/>
              <a:t> therapy – CBT</a:t>
            </a:r>
          </a:p>
          <a:p>
            <a:r>
              <a:rPr lang="en-US" sz="2800" dirty="0" smtClean="0"/>
              <a:t>2. Supportive psychotherapy</a:t>
            </a:r>
          </a:p>
          <a:p>
            <a:r>
              <a:rPr lang="en-US" sz="2800" dirty="0" smtClean="0"/>
              <a:t>3. Psychodynamic Psychotherapy</a:t>
            </a:r>
          </a:p>
          <a:p>
            <a:r>
              <a:rPr lang="en-US" sz="2800" dirty="0" smtClean="0"/>
              <a:t>4. Interpersonal Psychotherapy - IPT</a:t>
            </a:r>
          </a:p>
          <a:p>
            <a:r>
              <a:rPr lang="en-US" sz="2800" dirty="0" smtClean="0"/>
              <a:t>5. Acceptance and Commitment Therapy - ACT</a:t>
            </a:r>
          </a:p>
          <a:p>
            <a:endParaRPr lang="en-US" dirty="0"/>
          </a:p>
        </p:txBody>
      </p:sp>
    </p:spTree>
    <p:extLst>
      <p:ext uri="{BB962C8B-B14F-4D97-AF65-F5344CB8AC3E}">
        <p14:creationId xmlns:p14="http://schemas.microsoft.com/office/powerpoint/2010/main" val="179566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1026">
            <a:extLst>
              <a:ext uri="{FF2B5EF4-FFF2-40B4-BE49-F238E27FC236}">
                <a16:creationId xmlns:a16="http://schemas.microsoft.com/office/drawing/2014/main" id="{CC895A5D-D181-1341-AB0C-100535C651A9}"/>
              </a:ext>
            </a:extLst>
          </p:cNvPr>
          <p:cNvSpPr>
            <a:spLocks noGrp="1" noChangeArrowheads="1"/>
          </p:cNvSpPr>
          <p:nvPr>
            <p:ph type="body" idx="4294967295"/>
          </p:nvPr>
        </p:nvSpPr>
        <p:spPr>
          <a:xfrm>
            <a:off x="1524000" y="1981200"/>
            <a:ext cx="1619250" cy="2457450"/>
          </a:xfrm>
        </p:spPr>
        <p:txBody>
          <a:bodyPr vert="horz" lIns="92075" tIns="46038" rIns="92075" bIns="46038" rtlCol="0">
            <a:normAutofit fontScale="85000" lnSpcReduction="20000"/>
          </a:bodyPr>
          <a:lstStyle/>
          <a:p>
            <a:pPr marL="285750" indent="-285750">
              <a:buNone/>
              <a:defRPr/>
            </a:pPr>
            <a:r>
              <a:rPr lang="en-US"/>
              <a:t>Amitriptyline</a:t>
            </a:r>
          </a:p>
          <a:p>
            <a:pPr marL="285750" indent="-285750">
              <a:buClr>
                <a:srgbClr val="FFCC00"/>
              </a:buClr>
              <a:buNone/>
              <a:defRPr/>
            </a:pPr>
            <a:r>
              <a:rPr lang="en-US"/>
              <a:t>Imipramine</a:t>
            </a:r>
          </a:p>
          <a:p>
            <a:pPr marL="285750" indent="-285750">
              <a:buClr>
                <a:srgbClr val="FFCC00"/>
              </a:buClr>
              <a:buNone/>
              <a:defRPr/>
            </a:pPr>
            <a:r>
              <a:rPr lang="en-US"/>
              <a:t>Clomipramine</a:t>
            </a:r>
          </a:p>
          <a:p>
            <a:pPr marL="285750" indent="-285750">
              <a:buClr>
                <a:srgbClr val="FFCC00"/>
              </a:buClr>
              <a:buNone/>
              <a:defRPr/>
            </a:pPr>
            <a:r>
              <a:rPr lang="en-US"/>
              <a:t>Trimipramine</a:t>
            </a:r>
          </a:p>
          <a:p>
            <a:pPr marL="285750" indent="-285750">
              <a:buClr>
                <a:srgbClr val="FFCC00"/>
              </a:buClr>
              <a:buNone/>
              <a:defRPr/>
            </a:pPr>
            <a:r>
              <a:rPr lang="en-US"/>
              <a:t>Maprotiline</a:t>
            </a:r>
          </a:p>
          <a:p>
            <a:pPr marL="285750" indent="-285750">
              <a:buClr>
                <a:srgbClr val="FFCC00"/>
              </a:buClr>
              <a:buNone/>
              <a:defRPr/>
            </a:pPr>
            <a:r>
              <a:rPr lang="en-US"/>
              <a:t>Amoxapine</a:t>
            </a:r>
          </a:p>
          <a:p>
            <a:pPr marL="285750" indent="-285750">
              <a:buClr>
                <a:srgbClr val="FFCC00"/>
              </a:buClr>
              <a:buNone/>
              <a:defRPr/>
            </a:pPr>
            <a:r>
              <a:rPr lang="en-US"/>
              <a:t>Nortriptyline</a:t>
            </a:r>
          </a:p>
          <a:p>
            <a:pPr marL="285750" indent="-285750">
              <a:buClr>
                <a:srgbClr val="FFCC00"/>
              </a:buClr>
              <a:buNone/>
              <a:defRPr/>
            </a:pPr>
            <a:r>
              <a:rPr lang="en-US"/>
              <a:t>Desipramine</a:t>
            </a:r>
          </a:p>
        </p:txBody>
      </p:sp>
      <p:sp>
        <p:nvSpPr>
          <p:cNvPr id="37905" name="Rectangle 1042">
            <a:extLst>
              <a:ext uri="{FF2B5EF4-FFF2-40B4-BE49-F238E27FC236}">
                <a16:creationId xmlns:a16="http://schemas.microsoft.com/office/drawing/2014/main" id="{5378904B-43EB-364F-A024-1D47EA287B43}"/>
              </a:ext>
            </a:extLst>
          </p:cNvPr>
          <p:cNvSpPr>
            <a:spLocks noGrp="1"/>
          </p:cNvSpPr>
          <p:nvPr>
            <p:ph type="title" idx="4294967295"/>
          </p:nvPr>
        </p:nvSpPr>
        <p:spPr>
          <a:xfrm>
            <a:off x="1524000" y="449264"/>
            <a:ext cx="7467600" cy="846137"/>
          </a:xfrm>
        </p:spPr>
        <p:txBody>
          <a:bodyPr>
            <a:normAutofit/>
          </a:bodyPr>
          <a:lstStyle/>
          <a:p>
            <a:r>
              <a:rPr lang="en-US" altLang="en-US" b="1" dirty="0">
                <a:solidFill>
                  <a:schemeClr val="tx1"/>
                </a:solidFill>
              </a:rPr>
              <a:t>Antidepressants   2021</a:t>
            </a:r>
          </a:p>
        </p:txBody>
      </p:sp>
      <p:sp>
        <p:nvSpPr>
          <p:cNvPr id="498691" name="Oval 1027">
            <a:extLst>
              <a:ext uri="{FF2B5EF4-FFF2-40B4-BE49-F238E27FC236}">
                <a16:creationId xmlns:a16="http://schemas.microsoft.com/office/drawing/2014/main" id="{7F0F9C6E-8B5E-BA49-B375-A5EA71E3C072}"/>
              </a:ext>
            </a:extLst>
          </p:cNvPr>
          <p:cNvSpPr>
            <a:spLocks noChangeArrowheads="1"/>
          </p:cNvSpPr>
          <p:nvPr/>
        </p:nvSpPr>
        <p:spPr bwMode="auto">
          <a:xfrm>
            <a:off x="2073276" y="1268413"/>
            <a:ext cx="1490663" cy="533400"/>
          </a:xfrm>
          <a:prstGeom prst="ellipse">
            <a:avLst/>
          </a:prstGeom>
          <a:solidFill>
            <a:srgbClr val="FF9900"/>
          </a:solidFill>
          <a:ln w="38100">
            <a:solidFill>
              <a:schemeClr val="tx1"/>
            </a:solidFill>
            <a:round/>
            <a:headEnd type="none" w="sm" len="sm"/>
            <a:tailEnd type="none" w="sm" len="sm"/>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800" b="1">
                <a:effectLst>
                  <a:outerShdw blurRad="38100" dist="38100" dir="2700000" algn="tl">
                    <a:srgbClr val="FFFFFF"/>
                  </a:outerShdw>
                </a:effectLst>
                <a:latin typeface="Tw Cen MT" panose="020B0602020104020603" pitchFamily="34" charset="77"/>
              </a:rPr>
              <a:t>TCA</a:t>
            </a:r>
            <a:endParaRPr lang="en-US" altLang="en-US" b="1">
              <a:latin typeface="Times New Roman" panose="02020603050405020304" pitchFamily="18" charset="0"/>
            </a:endParaRPr>
          </a:p>
        </p:txBody>
      </p:sp>
      <p:sp>
        <p:nvSpPr>
          <p:cNvPr id="37891" name="Rectangle 1028">
            <a:extLst>
              <a:ext uri="{FF2B5EF4-FFF2-40B4-BE49-F238E27FC236}">
                <a16:creationId xmlns:a16="http://schemas.microsoft.com/office/drawing/2014/main" id="{C750B11F-3831-7A48-A4AE-AEFF7E1E11CA}"/>
              </a:ext>
            </a:extLst>
          </p:cNvPr>
          <p:cNvSpPr>
            <a:spLocks noChangeArrowheads="1"/>
          </p:cNvSpPr>
          <p:nvPr/>
        </p:nvSpPr>
        <p:spPr bwMode="auto">
          <a:xfrm>
            <a:off x="2097088" y="5140326"/>
            <a:ext cx="20177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CC00"/>
              </a:buClr>
            </a:pPr>
            <a:endParaRPr lang="en-US" altLang="en-US">
              <a:latin typeface="Tw Cen MT" panose="020B0602020104020603" pitchFamily="34" charset="77"/>
            </a:endParaRPr>
          </a:p>
          <a:p>
            <a:pPr eaLnBrk="1" hangingPunct="1">
              <a:spcBef>
                <a:spcPct val="20000"/>
              </a:spcBef>
              <a:buClr>
                <a:srgbClr val="FFCC00"/>
              </a:buClr>
            </a:pPr>
            <a:r>
              <a:rPr lang="en-US" altLang="en-US">
                <a:latin typeface="Tw Cen MT" panose="020B0602020104020603" pitchFamily="34" charset="77"/>
              </a:rPr>
              <a:t>Phenelzine</a:t>
            </a:r>
          </a:p>
          <a:p>
            <a:pPr eaLnBrk="1" hangingPunct="1">
              <a:spcBef>
                <a:spcPct val="20000"/>
              </a:spcBef>
              <a:buClr>
                <a:srgbClr val="FFCC00"/>
              </a:buClr>
            </a:pPr>
            <a:r>
              <a:rPr lang="en-US" altLang="en-US">
                <a:latin typeface="Tw Cen MT" panose="020B0602020104020603" pitchFamily="34" charset="77"/>
              </a:rPr>
              <a:t>Tranylcypromine</a:t>
            </a:r>
          </a:p>
        </p:txBody>
      </p:sp>
      <p:sp>
        <p:nvSpPr>
          <p:cNvPr id="498693" name="Oval 1029">
            <a:extLst>
              <a:ext uri="{FF2B5EF4-FFF2-40B4-BE49-F238E27FC236}">
                <a16:creationId xmlns:a16="http://schemas.microsoft.com/office/drawing/2014/main" id="{D28D26E1-2A37-6A49-8BE1-AA4E86460A78}"/>
              </a:ext>
            </a:extLst>
          </p:cNvPr>
          <p:cNvSpPr>
            <a:spLocks noChangeArrowheads="1"/>
          </p:cNvSpPr>
          <p:nvPr/>
        </p:nvSpPr>
        <p:spPr bwMode="auto">
          <a:xfrm>
            <a:off x="2020889" y="4946650"/>
            <a:ext cx="1489075" cy="533400"/>
          </a:xfrm>
          <a:prstGeom prst="ellipse">
            <a:avLst/>
          </a:prstGeom>
          <a:solidFill>
            <a:srgbClr val="FF9900"/>
          </a:solidFill>
          <a:ln w="38100">
            <a:solidFill>
              <a:schemeClr val="tx1"/>
            </a:solidFill>
            <a:round/>
            <a:headEnd type="none" w="sm" len="sm"/>
            <a:tailEnd type="none" w="sm" len="sm"/>
          </a:ln>
          <a:effectLst/>
        </p:spPr>
        <p:txBody>
          <a:bodyPr wrap="none" anchor="ctr"/>
          <a:lstStyle/>
          <a:p>
            <a:pPr algn="ctr">
              <a:defRPr/>
            </a:pPr>
            <a:r>
              <a:rPr lang="en-US" sz="2800" b="1">
                <a:effectLst>
                  <a:outerShdw blurRad="38100" dist="38100" dir="2700000" algn="tl">
                    <a:srgbClr val="FFFFFF"/>
                  </a:outerShdw>
                </a:effectLst>
                <a:ea typeface="Arial" charset="0"/>
                <a:cs typeface="Arial" charset="0"/>
              </a:rPr>
              <a:t>MAOI</a:t>
            </a:r>
          </a:p>
        </p:txBody>
      </p:sp>
      <p:sp>
        <p:nvSpPr>
          <p:cNvPr id="37893" name="Rectangle 1030">
            <a:extLst>
              <a:ext uri="{FF2B5EF4-FFF2-40B4-BE49-F238E27FC236}">
                <a16:creationId xmlns:a16="http://schemas.microsoft.com/office/drawing/2014/main" id="{1738860B-28F2-4F47-A3A9-056B9202BA59}"/>
              </a:ext>
            </a:extLst>
          </p:cNvPr>
          <p:cNvSpPr>
            <a:spLocks noChangeArrowheads="1"/>
          </p:cNvSpPr>
          <p:nvPr/>
        </p:nvSpPr>
        <p:spPr bwMode="auto">
          <a:xfrm>
            <a:off x="4395787" y="1844675"/>
            <a:ext cx="2843213"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CC00"/>
              </a:buClr>
            </a:pPr>
            <a:r>
              <a:rPr lang="en-US" altLang="en-US" dirty="0">
                <a:latin typeface="Tw Cen MT" panose="020B0602020104020603" pitchFamily="34" charset="77"/>
              </a:rPr>
              <a:t>Citalopram [</a:t>
            </a:r>
            <a:r>
              <a:rPr lang="en-US" altLang="en-US" dirty="0" err="1">
                <a:latin typeface="Tw Cen MT" panose="020B0602020104020603" pitchFamily="34" charset="77"/>
              </a:rPr>
              <a:t>Celexa</a:t>
            </a:r>
            <a:r>
              <a:rPr lang="en-US" altLang="en-US" dirty="0">
                <a:latin typeface="Tw Cen MT" panose="020B0602020104020603" pitchFamily="34" charset="77"/>
              </a:rPr>
              <a:t>]</a:t>
            </a:r>
          </a:p>
          <a:p>
            <a:pPr eaLnBrk="1" hangingPunct="1">
              <a:spcBef>
                <a:spcPct val="20000"/>
              </a:spcBef>
              <a:buClr>
                <a:srgbClr val="FFCC00"/>
              </a:buClr>
            </a:pPr>
            <a:r>
              <a:rPr lang="en-US" altLang="en-US" dirty="0" err="1">
                <a:latin typeface="Tw Cen MT" panose="020B0602020104020603" pitchFamily="34" charset="77"/>
              </a:rPr>
              <a:t>Escitalopram</a:t>
            </a:r>
            <a:r>
              <a:rPr lang="en-US" altLang="en-US" dirty="0">
                <a:latin typeface="Tw Cen MT" panose="020B0602020104020603" pitchFamily="34" charset="77"/>
              </a:rPr>
              <a:t> [</a:t>
            </a:r>
            <a:r>
              <a:rPr lang="en-US" altLang="en-US" dirty="0" err="1">
                <a:latin typeface="Tw Cen MT" panose="020B0602020104020603" pitchFamily="34" charset="77"/>
              </a:rPr>
              <a:t>Cipralex</a:t>
            </a:r>
            <a:r>
              <a:rPr lang="en-US" altLang="en-US" dirty="0">
                <a:latin typeface="Tw Cen MT" panose="020B0602020104020603" pitchFamily="34" charset="77"/>
              </a:rPr>
              <a:t>]</a:t>
            </a:r>
          </a:p>
          <a:p>
            <a:pPr eaLnBrk="1" hangingPunct="1">
              <a:spcBef>
                <a:spcPct val="20000"/>
              </a:spcBef>
              <a:buClr>
                <a:srgbClr val="FFCC00"/>
              </a:buClr>
            </a:pPr>
            <a:r>
              <a:rPr lang="en-US" altLang="en-US" dirty="0">
                <a:latin typeface="Tw Cen MT" panose="020B0602020104020603" pitchFamily="34" charset="77"/>
              </a:rPr>
              <a:t>Fluoxetine [Prozac]</a:t>
            </a:r>
          </a:p>
          <a:p>
            <a:pPr eaLnBrk="1" hangingPunct="1">
              <a:spcBef>
                <a:spcPct val="20000"/>
              </a:spcBef>
              <a:buClr>
                <a:srgbClr val="FFCC00"/>
              </a:buClr>
            </a:pPr>
            <a:r>
              <a:rPr lang="en-US" altLang="en-US" dirty="0">
                <a:latin typeface="Tw Cen MT" panose="020B0602020104020603" pitchFamily="34" charset="77"/>
              </a:rPr>
              <a:t>Fluvoxamine [</a:t>
            </a:r>
            <a:r>
              <a:rPr lang="en-US" altLang="en-US" dirty="0" err="1">
                <a:latin typeface="Tw Cen MT" panose="020B0602020104020603" pitchFamily="34" charset="77"/>
              </a:rPr>
              <a:t>Luvox</a:t>
            </a:r>
            <a:r>
              <a:rPr lang="en-US" altLang="en-US" dirty="0">
                <a:latin typeface="Tw Cen MT" panose="020B0602020104020603" pitchFamily="34" charset="77"/>
              </a:rPr>
              <a:t>]</a:t>
            </a:r>
          </a:p>
          <a:p>
            <a:pPr eaLnBrk="1" hangingPunct="1">
              <a:spcBef>
                <a:spcPct val="20000"/>
              </a:spcBef>
              <a:buClr>
                <a:srgbClr val="FFCC00"/>
              </a:buClr>
            </a:pPr>
            <a:r>
              <a:rPr lang="en-US" altLang="en-US" dirty="0">
                <a:latin typeface="Tw Cen MT" panose="020B0602020104020603" pitchFamily="34" charset="77"/>
              </a:rPr>
              <a:t>Sertraline [Zoloft]</a:t>
            </a:r>
          </a:p>
          <a:p>
            <a:pPr eaLnBrk="1" hangingPunct="1">
              <a:spcBef>
                <a:spcPct val="20000"/>
              </a:spcBef>
              <a:buClr>
                <a:srgbClr val="FFCC00"/>
              </a:buClr>
            </a:pPr>
            <a:r>
              <a:rPr lang="en-US" altLang="en-US" dirty="0">
                <a:latin typeface="Tw Cen MT" panose="020B0602020104020603" pitchFamily="34" charset="77"/>
              </a:rPr>
              <a:t>Paroxetine [Paxil]</a:t>
            </a:r>
          </a:p>
        </p:txBody>
      </p:sp>
      <p:sp>
        <p:nvSpPr>
          <p:cNvPr id="498695" name="Oval 1031">
            <a:extLst>
              <a:ext uri="{FF2B5EF4-FFF2-40B4-BE49-F238E27FC236}">
                <a16:creationId xmlns:a16="http://schemas.microsoft.com/office/drawing/2014/main" id="{4516F1EC-CE44-3D46-8C36-AF28895163F3}"/>
              </a:ext>
            </a:extLst>
          </p:cNvPr>
          <p:cNvSpPr>
            <a:spLocks noChangeArrowheads="1"/>
          </p:cNvSpPr>
          <p:nvPr/>
        </p:nvSpPr>
        <p:spPr bwMode="auto">
          <a:xfrm>
            <a:off x="4343401" y="1268413"/>
            <a:ext cx="1489075" cy="533400"/>
          </a:xfrm>
          <a:prstGeom prst="ellipse">
            <a:avLst/>
          </a:prstGeom>
          <a:solidFill>
            <a:srgbClr val="99CCFF"/>
          </a:solidFill>
          <a:ln w="38100">
            <a:solidFill>
              <a:schemeClr val="tx1"/>
            </a:solidFill>
            <a:round/>
            <a:headEnd type="none" w="sm" len="sm"/>
            <a:tailEnd type="none" w="sm" len="sm"/>
          </a:ln>
          <a:effectLst/>
        </p:spPr>
        <p:txBody>
          <a:bodyPr wrap="none" anchor="ctr"/>
          <a:lstStyle/>
          <a:p>
            <a:pPr algn="ctr">
              <a:defRPr/>
            </a:pPr>
            <a:r>
              <a:rPr lang="en-US" sz="2800" b="1" dirty="0">
                <a:effectLst>
                  <a:outerShdw blurRad="38100" dist="38100" dir="2700000" algn="tl">
                    <a:srgbClr val="FFFFFF"/>
                  </a:outerShdw>
                </a:effectLst>
                <a:ea typeface="Arial" charset="0"/>
                <a:cs typeface="Arial" charset="0"/>
              </a:rPr>
              <a:t>SSRI</a:t>
            </a:r>
          </a:p>
        </p:txBody>
      </p:sp>
      <p:sp>
        <p:nvSpPr>
          <p:cNvPr id="498696" name="Oval 1032">
            <a:extLst>
              <a:ext uri="{FF2B5EF4-FFF2-40B4-BE49-F238E27FC236}">
                <a16:creationId xmlns:a16="http://schemas.microsoft.com/office/drawing/2014/main" id="{A1CCD645-54F7-1B47-AC6D-25914436761D}"/>
              </a:ext>
            </a:extLst>
          </p:cNvPr>
          <p:cNvSpPr>
            <a:spLocks noChangeArrowheads="1"/>
          </p:cNvSpPr>
          <p:nvPr/>
        </p:nvSpPr>
        <p:spPr bwMode="auto">
          <a:xfrm>
            <a:off x="4511676" y="3975100"/>
            <a:ext cx="1489075" cy="533400"/>
          </a:xfrm>
          <a:prstGeom prst="ellipse">
            <a:avLst/>
          </a:prstGeom>
          <a:solidFill>
            <a:srgbClr val="008000"/>
          </a:solidFill>
          <a:ln w="38100">
            <a:solidFill>
              <a:schemeClr val="tx1"/>
            </a:solidFill>
            <a:round/>
            <a:headEnd type="none" w="sm" len="sm"/>
            <a:tailEnd type="none" w="sm" len="sm"/>
          </a:ln>
          <a:effectLst/>
        </p:spPr>
        <p:txBody>
          <a:bodyPr wrap="none" anchor="ctr"/>
          <a:lstStyle/>
          <a:p>
            <a:pPr algn="ctr">
              <a:defRPr/>
            </a:pPr>
            <a:r>
              <a:rPr lang="en-US" sz="2800" b="1" dirty="0">
                <a:solidFill>
                  <a:schemeClr val="bg1"/>
                </a:solidFill>
                <a:effectLst>
                  <a:outerShdw blurRad="38100" dist="38100" dir="2700000" algn="tl">
                    <a:srgbClr val="000000"/>
                  </a:outerShdw>
                </a:effectLst>
                <a:ea typeface="Arial" charset="0"/>
                <a:cs typeface="Arial" charset="0"/>
              </a:rPr>
              <a:t>SARI</a:t>
            </a:r>
          </a:p>
        </p:txBody>
      </p:sp>
      <p:sp>
        <p:nvSpPr>
          <p:cNvPr id="37896" name="Rectangle 1033">
            <a:extLst>
              <a:ext uri="{FF2B5EF4-FFF2-40B4-BE49-F238E27FC236}">
                <a16:creationId xmlns:a16="http://schemas.microsoft.com/office/drawing/2014/main" id="{B8007D82-BEAC-BF44-AB43-DD43BF928C4C}"/>
              </a:ext>
            </a:extLst>
          </p:cNvPr>
          <p:cNvSpPr>
            <a:spLocks noChangeArrowheads="1"/>
          </p:cNvSpPr>
          <p:nvPr/>
        </p:nvSpPr>
        <p:spPr bwMode="auto">
          <a:xfrm>
            <a:off x="4457699" y="4597400"/>
            <a:ext cx="179705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CC00"/>
              </a:buClr>
            </a:pPr>
            <a:r>
              <a:rPr lang="en-US" altLang="en-US" dirty="0">
                <a:latin typeface="Tw Cen MT" panose="020B0602020104020603" pitchFamily="34" charset="77"/>
              </a:rPr>
              <a:t>Trazodone</a:t>
            </a:r>
          </a:p>
        </p:txBody>
      </p:sp>
      <p:sp>
        <p:nvSpPr>
          <p:cNvPr id="37897" name="Rectangle 1034">
            <a:extLst>
              <a:ext uri="{FF2B5EF4-FFF2-40B4-BE49-F238E27FC236}">
                <a16:creationId xmlns:a16="http://schemas.microsoft.com/office/drawing/2014/main" id="{7E7DAB32-B275-964F-98AE-5DB67A1E4F96}"/>
              </a:ext>
            </a:extLst>
          </p:cNvPr>
          <p:cNvSpPr>
            <a:spLocks noChangeArrowheads="1"/>
          </p:cNvSpPr>
          <p:nvPr/>
        </p:nvSpPr>
        <p:spPr bwMode="auto">
          <a:xfrm>
            <a:off x="7516814" y="6096000"/>
            <a:ext cx="315118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CC00"/>
              </a:buClr>
            </a:pPr>
            <a:r>
              <a:rPr lang="en-US" altLang="en-US" dirty="0" err="1">
                <a:latin typeface="Tw Cen MT" panose="020B0602020104020603" pitchFamily="34" charset="77"/>
              </a:rPr>
              <a:t>Moclobemide</a:t>
            </a:r>
            <a:r>
              <a:rPr lang="en-US" altLang="en-US" dirty="0">
                <a:latin typeface="Tw Cen MT" panose="020B0602020104020603" pitchFamily="34" charset="77"/>
              </a:rPr>
              <a:t> [</a:t>
            </a:r>
            <a:r>
              <a:rPr lang="en-US" altLang="en-US" dirty="0" err="1">
                <a:latin typeface="Tw Cen MT" panose="020B0602020104020603" pitchFamily="34" charset="77"/>
              </a:rPr>
              <a:t>Manerix</a:t>
            </a:r>
            <a:r>
              <a:rPr lang="en-US" altLang="en-US" dirty="0">
                <a:latin typeface="Tw Cen MT" panose="020B0602020104020603" pitchFamily="34" charset="77"/>
              </a:rPr>
              <a:t>]</a:t>
            </a:r>
          </a:p>
        </p:txBody>
      </p:sp>
      <p:sp>
        <p:nvSpPr>
          <p:cNvPr id="498699" name="Oval 1035">
            <a:extLst>
              <a:ext uri="{FF2B5EF4-FFF2-40B4-BE49-F238E27FC236}">
                <a16:creationId xmlns:a16="http://schemas.microsoft.com/office/drawing/2014/main" id="{79CB8AB1-85BA-F547-8586-9CCC6CDD2B88}"/>
              </a:ext>
            </a:extLst>
          </p:cNvPr>
          <p:cNvSpPr>
            <a:spLocks noChangeArrowheads="1"/>
          </p:cNvSpPr>
          <p:nvPr/>
        </p:nvSpPr>
        <p:spPr bwMode="auto">
          <a:xfrm>
            <a:off x="7440613" y="5562600"/>
            <a:ext cx="1490662" cy="533400"/>
          </a:xfrm>
          <a:prstGeom prst="ellipse">
            <a:avLst/>
          </a:prstGeom>
          <a:solidFill>
            <a:srgbClr val="678DFF"/>
          </a:solidFill>
          <a:ln w="38100">
            <a:solidFill>
              <a:schemeClr val="tx1"/>
            </a:solidFill>
            <a:round/>
            <a:headEnd type="none" w="sm" len="sm"/>
            <a:tailEnd type="none" w="sm" len="sm"/>
          </a:ln>
          <a:effectLst/>
        </p:spPr>
        <p:txBody>
          <a:bodyPr wrap="none" anchor="ctr"/>
          <a:lstStyle/>
          <a:p>
            <a:pPr algn="ctr">
              <a:defRPr/>
            </a:pPr>
            <a:r>
              <a:rPr lang="en-US" sz="2800" b="1">
                <a:effectLst>
                  <a:outerShdw blurRad="38100" dist="38100" dir="2700000" algn="tl">
                    <a:srgbClr val="FFFFFF"/>
                  </a:outerShdw>
                </a:effectLst>
                <a:ea typeface="Arial" charset="0"/>
                <a:cs typeface="Arial" charset="0"/>
              </a:rPr>
              <a:t>RIMA</a:t>
            </a:r>
          </a:p>
        </p:txBody>
      </p:sp>
      <p:sp>
        <p:nvSpPr>
          <p:cNvPr id="498700" name="Oval 1036">
            <a:extLst>
              <a:ext uri="{FF2B5EF4-FFF2-40B4-BE49-F238E27FC236}">
                <a16:creationId xmlns:a16="http://schemas.microsoft.com/office/drawing/2014/main" id="{3FED18AC-C894-F14B-8C47-52FC34A84339}"/>
              </a:ext>
            </a:extLst>
          </p:cNvPr>
          <p:cNvSpPr>
            <a:spLocks noChangeArrowheads="1"/>
          </p:cNvSpPr>
          <p:nvPr/>
        </p:nvSpPr>
        <p:spPr bwMode="auto">
          <a:xfrm>
            <a:off x="7339014" y="2420938"/>
            <a:ext cx="1489075" cy="533400"/>
          </a:xfrm>
          <a:prstGeom prst="ellipse">
            <a:avLst/>
          </a:prstGeom>
          <a:solidFill>
            <a:srgbClr val="CCFF99"/>
          </a:solidFill>
          <a:ln w="38100">
            <a:solidFill>
              <a:schemeClr val="tx1"/>
            </a:solidFill>
            <a:round/>
            <a:headEnd type="none" w="sm" len="sm"/>
            <a:tailEnd type="none" w="sm" len="sm"/>
          </a:ln>
          <a:effectLst/>
        </p:spPr>
        <p:txBody>
          <a:bodyPr wrap="none" anchor="ctr"/>
          <a:lstStyle/>
          <a:p>
            <a:pPr algn="ctr">
              <a:defRPr/>
            </a:pPr>
            <a:r>
              <a:rPr lang="en-US" sz="2800" b="1">
                <a:effectLst>
                  <a:outerShdw blurRad="38100" dist="38100" dir="2700000" algn="tl">
                    <a:srgbClr val="FFFFFF"/>
                  </a:outerShdw>
                </a:effectLst>
                <a:ea typeface="Arial" charset="0"/>
                <a:cs typeface="Arial" charset="0"/>
              </a:rPr>
              <a:t>SNRI</a:t>
            </a:r>
          </a:p>
        </p:txBody>
      </p:sp>
      <p:sp>
        <p:nvSpPr>
          <p:cNvPr id="37900" name="Rectangle 1037">
            <a:extLst>
              <a:ext uri="{FF2B5EF4-FFF2-40B4-BE49-F238E27FC236}">
                <a16:creationId xmlns:a16="http://schemas.microsoft.com/office/drawing/2014/main" id="{6BF53FF1-D0FF-0C4B-AD1F-6B112C35820E}"/>
              </a:ext>
            </a:extLst>
          </p:cNvPr>
          <p:cNvSpPr>
            <a:spLocks noChangeArrowheads="1"/>
          </p:cNvSpPr>
          <p:nvPr/>
        </p:nvSpPr>
        <p:spPr bwMode="auto">
          <a:xfrm>
            <a:off x="7319964" y="2997200"/>
            <a:ext cx="3472954"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CC00"/>
              </a:buClr>
            </a:pPr>
            <a:r>
              <a:rPr lang="en-US" altLang="en-US" dirty="0">
                <a:latin typeface="Tw Cen MT" panose="020B0602020104020603" pitchFamily="34" charset="77"/>
              </a:rPr>
              <a:t>Duloxetine [Cymbalta]</a:t>
            </a:r>
          </a:p>
          <a:p>
            <a:pPr eaLnBrk="1" hangingPunct="1">
              <a:spcBef>
                <a:spcPct val="20000"/>
              </a:spcBef>
              <a:buClr>
                <a:srgbClr val="FFCC00"/>
              </a:buClr>
            </a:pPr>
            <a:r>
              <a:rPr lang="en-US" altLang="en-US" dirty="0">
                <a:latin typeface="Tw Cen MT" panose="020B0602020104020603" pitchFamily="34" charset="77"/>
              </a:rPr>
              <a:t>Venlafaxine-XR [Effexor]</a:t>
            </a:r>
          </a:p>
          <a:p>
            <a:pPr eaLnBrk="1" hangingPunct="1">
              <a:spcBef>
                <a:spcPct val="20000"/>
              </a:spcBef>
              <a:buClr>
                <a:srgbClr val="FFCC00"/>
              </a:buClr>
            </a:pPr>
            <a:r>
              <a:rPr lang="en-US" altLang="en-US" dirty="0" err="1">
                <a:latin typeface="Tw Cen MT" panose="020B0602020104020603" pitchFamily="34" charset="77"/>
              </a:rPr>
              <a:t>Desvenlafaxine</a:t>
            </a:r>
            <a:r>
              <a:rPr lang="en-US" altLang="en-US" dirty="0">
                <a:latin typeface="Tw Cen MT" panose="020B0602020104020603" pitchFamily="34" charset="77"/>
              </a:rPr>
              <a:t> [</a:t>
            </a:r>
            <a:r>
              <a:rPr lang="en-US" altLang="en-US" dirty="0" err="1">
                <a:latin typeface="Tw Cen MT" panose="020B0602020104020603" pitchFamily="34" charset="77"/>
              </a:rPr>
              <a:t>Pristiq</a:t>
            </a:r>
            <a:r>
              <a:rPr lang="en-US" altLang="en-US" dirty="0">
                <a:latin typeface="Tw Cen MT" panose="020B0602020104020603" pitchFamily="34" charset="77"/>
              </a:rPr>
              <a:t>]</a:t>
            </a:r>
          </a:p>
          <a:p>
            <a:pPr eaLnBrk="1" hangingPunct="1">
              <a:spcBef>
                <a:spcPct val="20000"/>
              </a:spcBef>
              <a:buClr>
                <a:srgbClr val="FFCC00"/>
              </a:buClr>
            </a:pPr>
            <a:r>
              <a:rPr lang="en-US" altLang="en-US" dirty="0" err="1">
                <a:latin typeface="Tw Cen MT" panose="020B0602020104020603" pitchFamily="34" charset="77"/>
              </a:rPr>
              <a:t>Levo-milnacipran</a:t>
            </a:r>
            <a:r>
              <a:rPr lang="en-US" altLang="en-US" dirty="0">
                <a:latin typeface="Tw Cen MT" panose="020B0602020104020603" pitchFamily="34" charset="77"/>
              </a:rPr>
              <a:t> [</a:t>
            </a:r>
            <a:r>
              <a:rPr lang="en-US" altLang="en-US" dirty="0" err="1">
                <a:latin typeface="Tw Cen MT" panose="020B0602020104020603" pitchFamily="34" charset="77"/>
              </a:rPr>
              <a:t>Fetzima</a:t>
            </a:r>
            <a:r>
              <a:rPr lang="en-US" altLang="en-US" dirty="0">
                <a:latin typeface="Tw Cen MT" panose="020B0602020104020603" pitchFamily="34" charset="77"/>
              </a:rPr>
              <a:t>]</a:t>
            </a:r>
          </a:p>
          <a:p>
            <a:pPr eaLnBrk="1" hangingPunct="1">
              <a:spcBef>
                <a:spcPct val="20000"/>
              </a:spcBef>
              <a:buClr>
                <a:srgbClr val="FFCC00"/>
              </a:buClr>
            </a:pPr>
            <a:endParaRPr lang="en-US" altLang="en-US" dirty="0">
              <a:latin typeface="Tw Cen MT" panose="020B0602020104020603" pitchFamily="34" charset="77"/>
            </a:endParaRPr>
          </a:p>
        </p:txBody>
      </p:sp>
      <p:sp>
        <p:nvSpPr>
          <p:cNvPr id="498702" name="Oval 1038">
            <a:extLst>
              <a:ext uri="{FF2B5EF4-FFF2-40B4-BE49-F238E27FC236}">
                <a16:creationId xmlns:a16="http://schemas.microsoft.com/office/drawing/2014/main" id="{17EE6B36-9976-674C-A9EE-22B52B82D5B6}"/>
              </a:ext>
            </a:extLst>
          </p:cNvPr>
          <p:cNvSpPr>
            <a:spLocks noChangeArrowheads="1"/>
          </p:cNvSpPr>
          <p:nvPr/>
        </p:nvSpPr>
        <p:spPr bwMode="auto">
          <a:xfrm>
            <a:off x="7315201" y="1268413"/>
            <a:ext cx="1489075" cy="533400"/>
          </a:xfrm>
          <a:prstGeom prst="ellipse">
            <a:avLst/>
          </a:prstGeom>
          <a:solidFill>
            <a:srgbClr val="FF00FF"/>
          </a:solidFill>
          <a:ln w="38100">
            <a:solidFill>
              <a:schemeClr val="tx1"/>
            </a:solidFill>
            <a:round/>
            <a:headEnd type="none" w="sm" len="sm"/>
            <a:tailEnd type="none" w="sm" len="sm"/>
          </a:ln>
          <a:effectLst/>
        </p:spPr>
        <p:txBody>
          <a:bodyPr wrap="none" anchor="ctr"/>
          <a:lstStyle/>
          <a:p>
            <a:pPr algn="ctr">
              <a:defRPr/>
            </a:pPr>
            <a:r>
              <a:rPr lang="en-US" sz="2800" b="1" dirty="0">
                <a:effectLst>
                  <a:outerShdw blurRad="38100" dist="38100" dir="2700000" algn="tl">
                    <a:srgbClr val="FFFFFF"/>
                  </a:outerShdw>
                </a:effectLst>
                <a:ea typeface="Arial" charset="0"/>
                <a:cs typeface="Arial" charset="0"/>
              </a:rPr>
              <a:t>NDRI</a:t>
            </a:r>
          </a:p>
        </p:txBody>
      </p:sp>
      <p:sp>
        <p:nvSpPr>
          <p:cNvPr id="37902" name="Rectangle 1039">
            <a:extLst>
              <a:ext uri="{FF2B5EF4-FFF2-40B4-BE49-F238E27FC236}">
                <a16:creationId xmlns:a16="http://schemas.microsoft.com/office/drawing/2014/main" id="{5B3CAA0B-2273-BB42-9C5B-3DDE9D04C53A}"/>
              </a:ext>
            </a:extLst>
          </p:cNvPr>
          <p:cNvSpPr>
            <a:spLocks noChangeArrowheads="1"/>
          </p:cNvSpPr>
          <p:nvPr/>
        </p:nvSpPr>
        <p:spPr bwMode="auto">
          <a:xfrm>
            <a:off x="7348538" y="1981200"/>
            <a:ext cx="381913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CC00"/>
              </a:buClr>
            </a:pPr>
            <a:r>
              <a:rPr lang="en-US" altLang="en-US" dirty="0">
                <a:latin typeface="Tw Cen MT" panose="020B0602020104020603" pitchFamily="34" charset="77"/>
              </a:rPr>
              <a:t>Bupropion-SR/XL [Wellbutrin]</a:t>
            </a:r>
          </a:p>
        </p:txBody>
      </p:sp>
      <p:sp>
        <p:nvSpPr>
          <p:cNvPr id="498704" name="Oval 1040">
            <a:extLst>
              <a:ext uri="{FF2B5EF4-FFF2-40B4-BE49-F238E27FC236}">
                <a16:creationId xmlns:a16="http://schemas.microsoft.com/office/drawing/2014/main" id="{098935CE-5BF4-9645-9A43-C4301CC55323}"/>
              </a:ext>
            </a:extLst>
          </p:cNvPr>
          <p:cNvSpPr>
            <a:spLocks noChangeArrowheads="1"/>
          </p:cNvSpPr>
          <p:nvPr/>
        </p:nvSpPr>
        <p:spPr bwMode="auto">
          <a:xfrm>
            <a:off x="7424739" y="4479925"/>
            <a:ext cx="1489075" cy="533400"/>
          </a:xfrm>
          <a:prstGeom prst="ellipse">
            <a:avLst/>
          </a:prstGeom>
          <a:solidFill>
            <a:schemeClr val="hlink"/>
          </a:solidFill>
          <a:ln w="38100">
            <a:solidFill>
              <a:schemeClr val="tx1"/>
            </a:solidFill>
            <a:round/>
            <a:headEnd type="none" w="sm" len="sm"/>
            <a:tailEnd type="none" w="sm" len="sm"/>
          </a:ln>
          <a:effectLst/>
        </p:spPr>
        <p:txBody>
          <a:bodyPr wrap="none" anchor="ctr"/>
          <a:lstStyle/>
          <a:p>
            <a:pPr algn="ctr">
              <a:defRPr/>
            </a:pPr>
            <a:r>
              <a:rPr lang="en-US" sz="2800" b="1" dirty="0" err="1">
                <a:effectLst>
                  <a:outerShdw blurRad="38100" dist="38100" dir="2700000" algn="tl">
                    <a:srgbClr val="FFFFFF"/>
                  </a:outerShdw>
                </a:effectLst>
                <a:ea typeface="Arial" charset="0"/>
                <a:cs typeface="Arial" charset="0"/>
              </a:rPr>
              <a:t>NaSSA</a:t>
            </a:r>
            <a:endParaRPr lang="en-US" sz="2800" b="1" dirty="0">
              <a:effectLst>
                <a:outerShdw blurRad="38100" dist="38100" dir="2700000" algn="tl">
                  <a:srgbClr val="FFFFFF"/>
                </a:outerShdw>
              </a:effectLst>
              <a:ea typeface="Arial" charset="0"/>
              <a:cs typeface="Arial" charset="0"/>
            </a:endParaRPr>
          </a:p>
        </p:txBody>
      </p:sp>
      <p:sp>
        <p:nvSpPr>
          <p:cNvPr id="37904" name="Rectangle 1041">
            <a:extLst>
              <a:ext uri="{FF2B5EF4-FFF2-40B4-BE49-F238E27FC236}">
                <a16:creationId xmlns:a16="http://schemas.microsoft.com/office/drawing/2014/main" id="{0A35D2EA-097F-2249-9938-C92671E02BA2}"/>
              </a:ext>
            </a:extLst>
          </p:cNvPr>
          <p:cNvSpPr>
            <a:spLocks noChangeArrowheads="1"/>
          </p:cNvSpPr>
          <p:nvPr/>
        </p:nvSpPr>
        <p:spPr bwMode="auto">
          <a:xfrm>
            <a:off x="7453313" y="5043488"/>
            <a:ext cx="2940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CC00"/>
              </a:buClr>
            </a:pPr>
            <a:r>
              <a:rPr lang="en-US" altLang="en-US">
                <a:latin typeface="Tw Cen MT" panose="020B0602020104020603" pitchFamily="34" charset="77"/>
              </a:rPr>
              <a:t>Mirtazapine [Remeron]</a:t>
            </a:r>
          </a:p>
        </p:txBody>
      </p:sp>
      <p:cxnSp>
        <p:nvCxnSpPr>
          <p:cNvPr id="20" name="Straight Connector 19">
            <a:extLst>
              <a:ext uri="{FF2B5EF4-FFF2-40B4-BE49-F238E27FC236}">
                <a16:creationId xmlns:a16="http://schemas.microsoft.com/office/drawing/2014/main" id="{110FF00D-B3FD-F54E-9519-AA8EC7094A2D}"/>
              </a:ext>
            </a:extLst>
          </p:cNvPr>
          <p:cNvCxnSpPr/>
          <p:nvPr/>
        </p:nvCxnSpPr>
        <p:spPr>
          <a:xfrm>
            <a:off x="2024064" y="1143000"/>
            <a:ext cx="5214937" cy="15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1" name="Oval 1038">
            <a:extLst>
              <a:ext uri="{FF2B5EF4-FFF2-40B4-BE49-F238E27FC236}">
                <a16:creationId xmlns:a16="http://schemas.microsoft.com/office/drawing/2014/main" id="{255E7B79-E23B-0B40-8167-D24397613B0B}"/>
              </a:ext>
            </a:extLst>
          </p:cNvPr>
          <p:cNvSpPr>
            <a:spLocks noChangeArrowheads="1"/>
          </p:cNvSpPr>
          <p:nvPr/>
        </p:nvSpPr>
        <p:spPr bwMode="auto">
          <a:xfrm>
            <a:off x="4440239" y="5084763"/>
            <a:ext cx="1489075" cy="533400"/>
          </a:xfrm>
          <a:prstGeom prst="ellipse">
            <a:avLst/>
          </a:prstGeom>
          <a:solidFill>
            <a:srgbClr val="FF00FF"/>
          </a:solidFill>
          <a:ln w="38100">
            <a:solidFill>
              <a:schemeClr val="tx1"/>
            </a:solidFill>
            <a:round/>
            <a:headEnd type="none" w="sm" len="sm"/>
            <a:tailEnd type="none" w="sm" len="sm"/>
          </a:ln>
          <a:effectLst/>
        </p:spPr>
        <p:txBody>
          <a:bodyPr wrap="none" anchor="ctr"/>
          <a:lstStyle/>
          <a:p>
            <a:pPr algn="ctr">
              <a:defRPr/>
            </a:pPr>
            <a:r>
              <a:rPr lang="en-US" sz="2000" b="1" dirty="0" err="1">
                <a:effectLst>
                  <a:outerShdw blurRad="38100" dist="38100" dir="2700000" algn="tl">
                    <a:srgbClr val="FFFFFF"/>
                  </a:outerShdw>
                </a:effectLst>
                <a:ea typeface="Arial" charset="0"/>
                <a:cs typeface="Arial" charset="0"/>
              </a:rPr>
              <a:t>Multimodals</a:t>
            </a:r>
            <a:endParaRPr lang="en-US" sz="2000" b="1" dirty="0">
              <a:effectLst>
                <a:outerShdw blurRad="38100" dist="38100" dir="2700000" algn="tl">
                  <a:srgbClr val="FFFFFF"/>
                </a:outerShdw>
              </a:effectLst>
              <a:ea typeface="Arial" charset="0"/>
              <a:cs typeface="Arial" charset="0"/>
            </a:endParaRPr>
          </a:p>
        </p:txBody>
      </p:sp>
      <p:sp>
        <p:nvSpPr>
          <p:cNvPr id="37908" name="Rectangle 1033">
            <a:extLst>
              <a:ext uri="{FF2B5EF4-FFF2-40B4-BE49-F238E27FC236}">
                <a16:creationId xmlns:a16="http://schemas.microsoft.com/office/drawing/2014/main" id="{F261AD6F-4A04-D048-917A-300F870EF2A0}"/>
              </a:ext>
            </a:extLst>
          </p:cNvPr>
          <p:cNvSpPr>
            <a:spLocks noChangeArrowheads="1"/>
          </p:cNvSpPr>
          <p:nvPr/>
        </p:nvSpPr>
        <p:spPr bwMode="auto">
          <a:xfrm>
            <a:off x="4259262" y="5732464"/>
            <a:ext cx="29797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FFCC00"/>
              </a:buClr>
            </a:pPr>
            <a:r>
              <a:rPr lang="en-US" altLang="en-US" dirty="0" err="1">
                <a:latin typeface="Tw Cen MT" panose="020B0602020104020603" pitchFamily="34" charset="77"/>
              </a:rPr>
              <a:t>Vortioxetine</a:t>
            </a:r>
            <a:r>
              <a:rPr lang="en-US" altLang="en-US" dirty="0">
                <a:latin typeface="Tw Cen MT" panose="020B0602020104020603" pitchFamily="34" charset="77"/>
              </a:rPr>
              <a:t> [</a:t>
            </a:r>
            <a:r>
              <a:rPr lang="en-US" altLang="en-US" dirty="0" err="1">
                <a:latin typeface="Tw Cen MT" panose="020B0602020104020603" pitchFamily="34" charset="77"/>
              </a:rPr>
              <a:t>Trintellix</a:t>
            </a:r>
            <a:r>
              <a:rPr lang="en-US" altLang="en-US" dirty="0">
                <a:latin typeface="Tw Cen MT" panose="020B0602020104020603" pitchFamily="34" charset="77"/>
              </a:rPr>
              <a:t>] </a:t>
            </a:r>
          </a:p>
          <a:p>
            <a:pPr eaLnBrk="1" hangingPunct="1">
              <a:spcBef>
                <a:spcPct val="20000"/>
              </a:spcBef>
              <a:buClr>
                <a:srgbClr val="FFCC00"/>
              </a:buClr>
            </a:pPr>
            <a:r>
              <a:rPr lang="en-US" altLang="en-US" dirty="0" err="1">
                <a:latin typeface="Tw Cen MT" panose="020B0602020104020603" pitchFamily="34" charset="77"/>
              </a:rPr>
              <a:t>Vilazodone</a:t>
            </a:r>
            <a:r>
              <a:rPr lang="en-US" altLang="en-US" dirty="0">
                <a:latin typeface="Tw Cen MT" panose="020B0602020104020603" pitchFamily="34" charset="77"/>
              </a:rPr>
              <a:t> [</a:t>
            </a:r>
            <a:r>
              <a:rPr lang="en-US" altLang="en-US" dirty="0" err="1">
                <a:latin typeface="Tw Cen MT" panose="020B0602020104020603" pitchFamily="34" charset="77"/>
              </a:rPr>
              <a:t>Viibryd</a:t>
            </a:r>
            <a:r>
              <a:rPr lang="en-US" altLang="en-US" dirty="0">
                <a:latin typeface="Tw Cen MT" panose="020B0602020104020603" pitchFamily="34" charset="77"/>
              </a:rPr>
              <a:t>]</a:t>
            </a:r>
          </a:p>
        </p:txBody>
      </p:sp>
      <p:pic>
        <p:nvPicPr>
          <p:cNvPr id="37909" name="Picture 1">
            <a:extLst>
              <a:ext uri="{FF2B5EF4-FFF2-40B4-BE49-F238E27FC236}">
                <a16:creationId xmlns:a16="http://schemas.microsoft.com/office/drawing/2014/main" id="{2CD18767-A9DA-2042-818A-24503CE592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7100" y="100013"/>
            <a:ext cx="2120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2897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1154954" y="2603500"/>
            <a:ext cx="10046445" cy="3416300"/>
          </a:xfrm>
        </p:spPr>
        <p:txBody>
          <a:bodyPr>
            <a:noAutofit/>
          </a:bodyPr>
          <a:lstStyle/>
          <a:p>
            <a:r>
              <a:rPr lang="en-US" sz="2000" dirty="0" smtClean="0"/>
              <a:t>What counts as exercise? Moderate or greater physical activity for at least 20 minutes at a time (e.g. a brisk walk, intense housework, cycling, swimming etc.)</a:t>
            </a:r>
          </a:p>
          <a:p>
            <a:r>
              <a:rPr lang="en-US" sz="2000" dirty="0" smtClean="0"/>
              <a:t>How much exercise is needed for it to help? Ideally, a minimum of 2 hours per week and better if 3 hours per week or more. But it is also true that any exercise is better than none. </a:t>
            </a:r>
          </a:p>
          <a:p>
            <a:r>
              <a:rPr lang="en-US" sz="2000" dirty="0" smtClean="0"/>
              <a:t>What is the best exercise to do? The one you like and will continue doing.</a:t>
            </a:r>
          </a:p>
          <a:p>
            <a:r>
              <a:rPr lang="en-US" sz="2000" dirty="0" smtClean="0"/>
              <a:t>What does exercise do? Releases BDNF (brain derived neurotrophic factor) which has a positive effect on mood and reduces anxiety</a:t>
            </a:r>
            <a:endParaRPr lang="en-US" sz="2000" dirty="0"/>
          </a:p>
        </p:txBody>
      </p:sp>
    </p:spTree>
    <p:extLst>
      <p:ext uri="{BB962C8B-B14F-4D97-AF65-F5344CB8AC3E}">
        <p14:creationId xmlns:p14="http://schemas.microsoft.com/office/powerpoint/2010/main" val="2850862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itle 1">
            <a:extLst>
              <a:ext uri="{FF2B5EF4-FFF2-40B4-BE49-F238E27FC236}">
                <a16:creationId xmlns:a16="http://schemas.microsoft.com/office/drawing/2014/main" id="{3EF6278D-14DB-B84F-9BF8-08BE85E73324}"/>
              </a:ext>
            </a:extLst>
          </p:cNvPr>
          <p:cNvSpPr txBox="1">
            <a:spLocks/>
          </p:cNvSpPr>
          <p:nvPr/>
        </p:nvSpPr>
        <p:spPr bwMode="auto">
          <a:xfrm>
            <a:off x="2006601" y="321735"/>
            <a:ext cx="8178799" cy="113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defRPr>
            </a:lvl1pPr>
            <a:lvl2pPr marL="639763" indent="-2730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defRPr>
            </a:lvl2pPr>
            <a:lvl3pPr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defRPr>
            </a:lvl3pPr>
            <a:lvl4pPr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defRPr>
            </a:lvl4pPr>
            <a:lvl5pPr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defRPr>
            </a:lvl9pPr>
          </a:lstStyle>
          <a:p>
            <a:pPr defTabSz="914400">
              <a:lnSpc>
                <a:spcPct val="90000"/>
              </a:lnSpc>
              <a:spcBef>
                <a:spcPct val="0"/>
              </a:spcBef>
              <a:spcAft>
                <a:spcPts val="600"/>
              </a:spcAft>
              <a:buClrTx/>
              <a:buSzTx/>
              <a:buNone/>
            </a:pPr>
            <a:r>
              <a:rPr lang="en-US" altLang="en-US" sz="4000" b="1" dirty="0">
                <a:latin typeface="+mj-lt"/>
                <a:ea typeface="+mj-ea"/>
                <a:cs typeface="+mj-cs"/>
              </a:rPr>
              <a:t>Basic </a:t>
            </a:r>
            <a:r>
              <a:rPr lang="en-US" altLang="en-US" sz="4000" b="1" dirty="0" smtClean="0">
                <a:latin typeface="+mj-lt"/>
                <a:ea typeface="+mj-ea"/>
                <a:cs typeface="+mj-cs"/>
              </a:rPr>
              <a:t>Management </a:t>
            </a:r>
            <a:r>
              <a:rPr lang="en-US" altLang="en-US" sz="4000" b="1" dirty="0">
                <a:latin typeface="+mj-lt"/>
                <a:ea typeface="+mj-ea"/>
                <a:cs typeface="+mj-cs"/>
              </a:rPr>
              <a:t>Principles</a:t>
            </a:r>
          </a:p>
        </p:txBody>
      </p:sp>
      <p:sp>
        <p:nvSpPr>
          <p:cNvPr id="5" name="Down Arrow 4">
            <a:extLst>
              <a:ext uri="{FF2B5EF4-FFF2-40B4-BE49-F238E27FC236}">
                <a16:creationId xmlns:a16="http://schemas.microsoft.com/office/drawing/2014/main" id="{0C03259A-FDCF-794B-B2EE-9B27EE534EB4}"/>
              </a:ext>
            </a:extLst>
          </p:cNvPr>
          <p:cNvSpPr/>
          <p:nvPr/>
        </p:nvSpPr>
        <p:spPr>
          <a:xfrm>
            <a:off x="8283989" y="1738315"/>
            <a:ext cx="674688" cy="3049587"/>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Content Placeholder 2">
            <a:extLst>
              <a:ext uri="{FF2B5EF4-FFF2-40B4-BE49-F238E27FC236}">
                <a16:creationId xmlns:a16="http://schemas.microsoft.com/office/drawing/2014/main" id="{3CED5E1D-66FD-B945-A992-4512F3136A3F}"/>
              </a:ext>
            </a:extLst>
          </p:cNvPr>
          <p:cNvSpPr>
            <a:spLocks noGrp="1"/>
          </p:cNvSpPr>
          <p:nvPr>
            <p:ph idx="4294967295"/>
          </p:nvPr>
        </p:nvSpPr>
        <p:spPr>
          <a:xfrm>
            <a:off x="629587" y="1711325"/>
            <a:ext cx="7300209" cy="4056063"/>
          </a:xfrm>
        </p:spPr>
        <p:txBody>
          <a:bodyPr>
            <a:normAutofit/>
          </a:bodyPr>
          <a:lstStyle/>
          <a:p>
            <a:pPr marL="385763" indent="-385763">
              <a:buFont typeface="Tw Cen MT" panose="020B0602020104020603" pitchFamily="34" charset="77"/>
              <a:buAutoNum type="arabicPeriod"/>
              <a:defRPr/>
            </a:pPr>
            <a:r>
              <a:rPr lang="en-CA" altLang="en-US" sz="2400" dirty="0"/>
              <a:t>First-line antidepressant </a:t>
            </a:r>
          </a:p>
          <a:p>
            <a:pPr marL="706438" lvl="1" indent="-385763">
              <a:defRPr/>
            </a:pPr>
            <a:r>
              <a:rPr lang="en-CA" altLang="en-US" dirty="0"/>
              <a:t>Target the symptoms </a:t>
            </a:r>
          </a:p>
          <a:p>
            <a:pPr marL="706438" lvl="1" indent="-385763">
              <a:defRPr/>
            </a:pPr>
            <a:r>
              <a:rPr lang="en-CA" altLang="en-US" dirty="0"/>
              <a:t>Avoid side effects </a:t>
            </a:r>
          </a:p>
          <a:p>
            <a:pPr marL="385763" indent="-385763">
              <a:buFont typeface="Tw Cen MT" panose="020B0602020104020603" pitchFamily="34" charset="77"/>
              <a:buAutoNum type="arabicPeriod"/>
              <a:defRPr/>
            </a:pPr>
            <a:r>
              <a:rPr lang="en-CA" altLang="en-US" sz="2400" dirty="0">
                <a:highlight>
                  <a:srgbClr val="FFFF00"/>
                </a:highlight>
              </a:rPr>
              <a:t>Second antidepressant of a different class </a:t>
            </a:r>
          </a:p>
          <a:p>
            <a:pPr marL="385763" indent="-385763">
              <a:buFont typeface="Tw Cen MT" panose="020B0602020104020603" pitchFamily="34" charset="77"/>
              <a:buAutoNum type="arabicPeriod"/>
              <a:defRPr/>
            </a:pPr>
            <a:r>
              <a:rPr lang="en-CA" altLang="en-US" sz="2400" dirty="0">
                <a:highlight>
                  <a:srgbClr val="FFFF00"/>
                </a:highlight>
              </a:rPr>
              <a:t>Adjunctive </a:t>
            </a:r>
            <a:r>
              <a:rPr lang="en-CA" altLang="en-US" sz="2400" dirty="0" smtClean="0">
                <a:highlight>
                  <a:srgbClr val="FFFF00"/>
                </a:highlight>
              </a:rPr>
              <a:t>therapy/Combination AD</a:t>
            </a:r>
            <a:r>
              <a:rPr lang="en-CA" altLang="en-US" sz="2400" dirty="0" smtClean="0"/>
              <a:t> </a:t>
            </a:r>
            <a:endParaRPr lang="en-CA" altLang="en-US" sz="2400" dirty="0"/>
          </a:p>
          <a:p>
            <a:pPr marL="385763" indent="-385763">
              <a:buFont typeface="Tw Cen MT" panose="020B0602020104020603" pitchFamily="34" charset="77"/>
              <a:buAutoNum type="arabicPeriod"/>
              <a:defRPr/>
            </a:pPr>
            <a:r>
              <a:rPr lang="en-CA" altLang="en-US" sz="2400" dirty="0">
                <a:highlight>
                  <a:srgbClr val="00FF00"/>
                </a:highlight>
              </a:rPr>
              <a:t>Neuromodulation (</a:t>
            </a:r>
            <a:r>
              <a:rPr lang="en-CA" altLang="en-US" sz="2400" dirty="0" err="1">
                <a:highlight>
                  <a:srgbClr val="00FF00"/>
                </a:highlight>
              </a:rPr>
              <a:t>rTMS</a:t>
            </a:r>
            <a:r>
              <a:rPr lang="en-CA" altLang="en-US" sz="2400" dirty="0">
                <a:highlight>
                  <a:srgbClr val="00FF00"/>
                </a:highlight>
              </a:rPr>
              <a:t>, ECT, ketamine) </a:t>
            </a:r>
          </a:p>
          <a:p>
            <a:pPr marL="385763" indent="-385763">
              <a:buFont typeface="Tw Cen MT" panose="020B0602020104020603" pitchFamily="34" charset="77"/>
              <a:buAutoNum type="arabicPeriod"/>
              <a:defRPr/>
            </a:pPr>
            <a:r>
              <a:rPr lang="en-CA" altLang="en-US" sz="2400" dirty="0">
                <a:highlight>
                  <a:srgbClr val="00FF00"/>
                </a:highlight>
              </a:rPr>
              <a:t>Experimental strategies (VNS, DBS)</a:t>
            </a:r>
            <a:endParaRPr lang="fr-CA" altLang="en-US" sz="2400" dirty="0">
              <a:highlight>
                <a:srgbClr val="00FF00"/>
              </a:highlight>
            </a:endParaRPr>
          </a:p>
        </p:txBody>
      </p:sp>
      <p:sp>
        <p:nvSpPr>
          <p:cNvPr id="16" name="TextBox 15">
            <a:extLst>
              <a:ext uri="{FF2B5EF4-FFF2-40B4-BE49-F238E27FC236}">
                <a16:creationId xmlns:a16="http://schemas.microsoft.com/office/drawing/2014/main" id="{90FDB875-7FFC-8E46-8072-7C00DF3DE522}"/>
              </a:ext>
            </a:extLst>
          </p:cNvPr>
          <p:cNvSpPr txBox="1"/>
          <p:nvPr/>
        </p:nvSpPr>
        <p:spPr>
          <a:xfrm>
            <a:off x="6175948" y="1738314"/>
            <a:ext cx="5798077" cy="415498"/>
          </a:xfrm>
          <a:prstGeom prst="rect">
            <a:avLst/>
          </a:prstGeom>
          <a:solidFill>
            <a:schemeClr val="accent4">
              <a:lumMod val="60000"/>
              <a:lumOff val="40000"/>
            </a:schemeClr>
          </a:solidFill>
        </p:spPr>
        <p:txBody>
          <a:bodyPr wrap="square">
            <a:spAutoFit/>
          </a:bodyPr>
          <a:lstStyle/>
          <a:p>
            <a:pPr>
              <a:defRPr/>
            </a:pPr>
            <a:r>
              <a:rPr lang="en-CA" sz="2100" b="1" dirty="0"/>
              <a:t>Appropriate </a:t>
            </a:r>
            <a:r>
              <a:rPr lang="en-CA" sz="2100" b="1" dirty="0" smtClean="0"/>
              <a:t>psychotherapy &amp; Exercise</a:t>
            </a:r>
            <a:endParaRPr lang="en-CA" sz="2100" b="1" dirty="0"/>
          </a:p>
        </p:txBody>
      </p:sp>
    </p:spTree>
    <p:extLst>
      <p:ext uri="{BB962C8B-B14F-4D97-AF65-F5344CB8AC3E}">
        <p14:creationId xmlns:p14="http://schemas.microsoft.com/office/powerpoint/2010/main" val="1662533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and Discussion</a:t>
            </a:r>
            <a:br>
              <a:rPr lang="en-US" dirty="0" smtClean="0"/>
            </a:br>
            <a:endParaRPr lang="en-US" dirty="0"/>
          </a:p>
        </p:txBody>
      </p:sp>
      <p:sp>
        <p:nvSpPr>
          <p:cNvPr id="3" name="Subtitle 2"/>
          <p:cNvSpPr>
            <a:spLocks noGrp="1"/>
          </p:cNvSpPr>
          <p:nvPr>
            <p:ph type="subTitle" idx="1"/>
          </p:nvPr>
        </p:nvSpPr>
        <p:spPr/>
        <p:txBody>
          <a:bodyPr/>
          <a:lstStyle/>
          <a:p>
            <a:r>
              <a:rPr lang="en-US" dirty="0" smtClean="0"/>
              <a:t>Thank you !</a:t>
            </a:r>
          </a:p>
          <a:p>
            <a:r>
              <a:rPr lang="en-US" dirty="0" smtClean="0"/>
              <a:t>Howard c Margolese, MD, CM, </a:t>
            </a:r>
            <a:r>
              <a:rPr lang="en-US" dirty="0" err="1" smtClean="0"/>
              <a:t>Msc</a:t>
            </a:r>
            <a:r>
              <a:rPr lang="en-US" dirty="0" smtClean="0"/>
              <a:t>, FRCPC</a:t>
            </a:r>
            <a:endParaRPr lang="en-US" dirty="0"/>
          </a:p>
        </p:txBody>
      </p:sp>
    </p:spTree>
    <p:extLst>
      <p:ext uri="{BB962C8B-B14F-4D97-AF65-F5344CB8AC3E}">
        <p14:creationId xmlns:p14="http://schemas.microsoft.com/office/powerpoint/2010/main" val="28872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2324-01B4-9B44-9C1C-A32C942BE65D}"/>
              </a:ext>
            </a:extLst>
          </p:cNvPr>
          <p:cNvSpPr>
            <a:spLocks noGrp="1"/>
          </p:cNvSpPr>
          <p:nvPr>
            <p:ph type="title"/>
          </p:nvPr>
        </p:nvSpPr>
        <p:spPr>
          <a:xfrm>
            <a:off x="1409075" y="389744"/>
            <a:ext cx="8855183" cy="1491362"/>
          </a:xfrm>
        </p:spPr>
        <p:txBody>
          <a:bodyPr vert="horz" lIns="91440" tIns="45720" rIns="91440" bIns="45720" rtlCol="0" anchor="ctr">
            <a:normAutofit/>
          </a:bodyPr>
          <a:lstStyle/>
          <a:p>
            <a:r>
              <a:rPr lang="en-US" sz="3100" dirty="0">
                <a:solidFill>
                  <a:schemeClr val="bg1"/>
                </a:solidFill>
              </a:rPr>
              <a:t>More than one in ten Canadian adults will develop MDD in their lifetime … </a:t>
            </a:r>
            <a:r>
              <a:rPr lang="en-US" sz="3100" b="1" baseline="30000" dirty="0">
                <a:solidFill>
                  <a:schemeClr val="bg1"/>
                </a:solidFill>
              </a:rPr>
              <a:t>1</a:t>
            </a:r>
            <a:r>
              <a:rPr lang="en-US" sz="3100" b="1" dirty="0">
                <a:solidFill>
                  <a:schemeClr val="bg1"/>
                </a:solidFill>
              </a:rPr>
              <a:t> </a:t>
            </a:r>
          </a:p>
        </p:txBody>
      </p:sp>
      <p:sp>
        <p:nvSpPr>
          <p:cNvPr id="4" name="Text Box 4">
            <a:extLst>
              <a:ext uri="{FF2B5EF4-FFF2-40B4-BE49-F238E27FC236}">
                <a16:creationId xmlns:a16="http://schemas.microsoft.com/office/drawing/2014/main" id="{71892AAA-4736-EE46-8FC2-C62F018C6FB1}"/>
              </a:ext>
            </a:extLst>
          </p:cNvPr>
          <p:cNvSpPr txBox="1">
            <a:spLocks noChangeArrowheads="1"/>
          </p:cNvSpPr>
          <p:nvPr/>
        </p:nvSpPr>
        <p:spPr bwMode="auto">
          <a:xfrm>
            <a:off x="6954473" y="5992545"/>
            <a:ext cx="3550612" cy="7677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55000" lnSpcReduction="20000"/>
          </a:bodyPr>
          <a:lstStyle>
            <a:lvl1pPr marL="185738" indent="-1857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defTabSz="914400">
              <a:lnSpc>
                <a:spcPct val="90000"/>
              </a:lnSpc>
              <a:spcAft>
                <a:spcPts val="450"/>
              </a:spcAft>
              <a:buFont typeface="Arial" panose="020B0604020202020204" pitchFamily="34" charset="0"/>
              <a:buChar char="•"/>
            </a:pPr>
            <a:r>
              <a:rPr lang="en-US" altLang="en-US" sz="1700" dirty="0">
                <a:latin typeface="+mn-lt"/>
                <a:cs typeface="+mn-cs"/>
              </a:rPr>
              <a:t>CCHS. </a:t>
            </a:r>
            <a:r>
              <a:rPr lang="en-US" altLang="en-US" sz="1700" i="1" dirty="0">
                <a:latin typeface="+mn-lt"/>
                <a:cs typeface="+mn-cs"/>
              </a:rPr>
              <a:t>Can J Psychiatry </a:t>
            </a:r>
            <a:r>
              <a:rPr lang="en-US" altLang="en-US" sz="1700" dirty="0">
                <a:latin typeface="+mn-lt"/>
                <a:cs typeface="+mn-cs"/>
              </a:rPr>
              <a:t>2006;51:84-90;</a:t>
            </a:r>
          </a:p>
          <a:p>
            <a:pPr indent="-228600" defTabSz="914400">
              <a:lnSpc>
                <a:spcPct val="90000"/>
              </a:lnSpc>
              <a:spcAft>
                <a:spcPts val="450"/>
              </a:spcAft>
              <a:buFont typeface="Arial" panose="020B0604020202020204" pitchFamily="34" charset="0"/>
              <a:buChar char="•"/>
            </a:pPr>
            <a:r>
              <a:rPr lang="en-US" altLang="en-US" sz="1700" dirty="0">
                <a:latin typeface="+mn-lt"/>
                <a:cs typeface="+mn-cs"/>
              </a:rPr>
              <a:t>Hirschfeld et al</a:t>
            </a:r>
            <a:r>
              <a:rPr lang="en-US" altLang="en-US" sz="1700" i="1" dirty="0">
                <a:latin typeface="+mn-lt"/>
                <a:cs typeface="+mn-cs"/>
              </a:rPr>
              <a:t>. Can J Psychiatry </a:t>
            </a:r>
            <a:r>
              <a:rPr lang="en-US" altLang="en-US" sz="1700" dirty="0">
                <a:latin typeface="+mn-lt"/>
                <a:cs typeface="+mn-cs"/>
              </a:rPr>
              <a:t>2006;51:84-90;</a:t>
            </a:r>
          </a:p>
          <a:p>
            <a:pPr indent="-228600" defTabSz="914400">
              <a:lnSpc>
                <a:spcPct val="90000"/>
              </a:lnSpc>
              <a:spcAft>
                <a:spcPts val="450"/>
              </a:spcAft>
              <a:buFont typeface="Arial" panose="020B0604020202020204" pitchFamily="34" charset="0"/>
              <a:buChar char="•"/>
            </a:pPr>
            <a:r>
              <a:rPr lang="en-US" altLang="en-US" sz="1700" dirty="0" err="1">
                <a:latin typeface="+mn-lt"/>
                <a:cs typeface="+mn-cs"/>
              </a:rPr>
              <a:t>Lecubrier</a:t>
            </a:r>
            <a:r>
              <a:rPr lang="en-US" altLang="en-US" sz="1700" dirty="0">
                <a:latin typeface="+mn-lt"/>
                <a:cs typeface="+mn-cs"/>
              </a:rPr>
              <a:t>. </a:t>
            </a:r>
            <a:r>
              <a:rPr lang="en-US" altLang="en-US" sz="1700" i="1" dirty="0">
                <a:latin typeface="+mn-lt"/>
                <a:cs typeface="+mn-cs"/>
              </a:rPr>
              <a:t>J Clin Psychiatry </a:t>
            </a:r>
            <a:r>
              <a:rPr lang="en-US" altLang="en-US" sz="1700" dirty="0">
                <a:latin typeface="+mn-lt"/>
                <a:cs typeface="+mn-cs"/>
              </a:rPr>
              <a:t>2007; 68 Suppl 2: 36-41;</a:t>
            </a:r>
          </a:p>
          <a:p>
            <a:pPr indent="-228600" defTabSz="914400">
              <a:lnSpc>
                <a:spcPct val="90000"/>
              </a:lnSpc>
              <a:spcAft>
                <a:spcPts val="450"/>
              </a:spcAft>
              <a:buFont typeface="Arial" panose="020B0604020202020204" pitchFamily="34" charset="0"/>
              <a:buChar char="•"/>
            </a:pPr>
            <a:r>
              <a:rPr lang="en-US" altLang="en-US" sz="1700" dirty="0">
                <a:latin typeface="+mn-lt"/>
                <a:cs typeface="+mn-cs"/>
              </a:rPr>
              <a:t>Kennedy &amp; Lam. </a:t>
            </a:r>
            <a:r>
              <a:rPr lang="en-US" altLang="en-US" sz="1700" i="1" dirty="0">
                <a:latin typeface="+mn-lt"/>
                <a:cs typeface="+mn-cs"/>
              </a:rPr>
              <a:t>Bipolar </a:t>
            </a:r>
            <a:r>
              <a:rPr lang="en-US" altLang="en-US" sz="1700" i="1" dirty="0" err="1">
                <a:latin typeface="+mn-lt"/>
                <a:cs typeface="+mn-cs"/>
              </a:rPr>
              <a:t>Disord</a:t>
            </a:r>
            <a:r>
              <a:rPr lang="en-US" altLang="en-US" sz="1700" i="1" dirty="0">
                <a:latin typeface="+mn-lt"/>
                <a:cs typeface="+mn-cs"/>
              </a:rPr>
              <a:t> </a:t>
            </a:r>
            <a:r>
              <a:rPr lang="en-US" altLang="en-US" sz="1700" dirty="0">
                <a:latin typeface="+mn-lt"/>
                <a:cs typeface="+mn-cs"/>
              </a:rPr>
              <a:t>2003; 5 Suppl 2: 36-47.</a:t>
            </a:r>
          </a:p>
        </p:txBody>
      </p:sp>
      <p:pic>
        <p:nvPicPr>
          <p:cNvPr id="6" name="Picture 5">
            <a:extLst>
              <a:ext uri="{FF2B5EF4-FFF2-40B4-BE49-F238E27FC236}">
                <a16:creationId xmlns:a16="http://schemas.microsoft.com/office/drawing/2014/main" id="{06F37651-460F-FC4D-9362-352E0BBC610E}"/>
              </a:ext>
            </a:extLst>
          </p:cNvPr>
          <p:cNvPicPr>
            <a:picLocks noChangeAspect="1"/>
          </p:cNvPicPr>
          <p:nvPr/>
        </p:nvPicPr>
        <p:blipFill>
          <a:blip r:embed="rId2"/>
          <a:stretch>
            <a:fillRect/>
          </a:stretch>
        </p:blipFill>
        <p:spPr>
          <a:xfrm>
            <a:off x="5495491" y="2193487"/>
            <a:ext cx="4689909" cy="3540881"/>
          </a:xfrm>
          <a:prstGeom prst="rect">
            <a:avLst/>
          </a:prstGeom>
        </p:spPr>
      </p:pic>
      <p:sp>
        <p:nvSpPr>
          <p:cNvPr id="8" name="TextBox 7">
            <a:extLst>
              <a:ext uri="{FF2B5EF4-FFF2-40B4-BE49-F238E27FC236}">
                <a16:creationId xmlns:a16="http://schemas.microsoft.com/office/drawing/2014/main" id="{7DD93C63-D6A1-7C48-B19C-976923F31BB6}"/>
              </a:ext>
            </a:extLst>
          </p:cNvPr>
          <p:cNvSpPr txBox="1"/>
          <p:nvPr/>
        </p:nvSpPr>
        <p:spPr>
          <a:xfrm>
            <a:off x="2085459" y="2139283"/>
            <a:ext cx="3241900" cy="2831544"/>
          </a:xfrm>
          <a:prstGeom prst="rect">
            <a:avLst/>
          </a:prstGeom>
          <a:noFill/>
        </p:spPr>
        <p:txBody>
          <a:bodyPr wrap="square" rtlCol="0">
            <a:spAutoFit/>
          </a:bodyPr>
          <a:lstStyle/>
          <a:p>
            <a:pPr>
              <a:spcAft>
                <a:spcPts val="600"/>
              </a:spcAft>
            </a:pPr>
            <a:r>
              <a:rPr lang="en-CA" sz="2400" dirty="0"/>
              <a:t>…more than 50% will not be treated</a:t>
            </a:r>
            <a:endParaRPr lang="en-CA" sz="2400"/>
          </a:p>
          <a:p>
            <a:pPr>
              <a:spcAft>
                <a:spcPts val="600"/>
              </a:spcAft>
            </a:pPr>
            <a:endParaRPr lang="en-CA" sz="2400"/>
          </a:p>
          <a:p>
            <a:pPr>
              <a:spcAft>
                <a:spcPts val="600"/>
              </a:spcAft>
            </a:pPr>
            <a:r>
              <a:rPr lang="en-CA" sz="2400" dirty="0"/>
              <a:t>…30-50% will have an inadequate response to treatment</a:t>
            </a:r>
            <a:endParaRPr lang="en-CA" sz="2400"/>
          </a:p>
        </p:txBody>
      </p:sp>
    </p:spTree>
    <p:extLst>
      <p:ext uri="{BB962C8B-B14F-4D97-AF65-F5344CB8AC3E}">
        <p14:creationId xmlns:p14="http://schemas.microsoft.com/office/powerpoint/2010/main" val="84475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2324-01B4-9B44-9C1C-A32C942BE65D}"/>
              </a:ext>
            </a:extLst>
          </p:cNvPr>
          <p:cNvSpPr>
            <a:spLocks noGrp="1"/>
          </p:cNvSpPr>
          <p:nvPr>
            <p:ph type="title"/>
          </p:nvPr>
        </p:nvSpPr>
        <p:spPr>
          <a:xfrm>
            <a:off x="2006601" y="321735"/>
            <a:ext cx="8178799" cy="1135737"/>
          </a:xfrm>
        </p:spPr>
        <p:txBody>
          <a:bodyPr vert="horz" lIns="91440" tIns="45720" rIns="91440" bIns="45720" rtlCol="0" anchor="ctr">
            <a:normAutofit/>
          </a:bodyPr>
          <a:lstStyle/>
          <a:p>
            <a:pPr marL="342900" indent="-342900" algn="ctr">
              <a:spcBef>
                <a:spcPct val="20000"/>
              </a:spcBef>
              <a:defRPr/>
            </a:pPr>
            <a:r>
              <a:rPr lang="en-US" altLang="zh-CN" sz="4000" b="1" dirty="0">
                <a:solidFill>
                  <a:schemeClr val="bg2">
                    <a:lumMod val="50000"/>
                  </a:schemeClr>
                </a:solidFill>
                <a:ea typeface="SimSun" charset="-122"/>
                <a:cs typeface="Arial" charset="0"/>
              </a:rPr>
              <a:t>Prevalence and Burden </a:t>
            </a:r>
            <a:r>
              <a:rPr lang="en-US" altLang="zh-CN" sz="4000" b="1" dirty="0">
                <a:ea typeface="SimSun" charset="-122"/>
                <a:cs typeface="Arial" charset="0"/>
              </a:rPr>
              <a:t>of MDD</a:t>
            </a:r>
          </a:p>
        </p:txBody>
      </p:sp>
      <p:sp>
        <p:nvSpPr>
          <p:cNvPr id="14" name="Rounded Rectangle 13">
            <a:extLst>
              <a:ext uri="{FF2B5EF4-FFF2-40B4-BE49-F238E27FC236}">
                <a16:creationId xmlns:a16="http://schemas.microsoft.com/office/drawing/2014/main" id="{4D696D18-6EC4-8940-AC0A-F0D7B7329CD7}"/>
              </a:ext>
            </a:extLst>
          </p:cNvPr>
          <p:cNvSpPr>
            <a:spLocks noChangeArrowheads="1"/>
          </p:cNvSpPr>
          <p:nvPr/>
        </p:nvSpPr>
        <p:spPr bwMode="auto">
          <a:xfrm>
            <a:off x="2024064" y="1589088"/>
            <a:ext cx="8143875" cy="571500"/>
          </a:xfrm>
          <a:prstGeom prst="roundRect">
            <a:avLst>
              <a:gd name="adj" fmla="val 16667"/>
            </a:avLst>
          </a:prstGeom>
          <a:solidFill>
            <a:srgbClr val="E0CBA3"/>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spcBef>
                <a:spcPct val="20000"/>
              </a:spcBef>
              <a:defRPr/>
            </a:pPr>
            <a:r>
              <a:rPr lang="en-US" altLang="zh-CN" sz="3200" dirty="0">
                <a:ea typeface="SimSun" pitchFamily="2" charset="-122"/>
              </a:rPr>
              <a:t>Epidemiology</a:t>
            </a:r>
          </a:p>
        </p:txBody>
      </p:sp>
      <p:sp>
        <p:nvSpPr>
          <p:cNvPr id="18" name="Content Placeholder 7">
            <a:extLst>
              <a:ext uri="{FF2B5EF4-FFF2-40B4-BE49-F238E27FC236}">
                <a16:creationId xmlns:a16="http://schemas.microsoft.com/office/drawing/2014/main" id="{D6CF77A6-D647-424A-9452-E28D1AED5C9E}"/>
              </a:ext>
            </a:extLst>
          </p:cNvPr>
          <p:cNvSpPr txBox="1">
            <a:spLocks/>
          </p:cNvSpPr>
          <p:nvPr/>
        </p:nvSpPr>
        <p:spPr>
          <a:xfrm>
            <a:off x="2284544" y="2714374"/>
            <a:ext cx="9272871" cy="33081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Canadian Prevalence Estimates</a:t>
            </a:r>
          </a:p>
          <a:p>
            <a:pPr>
              <a:buFont typeface="Wingdings" pitchFamily="2" charset="2"/>
              <a:buNone/>
            </a:pPr>
            <a:endParaRPr lang="en-US" altLang="en-US" dirty="0"/>
          </a:p>
          <a:p>
            <a:pPr lvl="1"/>
            <a:r>
              <a:rPr lang="en-US" altLang="en-US" sz="2800" dirty="0"/>
              <a:t>Lifetime: 10.8%</a:t>
            </a:r>
          </a:p>
          <a:p>
            <a:pPr lvl="1"/>
            <a:r>
              <a:rPr lang="en-US" altLang="en-US" sz="2800" dirty="0"/>
              <a:t>Past Year: 4.0%</a:t>
            </a:r>
          </a:p>
          <a:p>
            <a:pPr lvl="1"/>
            <a:r>
              <a:rPr lang="en-US" altLang="en-US" sz="2800" dirty="0"/>
              <a:t>Past 30 days: 1.3%</a:t>
            </a:r>
          </a:p>
          <a:p>
            <a:pPr lvl="1"/>
            <a:r>
              <a:rPr lang="en-CA" altLang="en-US" sz="2800" dirty="0"/>
              <a:t>50% of </a:t>
            </a:r>
            <a:r>
              <a:rPr lang="en-CA" altLang="en-US" sz="2800" dirty="0" smtClean="0"/>
              <a:t>First Lifetime Episodes of Depression </a:t>
            </a:r>
            <a:r>
              <a:rPr lang="en-CA" altLang="en-US" sz="2800" dirty="0"/>
              <a:t>are </a:t>
            </a:r>
            <a:r>
              <a:rPr lang="en-CA" altLang="en-US" sz="2800" dirty="0" smtClean="0"/>
              <a:t>Single </a:t>
            </a:r>
            <a:r>
              <a:rPr lang="en-CA" altLang="en-US" sz="2800" dirty="0"/>
              <a:t>Lifetime Episodes of </a:t>
            </a:r>
            <a:r>
              <a:rPr lang="en-CA" altLang="en-US" sz="2800" dirty="0" smtClean="0"/>
              <a:t>Depression.</a:t>
            </a:r>
            <a:endParaRPr lang="en-CA" altLang="en-US" sz="2800" dirty="0"/>
          </a:p>
        </p:txBody>
      </p:sp>
      <p:sp>
        <p:nvSpPr>
          <p:cNvPr id="23" name="Rectangle 4">
            <a:extLst>
              <a:ext uri="{FF2B5EF4-FFF2-40B4-BE49-F238E27FC236}">
                <a16:creationId xmlns:a16="http://schemas.microsoft.com/office/drawing/2014/main" id="{0881B269-F45C-7F40-B9E4-487E2C30834B}"/>
              </a:ext>
            </a:extLst>
          </p:cNvPr>
          <p:cNvSpPr>
            <a:spLocks noChangeArrowheads="1"/>
          </p:cNvSpPr>
          <p:nvPr/>
        </p:nvSpPr>
        <p:spPr bwMode="auto">
          <a:xfrm>
            <a:off x="5293486" y="6500380"/>
            <a:ext cx="53745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zh-CN" sz="1000" dirty="0">
                <a:solidFill>
                  <a:srgbClr val="003366"/>
                </a:solidFill>
                <a:latin typeface="Tw Cen MT" panose="020B0602020104020603" pitchFamily="34" charset="77"/>
                <a:ea typeface="SimSun" panose="02010600030101010101" pitchFamily="2" charset="-122"/>
                <a:cs typeface="SimSun" panose="02010600030101010101" pitchFamily="2" charset="-122"/>
              </a:rPr>
              <a:t>Canadian Community Health Survey, Mental Health and Wellbeing. </a:t>
            </a:r>
            <a:r>
              <a:rPr lang="en-CA" altLang="en-US" sz="1000" i="1" dirty="0">
                <a:solidFill>
                  <a:srgbClr val="003366"/>
                </a:solidFill>
                <a:latin typeface="Tw Cen MT" panose="020B0602020104020603" pitchFamily="34" charset="77"/>
              </a:rPr>
              <a:t>Can J Psychiatry</a:t>
            </a:r>
            <a:r>
              <a:rPr lang="en-CA" altLang="en-US" sz="1000" dirty="0">
                <a:solidFill>
                  <a:srgbClr val="003366"/>
                </a:solidFill>
                <a:latin typeface="Tw Cen MT" panose="020B0602020104020603" pitchFamily="34" charset="77"/>
              </a:rPr>
              <a:t> 2006;51:84-90</a:t>
            </a:r>
            <a:endParaRPr lang="en-US" altLang="zh-CN" sz="1000" dirty="0">
              <a:solidFill>
                <a:srgbClr val="003366"/>
              </a:solidFill>
              <a:latin typeface="Tw Cen MT" panose="020B0602020104020603" pitchFamily="34" charset="77"/>
              <a:ea typeface="SimSun" panose="02010600030101010101" pitchFamily="2" charset="-122"/>
              <a:cs typeface="SimSun" panose="02010600030101010101" pitchFamily="2" charset="-122"/>
            </a:endParaRPr>
          </a:p>
        </p:txBody>
      </p:sp>
    </p:spTree>
    <p:extLst>
      <p:ext uri="{BB962C8B-B14F-4D97-AF65-F5344CB8AC3E}">
        <p14:creationId xmlns:p14="http://schemas.microsoft.com/office/powerpoint/2010/main" val="313722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6"/>
          <p:cNvSpPr>
            <a:spLocks noGrp="1"/>
          </p:cNvSpPr>
          <p:nvPr>
            <p:ph type="body" sz="half" idx="4294967295"/>
          </p:nvPr>
        </p:nvSpPr>
        <p:spPr>
          <a:xfrm>
            <a:off x="1790700" y="2128838"/>
            <a:ext cx="4038600" cy="2971800"/>
          </a:xfrm>
        </p:spPr>
        <p:txBody>
          <a:bodyPr/>
          <a:lstStyle/>
          <a:p>
            <a:pPr marL="457200" indent="-457200">
              <a:buClr>
                <a:srgbClr val="003366"/>
              </a:buClr>
              <a:buSzTx/>
              <a:buFontTx/>
              <a:buAutoNum type="arabicPeriod"/>
            </a:pPr>
            <a:r>
              <a:rPr lang="en-US" altLang="en-US" sz="2100"/>
              <a:t>Lower respiratory tract infections</a:t>
            </a:r>
          </a:p>
          <a:p>
            <a:pPr marL="457200" indent="-457200">
              <a:buClr>
                <a:srgbClr val="003366"/>
              </a:buClr>
              <a:buSzTx/>
              <a:buFontTx/>
              <a:buAutoNum type="arabicPeriod"/>
            </a:pPr>
            <a:r>
              <a:rPr lang="en-US" altLang="en-US" sz="2100"/>
              <a:t>Diarrheal diseases</a:t>
            </a:r>
          </a:p>
          <a:p>
            <a:pPr marL="457200" indent="-457200">
              <a:buClr>
                <a:srgbClr val="003366"/>
              </a:buClr>
              <a:buSzTx/>
              <a:buFontTx/>
              <a:buAutoNum type="arabicPeriod"/>
            </a:pPr>
            <a:r>
              <a:rPr lang="en-US" altLang="en-US" sz="2100"/>
              <a:t>Perinatal disorders</a:t>
            </a:r>
          </a:p>
          <a:p>
            <a:pPr marL="457200" indent="-457200">
              <a:buClr>
                <a:srgbClr val="003366"/>
              </a:buClr>
              <a:buSzTx/>
              <a:buFontTx/>
              <a:buAutoNum type="arabicPeriod"/>
            </a:pPr>
            <a:r>
              <a:rPr lang="en-US" altLang="en-US" sz="2100">
                <a:solidFill>
                  <a:srgbClr val="FF0000"/>
                </a:solidFill>
              </a:rPr>
              <a:t>Unipolar depression</a:t>
            </a:r>
          </a:p>
          <a:p>
            <a:pPr marL="457200" indent="-457200">
              <a:buClr>
                <a:srgbClr val="003366"/>
              </a:buClr>
              <a:buSzTx/>
              <a:buFontTx/>
              <a:buAutoNum type="arabicPeriod"/>
            </a:pPr>
            <a:r>
              <a:rPr lang="en-US" altLang="en-US" sz="2100"/>
              <a:t>Ischemic heart disease</a:t>
            </a:r>
          </a:p>
          <a:p>
            <a:pPr marL="457200" indent="-457200">
              <a:buClr>
                <a:srgbClr val="003366"/>
              </a:buClr>
              <a:buSzTx/>
              <a:buFontTx/>
              <a:buAutoNum type="arabicPeriod"/>
            </a:pPr>
            <a:r>
              <a:rPr lang="en-US" altLang="en-US" sz="2100"/>
              <a:t>Cerebrovascular disease</a:t>
            </a:r>
          </a:p>
        </p:txBody>
      </p:sp>
      <p:sp>
        <p:nvSpPr>
          <p:cNvPr id="19458" name="Rectangle 17"/>
          <p:cNvSpPr>
            <a:spLocks noGrp="1"/>
          </p:cNvSpPr>
          <p:nvPr>
            <p:ph type="body" sz="half" idx="4294967295"/>
          </p:nvPr>
        </p:nvSpPr>
        <p:spPr>
          <a:xfrm>
            <a:off x="6305550" y="2128839"/>
            <a:ext cx="4038600" cy="3419475"/>
          </a:xfrm>
        </p:spPr>
        <p:txBody>
          <a:bodyPr/>
          <a:lstStyle/>
          <a:p>
            <a:pPr marL="457200" indent="-457200">
              <a:buClr>
                <a:srgbClr val="003366"/>
              </a:buClr>
              <a:buSzTx/>
              <a:buFontTx/>
              <a:buAutoNum type="arabicPeriod"/>
            </a:pPr>
            <a:r>
              <a:rPr lang="en-US" altLang="en-US" sz="2100"/>
              <a:t>Ischemic heart disease</a:t>
            </a:r>
          </a:p>
          <a:p>
            <a:pPr marL="457200" indent="-457200">
              <a:buClr>
                <a:srgbClr val="003366"/>
              </a:buClr>
              <a:buSzTx/>
              <a:buFontTx/>
              <a:buAutoNum type="arabicPeriod"/>
            </a:pPr>
            <a:r>
              <a:rPr lang="en-US" altLang="en-US" sz="2100">
                <a:solidFill>
                  <a:srgbClr val="FF0000"/>
                </a:solidFill>
              </a:rPr>
              <a:t>Unipolar depression</a:t>
            </a:r>
          </a:p>
          <a:p>
            <a:pPr marL="457200" indent="-457200">
              <a:buClr>
                <a:srgbClr val="003366"/>
              </a:buClr>
              <a:buSzTx/>
              <a:buFontTx/>
              <a:buAutoNum type="arabicPeriod"/>
            </a:pPr>
            <a:r>
              <a:rPr lang="en-US" altLang="en-US" sz="2100"/>
              <a:t>Traffic accidents</a:t>
            </a:r>
          </a:p>
          <a:p>
            <a:pPr marL="457200" indent="-457200">
              <a:buClr>
                <a:srgbClr val="003366"/>
              </a:buClr>
              <a:buSzTx/>
              <a:buFontTx/>
              <a:buAutoNum type="arabicPeriod"/>
            </a:pPr>
            <a:r>
              <a:rPr lang="en-US" altLang="en-US" sz="2100"/>
              <a:t>Cerebrovascular disease</a:t>
            </a:r>
          </a:p>
          <a:p>
            <a:pPr marL="457200" indent="-457200">
              <a:buClr>
                <a:srgbClr val="003366"/>
              </a:buClr>
              <a:buSzTx/>
              <a:buFontTx/>
              <a:buAutoNum type="arabicPeriod"/>
            </a:pPr>
            <a:r>
              <a:rPr lang="en-US" altLang="en-US" sz="2100"/>
              <a:t>COPD</a:t>
            </a:r>
          </a:p>
          <a:p>
            <a:pPr marL="457200" indent="-457200">
              <a:buClr>
                <a:srgbClr val="003366"/>
              </a:buClr>
              <a:buSzTx/>
              <a:buFontTx/>
              <a:buAutoNum type="arabicPeriod"/>
            </a:pPr>
            <a:r>
              <a:rPr lang="en-US" altLang="en-US" sz="2100"/>
              <a:t>Lower respiratory  tract infections</a:t>
            </a:r>
            <a:endParaRPr lang="en-CA" altLang="en-US" sz="2100"/>
          </a:p>
          <a:p>
            <a:pPr marL="457200" indent="-457200">
              <a:buClr>
                <a:srgbClr val="003366"/>
              </a:buClr>
              <a:buSzTx/>
              <a:buFontTx/>
              <a:buAutoNum type="arabicPeriod"/>
            </a:pPr>
            <a:endParaRPr lang="en-US" altLang="en-US" sz="2100"/>
          </a:p>
        </p:txBody>
      </p:sp>
      <p:sp>
        <p:nvSpPr>
          <p:cNvPr id="8197" name="Rectangle 9">
            <a:extLst>
              <a:ext uri="{FF2B5EF4-FFF2-40B4-BE49-F238E27FC236}">
                <a16:creationId xmlns:a16="http://schemas.microsoft.com/office/drawing/2014/main" id="{FDCADFF7-A3B7-B845-A581-C3DA0CF2B671}"/>
              </a:ext>
            </a:extLst>
          </p:cNvPr>
          <p:cNvSpPr>
            <a:spLocks noChangeArrowheads="1"/>
          </p:cNvSpPr>
          <p:nvPr/>
        </p:nvSpPr>
        <p:spPr bwMode="auto">
          <a:xfrm>
            <a:off x="1892300" y="1449388"/>
            <a:ext cx="3836988" cy="558800"/>
          </a:xfrm>
          <a:prstGeom prst="rect">
            <a:avLst/>
          </a:prstGeom>
          <a:solidFill>
            <a:srgbClr val="E0CBA3"/>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800"/>
              <a:t>1990</a:t>
            </a:r>
            <a:endParaRPr lang="en-CA" altLang="en-US" sz="2800"/>
          </a:p>
        </p:txBody>
      </p:sp>
      <p:sp>
        <p:nvSpPr>
          <p:cNvPr id="8198" name="Rectangle 10">
            <a:extLst>
              <a:ext uri="{FF2B5EF4-FFF2-40B4-BE49-F238E27FC236}">
                <a16:creationId xmlns:a16="http://schemas.microsoft.com/office/drawing/2014/main" id="{7F73A00B-F505-DB4B-81C1-8BBB70FC0796}"/>
              </a:ext>
            </a:extLst>
          </p:cNvPr>
          <p:cNvSpPr>
            <a:spLocks noChangeArrowheads="1"/>
          </p:cNvSpPr>
          <p:nvPr/>
        </p:nvSpPr>
        <p:spPr bwMode="auto">
          <a:xfrm>
            <a:off x="6372225" y="1449388"/>
            <a:ext cx="3905250" cy="558800"/>
          </a:xfrm>
          <a:prstGeom prst="rect">
            <a:avLst/>
          </a:prstGeom>
          <a:solidFill>
            <a:srgbClr val="E0CBA3"/>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800"/>
              <a:t>2020 (Estimated) </a:t>
            </a:r>
            <a:endParaRPr lang="en-CA" altLang="en-US" sz="2800"/>
          </a:p>
        </p:txBody>
      </p:sp>
      <p:sp>
        <p:nvSpPr>
          <p:cNvPr id="19461" name="Text Box 4"/>
          <p:cNvSpPr txBox="1">
            <a:spLocks noChangeArrowheads="1"/>
          </p:cNvSpPr>
          <p:nvPr/>
        </p:nvSpPr>
        <p:spPr bwMode="auto">
          <a:xfrm>
            <a:off x="1524001" y="6418263"/>
            <a:ext cx="4035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00">
                <a:solidFill>
                  <a:srgbClr val="003366"/>
                </a:solidFill>
                <a:latin typeface="Tw Cen MT" panose="020B0602020104020603" pitchFamily="34" charset="0"/>
              </a:rPr>
              <a:t>Murray C, Lopez A, eds. </a:t>
            </a:r>
            <a:r>
              <a:rPr lang="en-US" altLang="en-US" sz="1000" i="1">
                <a:solidFill>
                  <a:srgbClr val="003366"/>
                </a:solidFill>
                <a:latin typeface="Tw Cen MT" panose="020B0602020104020603" pitchFamily="34" charset="0"/>
              </a:rPr>
              <a:t>The Global Burden of Disease</a:t>
            </a:r>
            <a:r>
              <a:rPr lang="en-US" altLang="en-US" sz="1000">
                <a:solidFill>
                  <a:srgbClr val="003366"/>
                </a:solidFill>
                <a:latin typeface="Tw Cen MT" panose="020B0602020104020603" pitchFamily="34" charset="0"/>
              </a:rPr>
              <a:t>. WHO;1996</a:t>
            </a:r>
            <a:endParaRPr lang="en-CA" altLang="en-US" sz="1000">
              <a:solidFill>
                <a:srgbClr val="003366"/>
              </a:solidFill>
              <a:latin typeface="Tw Cen MT" panose="020B0602020104020603" pitchFamily="34" charset="0"/>
            </a:endParaRPr>
          </a:p>
        </p:txBody>
      </p:sp>
      <p:sp>
        <p:nvSpPr>
          <p:cNvPr id="19462" name="Rectangle 2"/>
          <p:cNvSpPr>
            <a:spLocks noChangeArrowheads="1"/>
          </p:cNvSpPr>
          <p:nvPr/>
        </p:nvSpPr>
        <p:spPr bwMode="auto">
          <a:xfrm>
            <a:off x="1981200" y="153989"/>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solidFill>
                  <a:srgbClr val="FF0000"/>
                </a:solidFill>
                <a:latin typeface="Tw Cen MT" panose="020B0602020104020603" pitchFamily="34" charset="0"/>
              </a:rPr>
              <a:t>Causes of Worldwide </a:t>
            </a:r>
            <a:r>
              <a:rPr lang="en-US" altLang="en-US" sz="4000" b="1">
                <a:latin typeface="Tw Cen MT" panose="020B0602020104020603" pitchFamily="34" charset="0"/>
              </a:rPr>
              <a:t>Disability</a:t>
            </a:r>
          </a:p>
        </p:txBody>
      </p:sp>
      <p:sp>
        <p:nvSpPr>
          <p:cNvPr id="19463" name="Text Box 8"/>
          <p:cNvSpPr txBox="1">
            <a:spLocks noChangeArrowheads="1"/>
          </p:cNvSpPr>
          <p:nvPr/>
        </p:nvSpPr>
        <p:spPr bwMode="auto">
          <a:xfrm>
            <a:off x="2019300" y="5473700"/>
            <a:ext cx="8128000" cy="641350"/>
          </a:xfrm>
          <a:prstGeom prst="rect">
            <a:avLst/>
          </a:prstGeom>
          <a:noFill/>
          <a:ln>
            <a:noFill/>
          </a:ln>
          <a:effectLst>
            <a:prstShdw prst="shdw17" dist="17961" dir="2700000">
              <a:srgbClr val="596D7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a:solidFill>
                  <a:srgbClr val="003366"/>
                </a:solidFill>
                <a:ea typeface="SimSun" panose="02010600030101010101" pitchFamily="2" charset="-122"/>
              </a:rPr>
              <a:t>Historically, the burden of MDD has been underestimated because burden was assessed primarily using mortality statistics</a:t>
            </a:r>
            <a:endParaRPr lang="en-CA" altLang="en-US">
              <a:solidFill>
                <a:srgbClr val="003366"/>
              </a:solidFill>
            </a:endParaRPr>
          </a:p>
        </p:txBody>
      </p:sp>
    </p:spTree>
    <p:extLst>
      <p:ext uri="{BB962C8B-B14F-4D97-AF65-F5344CB8AC3E}">
        <p14:creationId xmlns:p14="http://schemas.microsoft.com/office/powerpoint/2010/main" val="34585530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1801813" y="241301"/>
            <a:ext cx="8589962" cy="955675"/>
          </a:xfrm>
        </p:spPr>
        <p:txBody>
          <a:bodyPr anchor="b"/>
          <a:lstStyle/>
          <a:p>
            <a:r>
              <a:rPr lang="en-US" altLang="en-US" b="1" dirty="0" smtClean="0">
                <a:solidFill>
                  <a:schemeClr val="tx1"/>
                </a:solidFill>
              </a:rPr>
              <a:t>Treatment Gaps In MDD</a:t>
            </a:r>
          </a:p>
        </p:txBody>
      </p:sp>
      <p:sp>
        <p:nvSpPr>
          <p:cNvPr id="21506" name="Content Placeholder 2"/>
          <p:cNvSpPr>
            <a:spLocks noGrp="1"/>
          </p:cNvSpPr>
          <p:nvPr>
            <p:ph idx="4294967295"/>
          </p:nvPr>
        </p:nvSpPr>
        <p:spPr>
          <a:xfrm>
            <a:off x="2051050" y="1760538"/>
            <a:ext cx="8089900" cy="2641600"/>
          </a:xfrm>
        </p:spPr>
        <p:txBody>
          <a:bodyPr/>
          <a:lstStyle/>
          <a:p>
            <a:r>
              <a:rPr lang="en-US" altLang="en-US" sz="2500"/>
              <a:t>Although more than 1 in 10 Canadian adults will develop MDD in their lifetime…</a:t>
            </a:r>
            <a:r>
              <a:rPr lang="en-US" altLang="en-US" sz="2500" baseline="30000"/>
              <a:t>1</a:t>
            </a:r>
          </a:p>
          <a:p>
            <a:endParaRPr lang="en-US" altLang="en-US" sz="2500" baseline="30000"/>
          </a:p>
          <a:p>
            <a:pPr lvl="1"/>
            <a:r>
              <a:rPr lang="en-US" altLang="en-US" sz="2200"/>
              <a:t>Up to 50% are untreated</a:t>
            </a:r>
            <a:r>
              <a:rPr lang="en-US" altLang="en-US" sz="2200" baseline="30000"/>
              <a:t>2,3</a:t>
            </a:r>
          </a:p>
          <a:p>
            <a:endParaRPr lang="en-US" altLang="en-US" sz="2500" baseline="30000"/>
          </a:p>
          <a:p>
            <a:pPr lvl="1"/>
            <a:r>
              <a:rPr lang="en-US" altLang="en-US" sz="2200"/>
              <a:t>30-50% respond inadequately to treatment</a:t>
            </a:r>
            <a:r>
              <a:rPr lang="en-US" altLang="en-US" sz="2200" baseline="30000"/>
              <a:t>4</a:t>
            </a:r>
          </a:p>
        </p:txBody>
      </p:sp>
      <p:sp>
        <p:nvSpPr>
          <p:cNvPr id="21507" name="Text Box 4"/>
          <p:cNvSpPr txBox="1">
            <a:spLocks noChangeArrowheads="1"/>
          </p:cNvSpPr>
          <p:nvPr/>
        </p:nvSpPr>
        <p:spPr bwMode="auto">
          <a:xfrm>
            <a:off x="1524000" y="5973764"/>
            <a:ext cx="3905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spAutoFit/>
          </a:bodyPr>
          <a:lstStyle>
            <a:lvl1pPr marL="185738" indent="-1857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AutoNum type="arabicPeriod"/>
            </a:pPr>
            <a:r>
              <a:rPr lang="en-US" altLang="en-US" sz="1000">
                <a:solidFill>
                  <a:srgbClr val="003366"/>
                </a:solidFill>
                <a:latin typeface="Tw Cen MT" panose="020B0602020104020603" pitchFamily="34" charset="0"/>
              </a:rPr>
              <a:t>CCHS. </a:t>
            </a:r>
            <a:r>
              <a:rPr lang="en-US" altLang="en-US" sz="1000" i="1">
                <a:solidFill>
                  <a:srgbClr val="003366"/>
                </a:solidFill>
                <a:latin typeface="Tw Cen MT" panose="020B0602020104020603" pitchFamily="34" charset="0"/>
              </a:rPr>
              <a:t>Can J Psychiatry </a:t>
            </a:r>
            <a:r>
              <a:rPr lang="en-US" altLang="en-US" sz="1000">
                <a:solidFill>
                  <a:srgbClr val="003366"/>
                </a:solidFill>
                <a:latin typeface="Tw Cen MT" panose="020B0602020104020603" pitchFamily="34" charset="0"/>
              </a:rPr>
              <a:t>2006;51:84-90;</a:t>
            </a:r>
          </a:p>
          <a:p>
            <a:pPr>
              <a:buFontTx/>
              <a:buAutoNum type="arabicPeriod"/>
            </a:pPr>
            <a:r>
              <a:rPr lang="en-US" altLang="en-US" sz="1000">
                <a:solidFill>
                  <a:srgbClr val="003366"/>
                </a:solidFill>
                <a:latin typeface="Tw Cen MT" panose="020B0602020104020603" pitchFamily="34" charset="0"/>
              </a:rPr>
              <a:t>Hirschfeld et al</a:t>
            </a:r>
            <a:r>
              <a:rPr lang="en-US" altLang="en-US" sz="1000" i="1">
                <a:solidFill>
                  <a:srgbClr val="003366"/>
                </a:solidFill>
                <a:latin typeface="Tw Cen MT" panose="020B0602020104020603" pitchFamily="34" charset="0"/>
              </a:rPr>
              <a:t>. Can J Psychiatry </a:t>
            </a:r>
            <a:r>
              <a:rPr lang="en-US" altLang="en-US" sz="1000">
                <a:solidFill>
                  <a:srgbClr val="003366"/>
                </a:solidFill>
                <a:latin typeface="Tw Cen MT" panose="020B0602020104020603" pitchFamily="34" charset="0"/>
              </a:rPr>
              <a:t>2006;51:84-90;</a:t>
            </a:r>
          </a:p>
          <a:p>
            <a:pPr>
              <a:buFontTx/>
              <a:buAutoNum type="arabicPeriod"/>
            </a:pPr>
            <a:r>
              <a:rPr lang="en-US" altLang="en-US" sz="1000">
                <a:solidFill>
                  <a:srgbClr val="003366"/>
                </a:solidFill>
                <a:latin typeface="Tw Cen MT" panose="020B0602020104020603" pitchFamily="34" charset="0"/>
              </a:rPr>
              <a:t>Lecubrier. </a:t>
            </a:r>
            <a:r>
              <a:rPr lang="en-US" altLang="en-US" sz="1000" i="1">
                <a:solidFill>
                  <a:srgbClr val="003366"/>
                </a:solidFill>
                <a:latin typeface="Tw Cen MT" panose="020B0602020104020603" pitchFamily="34" charset="0"/>
              </a:rPr>
              <a:t>J Clin Psychiatry </a:t>
            </a:r>
            <a:r>
              <a:rPr lang="en-US" altLang="en-US" sz="1000">
                <a:solidFill>
                  <a:srgbClr val="003366"/>
                </a:solidFill>
                <a:latin typeface="Tw Cen MT" panose="020B0602020104020603" pitchFamily="34" charset="0"/>
              </a:rPr>
              <a:t>2007; 68 Suppl 2: 36-41;</a:t>
            </a:r>
          </a:p>
          <a:p>
            <a:pPr>
              <a:buFontTx/>
              <a:buAutoNum type="arabicPeriod"/>
            </a:pPr>
            <a:r>
              <a:rPr lang="en-US" altLang="en-US" sz="1000">
                <a:solidFill>
                  <a:srgbClr val="003366"/>
                </a:solidFill>
                <a:latin typeface="Tw Cen MT" panose="020B0602020104020603" pitchFamily="34" charset="0"/>
              </a:rPr>
              <a:t>Kennedy &amp; Lam. </a:t>
            </a:r>
            <a:r>
              <a:rPr lang="en-US" altLang="en-US" sz="1000" i="1">
                <a:solidFill>
                  <a:srgbClr val="003366"/>
                </a:solidFill>
                <a:latin typeface="Tw Cen MT" panose="020B0602020104020603" pitchFamily="34" charset="0"/>
              </a:rPr>
              <a:t>Bipolar Disord </a:t>
            </a:r>
            <a:r>
              <a:rPr lang="en-US" altLang="en-US" sz="1000">
                <a:solidFill>
                  <a:srgbClr val="003366"/>
                </a:solidFill>
                <a:latin typeface="Tw Cen MT" panose="020B0602020104020603" pitchFamily="34" charset="0"/>
              </a:rPr>
              <a:t>2003; 5 Suppl 2: 36-47.</a:t>
            </a:r>
          </a:p>
        </p:txBody>
      </p:sp>
    </p:spTree>
    <p:custDataLst>
      <p:tags r:id="rId1"/>
    </p:custDataLst>
    <p:extLst>
      <p:ext uri="{BB962C8B-B14F-4D97-AF65-F5344CB8AC3E}">
        <p14:creationId xmlns:p14="http://schemas.microsoft.com/office/powerpoint/2010/main" val="35279061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a:extLst>
              <a:ext uri="{FF2B5EF4-FFF2-40B4-BE49-F238E27FC236}">
                <a16:creationId xmlns:a16="http://schemas.microsoft.com/office/drawing/2014/main" id="{D666CB8B-BBB8-1C4F-B3B9-90AAED620B26}"/>
              </a:ext>
            </a:extLst>
          </p:cNvPr>
          <p:cNvSpPr>
            <a:spLocks noGrp="1"/>
          </p:cNvSpPr>
          <p:nvPr>
            <p:ph type="title" idx="4294967295"/>
          </p:nvPr>
        </p:nvSpPr>
        <p:spPr>
          <a:xfrm>
            <a:off x="1981200" y="249239"/>
            <a:ext cx="8229600" cy="731837"/>
          </a:xfrm>
        </p:spPr>
        <p:txBody>
          <a:bodyPr>
            <a:noAutofit/>
          </a:bodyPr>
          <a:lstStyle/>
          <a:p>
            <a:pPr>
              <a:defRPr/>
            </a:pPr>
            <a:r>
              <a:rPr lang="en-US" sz="4000" b="1" dirty="0">
                <a:solidFill>
                  <a:schemeClr val="accent4">
                    <a:lumMod val="50000"/>
                  </a:schemeClr>
                </a:solidFill>
                <a:ea typeface="SimSun" charset="-122"/>
              </a:rPr>
              <a:t>Long-term Course of </a:t>
            </a:r>
            <a:r>
              <a:rPr lang="en-US" sz="4000" b="1" dirty="0" err="1">
                <a:solidFill>
                  <a:schemeClr val="accent4">
                    <a:lumMod val="50000"/>
                  </a:schemeClr>
                </a:solidFill>
                <a:ea typeface="SimSun" charset="-122"/>
              </a:rPr>
              <a:t>MDD</a:t>
            </a:r>
            <a:endParaRPr lang="en-US" sz="4000" b="1" dirty="0">
              <a:solidFill>
                <a:schemeClr val="accent4">
                  <a:lumMod val="50000"/>
                </a:schemeClr>
              </a:solidFill>
              <a:ea typeface="SimSun" charset="-122"/>
            </a:endParaRPr>
          </a:p>
        </p:txBody>
      </p:sp>
      <p:sp>
        <p:nvSpPr>
          <p:cNvPr id="25602" name="Text Box 4">
            <a:hlinkClick r:id="rId4"/>
            <a:extLst>
              <a:ext uri="{FF2B5EF4-FFF2-40B4-BE49-F238E27FC236}">
                <a16:creationId xmlns:a16="http://schemas.microsoft.com/office/drawing/2014/main" id="{26285990-C749-B942-93E6-BAD9CC8CCAD4}"/>
              </a:ext>
            </a:extLst>
          </p:cNvPr>
          <p:cNvSpPr txBox="1">
            <a:spLocks noChangeArrowheads="1"/>
          </p:cNvSpPr>
          <p:nvPr/>
        </p:nvSpPr>
        <p:spPr bwMode="auto">
          <a:xfrm>
            <a:off x="1524000" y="6281739"/>
            <a:ext cx="755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a-DK" altLang="en-US" sz="1000">
                <a:solidFill>
                  <a:srgbClr val="003366"/>
                </a:solidFill>
                <a:latin typeface="Tw Cen MT" panose="020B0602020104020603" pitchFamily="34" charset="77"/>
              </a:rPr>
              <a:t>CANMAT </a:t>
            </a:r>
            <a:r>
              <a:rPr lang="en-US" altLang="en-US" sz="1000">
                <a:solidFill>
                  <a:srgbClr val="003366"/>
                </a:solidFill>
                <a:latin typeface="Tw Cen MT" panose="020B0602020104020603" pitchFamily="34" charset="77"/>
              </a:rPr>
              <a:t>Clinical Guidelines for the Management of Major Depressive Disorder in Adults, </a:t>
            </a:r>
            <a:r>
              <a:rPr lang="da-DK" altLang="en-US" sz="1000" i="1">
                <a:solidFill>
                  <a:srgbClr val="003366"/>
                </a:solidFill>
                <a:latin typeface="Tw Cen MT" panose="020B0602020104020603" pitchFamily="34" charset="77"/>
              </a:rPr>
              <a:t>J Affect Disord</a:t>
            </a:r>
            <a:r>
              <a:rPr lang="da-DK" altLang="en-US" sz="1000">
                <a:solidFill>
                  <a:srgbClr val="003366"/>
                </a:solidFill>
                <a:latin typeface="Tw Cen MT" panose="020B0602020104020603" pitchFamily="34" charset="77"/>
              </a:rPr>
              <a:t>. 2009;</a:t>
            </a:r>
          </a:p>
          <a:p>
            <a:pPr eaLnBrk="1" hangingPunct="1"/>
            <a:r>
              <a:rPr lang="da-DK" altLang="en-US" sz="1000">
                <a:solidFill>
                  <a:srgbClr val="003366"/>
                </a:solidFill>
                <a:latin typeface="Tw Cen MT" panose="020B0602020104020603" pitchFamily="34" charset="77"/>
              </a:rPr>
              <a:t>CCHS 1.2, Public Use Microdata File.</a:t>
            </a:r>
          </a:p>
        </p:txBody>
      </p:sp>
      <p:sp>
        <p:nvSpPr>
          <p:cNvPr id="1030" name="Rectangle 2">
            <a:extLst>
              <a:ext uri="{FF2B5EF4-FFF2-40B4-BE49-F238E27FC236}">
                <a16:creationId xmlns:a16="http://schemas.microsoft.com/office/drawing/2014/main" id="{1E39DABC-30C2-E04F-B024-EE97D41CAC5E}"/>
              </a:ext>
            </a:extLst>
          </p:cNvPr>
          <p:cNvSpPr>
            <a:spLocks noChangeArrowheads="1"/>
          </p:cNvSpPr>
          <p:nvPr/>
        </p:nvSpPr>
        <p:spPr bwMode="auto">
          <a:xfrm>
            <a:off x="5926139" y="1549401"/>
            <a:ext cx="4332287" cy="4094163"/>
          </a:xfrm>
          <a:prstGeom prst="rect">
            <a:avLst/>
          </a:prstGeom>
          <a:gradFill rotWithShape="1">
            <a:gsLst>
              <a:gs pos="0">
                <a:srgbClr val="FEFEFE"/>
              </a:gs>
              <a:gs pos="100000">
                <a:srgbClr val="FEF3DA"/>
              </a:gs>
            </a:gsLst>
            <a:lin ang="5400000" scaled="1"/>
          </a:gra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lIns="45720" tIns="46333" rIns="45720" bIns="46333"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CA" altLang="en-US">
              <a:latin typeface="Tw Cen MT" panose="020B0602020104020603" pitchFamily="34" charset="77"/>
            </a:endParaRPr>
          </a:p>
        </p:txBody>
      </p:sp>
      <p:sp>
        <p:nvSpPr>
          <p:cNvPr id="1031" name="Line 14">
            <a:extLst>
              <a:ext uri="{FF2B5EF4-FFF2-40B4-BE49-F238E27FC236}">
                <a16:creationId xmlns:a16="http://schemas.microsoft.com/office/drawing/2014/main" id="{050EC6BD-D059-354E-B53A-CE40B83741CB}"/>
              </a:ext>
            </a:extLst>
          </p:cNvPr>
          <p:cNvSpPr>
            <a:spLocks noChangeShapeType="1"/>
          </p:cNvSpPr>
          <p:nvPr/>
        </p:nvSpPr>
        <p:spPr bwMode="auto">
          <a:xfrm>
            <a:off x="5926139" y="5648325"/>
            <a:ext cx="4332287" cy="1588"/>
          </a:xfrm>
          <a:prstGeom prst="line">
            <a:avLst/>
          </a:prstGeom>
          <a:noFill/>
          <a:ln w="28575">
            <a:solidFill>
              <a:srgbClr val="542989"/>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noFill/>
              </a14:hiddenFill>
            </a:ext>
          </a:extLst>
        </p:spPr>
        <p:txBody>
          <a:bodyPr lIns="45720" tIns="46333" rIns="45720" bIns="46333">
            <a:spAutoFit/>
          </a:bodyPr>
          <a:lstStyle/>
          <a:p>
            <a:pPr>
              <a:defRPr/>
            </a:pPr>
            <a:endParaRPr lang="en-US"/>
          </a:p>
        </p:txBody>
      </p:sp>
      <p:sp>
        <p:nvSpPr>
          <p:cNvPr id="1032" name="Rectangle 2">
            <a:extLst>
              <a:ext uri="{FF2B5EF4-FFF2-40B4-BE49-F238E27FC236}">
                <a16:creationId xmlns:a16="http://schemas.microsoft.com/office/drawing/2014/main" id="{497DC6F6-23D2-504B-968E-1DA34F26E280}"/>
              </a:ext>
            </a:extLst>
          </p:cNvPr>
          <p:cNvSpPr>
            <a:spLocks noChangeArrowheads="1"/>
          </p:cNvSpPr>
          <p:nvPr/>
        </p:nvSpPr>
        <p:spPr bwMode="auto">
          <a:xfrm>
            <a:off x="1943100" y="1549400"/>
            <a:ext cx="3613150" cy="4095750"/>
          </a:xfrm>
          <a:prstGeom prst="rect">
            <a:avLst/>
          </a:prstGeom>
          <a:gradFill rotWithShape="1">
            <a:gsLst>
              <a:gs pos="0">
                <a:srgbClr val="FEFEFE"/>
              </a:gs>
              <a:gs pos="100000">
                <a:srgbClr val="FEF3DA"/>
              </a:gs>
            </a:gsLst>
            <a:lin ang="5400000" scaled="1"/>
          </a:gra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lIns="45720" tIns="46333" rIns="45720" bIns="46333"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CA" altLang="en-US">
              <a:latin typeface="Tw Cen MT" panose="020B0602020104020603" pitchFamily="34" charset="77"/>
            </a:endParaRPr>
          </a:p>
        </p:txBody>
      </p:sp>
      <p:sp>
        <p:nvSpPr>
          <p:cNvPr id="1033" name="Line 14">
            <a:extLst>
              <a:ext uri="{FF2B5EF4-FFF2-40B4-BE49-F238E27FC236}">
                <a16:creationId xmlns:a16="http://schemas.microsoft.com/office/drawing/2014/main" id="{F07EF8EA-275C-B445-80F7-FFADE8467C27}"/>
              </a:ext>
            </a:extLst>
          </p:cNvPr>
          <p:cNvSpPr>
            <a:spLocks noChangeShapeType="1"/>
          </p:cNvSpPr>
          <p:nvPr/>
        </p:nvSpPr>
        <p:spPr bwMode="auto">
          <a:xfrm>
            <a:off x="1941513" y="5648325"/>
            <a:ext cx="3613150" cy="1588"/>
          </a:xfrm>
          <a:prstGeom prst="line">
            <a:avLst/>
          </a:prstGeom>
          <a:noFill/>
          <a:ln w="28575">
            <a:solidFill>
              <a:srgbClr val="542989"/>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noFill/>
              </a14:hiddenFill>
            </a:ext>
          </a:extLst>
        </p:spPr>
        <p:txBody>
          <a:bodyPr lIns="45720" tIns="46333" rIns="45720" bIns="46333">
            <a:spAutoFit/>
          </a:bodyPr>
          <a:lstStyle/>
          <a:p>
            <a:pPr>
              <a:defRPr/>
            </a:pPr>
            <a:endParaRPr lang="en-US"/>
          </a:p>
        </p:txBody>
      </p:sp>
      <p:graphicFrame>
        <p:nvGraphicFramePr>
          <p:cNvPr id="25607" name="Object 6">
            <a:extLst>
              <a:ext uri="{FF2B5EF4-FFF2-40B4-BE49-F238E27FC236}">
                <a16:creationId xmlns:a16="http://schemas.microsoft.com/office/drawing/2014/main" id="{2D8039AF-76FC-0746-92E2-A3A1F04F5CBF}"/>
              </a:ext>
            </a:extLst>
          </p:cNvPr>
          <p:cNvGraphicFramePr>
            <a:graphicFrameLocks noChangeAspect="1"/>
          </p:cNvGraphicFramePr>
          <p:nvPr/>
        </p:nvGraphicFramePr>
        <p:xfrm>
          <a:off x="2090739" y="2441575"/>
          <a:ext cx="3316287" cy="3151188"/>
        </p:xfrm>
        <a:graphic>
          <a:graphicData uri="http://schemas.openxmlformats.org/presentationml/2006/ole">
            <mc:AlternateContent xmlns:mc="http://schemas.openxmlformats.org/markup-compatibility/2006">
              <mc:Choice xmlns:v="urn:schemas-microsoft-com:vml" Requires="v">
                <p:oleObj spid="_x0000_s1072" name="Chart" r:id="rId5" imgW="4772169" imgH="4552765" progId="MSGraph.Chart.8">
                  <p:embed followColorScheme="full"/>
                </p:oleObj>
              </mc:Choice>
              <mc:Fallback>
                <p:oleObj name="Chart" r:id="rId5" imgW="4772169" imgH="4552765" progId="MSGraph.Chart.8">
                  <p:embed followColorScheme="full"/>
                  <p:pic>
                    <p:nvPicPr>
                      <p:cNvPr id="25607" name="Object 6">
                        <a:extLst>
                          <a:ext uri="{FF2B5EF4-FFF2-40B4-BE49-F238E27FC236}">
                            <a16:creationId xmlns:a16="http://schemas.microsoft.com/office/drawing/2014/main" id="{2D8039AF-76FC-0746-92E2-A3A1F04F5CBF}"/>
                          </a:ext>
                        </a:extLst>
                      </p:cNvPr>
                      <p:cNvPicPr>
                        <a:picLocks noChangeAspect="1" noChangeArrowheads="1"/>
                      </p:cNvPicPr>
                      <p:nvPr/>
                    </p:nvPicPr>
                    <p:blipFill>
                      <a:blip r:embed="rId6"/>
                      <a:srcRect/>
                      <a:stretch>
                        <a:fillRect/>
                      </a:stretch>
                    </p:blipFill>
                    <p:spPr bwMode="auto">
                      <a:xfrm>
                        <a:off x="2090739" y="2441575"/>
                        <a:ext cx="3316287"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8" name="Object 7">
            <a:extLst>
              <a:ext uri="{FF2B5EF4-FFF2-40B4-BE49-F238E27FC236}">
                <a16:creationId xmlns:a16="http://schemas.microsoft.com/office/drawing/2014/main" id="{6DEF5CA8-26EA-D544-8D33-742073DF67C9}"/>
              </a:ext>
            </a:extLst>
          </p:cNvPr>
          <p:cNvGraphicFramePr>
            <a:graphicFrameLocks noChangeAspect="1"/>
          </p:cNvGraphicFramePr>
          <p:nvPr/>
        </p:nvGraphicFramePr>
        <p:xfrm>
          <a:off x="6257926" y="2497138"/>
          <a:ext cx="3668713" cy="3041650"/>
        </p:xfrm>
        <a:graphic>
          <a:graphicData uri="http://schemas.openxmlformats.org/presentationml/2006/ole">
            <mc:AlternateContent xmlns:mc="http://schemas.openxmlformats.org/markup-compatibility/2006">
              <mc:Choice xmlns:v="urn:schemas-microsoft-com:vml" Requires="v">
                <p:oleObj spid="_x0000_s1073" name="Chart" r:id="rId7" imgW="6867605" imgH="5715043" progId="MSGraph.Chart.8">
                  <p:embed followColorScheme="full"/>
                </p:oleObj>
              </mc:Choice>
              <mc:Fallback>
                <p:oleObj name="Chart" r:id="rId7" imgW="6867605" imgH="5715043" progId="MSGraph.Chart.8">
                  <p:embed followColorScheme="full"/>
                  <p:pic>
                    <p:nvPicPr>
                      <p:cNvPr id="25608" name="Object 7">
                        <a:extLst>
                          <a:ext uri="{FF2B5EF4-FFF2-40B4-BE49-F238E27FC236}">
                            <a16:creationId xmlns:a16="http://schemas.microsoft.com/office/drawing/2014/main" id="{6DEF5CA8-26EA-D544-8D33-742073DF67C9}"/>
                          </a:ext>
                        </a:extLst>
                      </p:cNvPr>
                      <p:cNvPicPr>
                        <a:picLocks noChangeAspect="1" noChangeArrowheads="1"/>
                      </p:cNvPicPr>
                      <p:nvPr/>
                    </p:nvPicPr>
                    <p:blipFill>
                      <a:blip r:embed="rId8"/>
                      <a:srcRect/>
                      <a:stretch>
                        <a:fillRect/>
                      </a:stretch>
                    </p:blipFill>
                    <p:spPr bwMode="auto">
                      <a:xfrm>
                        <a:off x="6257926" y="2497138"/>
                        <a:ext cx="3668713"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5" name="Rectangle 8">
            <a:extLst>
              <a:ext uri="{FF2B5EF4-FFF2-40B4-BE49-F238E27FC236}">
                <a16:creationId xmlns:a16="http://schemas.microsoft.com/office/drawing/2014/main" id="{6FBBDEF8-8CE8-2549-816B-70FF22092AD6}"/>
              </a:ext>
            </a:extLst>
          </p:cNvPr>
          <p:cNvSpPr>
            <a:spLocks noChangeArrowheads="1"/>
          </p:cNvSpPr>
          <p:nvPr/>
        </p:nvSpPr>
        <p:spPr bwMode="auto">
          <a:xfrm>
            <a:off x="1941513" y="1544639"/>
            <a:ext cx="3613150" cy="492125"/>
          </a:xfrm>
          <a:prstGeom prst="rect">
            <a:avLst/>
          </a:prstGeom>
          <a:solidFill>
            <a:srgbClr val="E0CBA3"/>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fr-CA" dirty="0">
                <a:ea typeface="Arial" charset="0"/>
              </a:rPr>
              <a:t># </a:t>
            </a:r>
            <a:r>
              <a:rPr lang="en-US" dirty="0">
                <a:ea typeface="Arial" charset="0"/>
              </a:rPr>
              <a:t>weeks depressed in past year</a:t>
            </a:r>
          </a:p>
        </p:txBody>
      </p:sp>
      <p:sp>
        <p:nvSpPr>
          <p:cNvPr id="1036" name="Rectangle 9">
            <a:extLst>
              <a:ext uri="{FF2B5EF4-FFF2-40B4-BE49-F238E27FC236}">
                <a16:creationId xmlns:a16="http://schemas.microsoft.com/office/drawing/2014/main" id="{5A093CFE-5E6C-4B47-9840-C0BE83442E32}"/>
              </a:ext>
            </a:extLst>
          </p:cNvPr>
          <p:cNvSpPr>
            <a:spLocks noChangeArrowheads="1"/>
          </p:cNvSpPr>
          <p:nvPr/>
        </p:nvSpPr>
        <p:spPr bwMode="auto">
          <a:xfrm>
            <a:off x="5927725" y="1543051"/>
            <a:ext cx="4332288" cy="492125"/>
          </a:xfrm>
          <a:prstGeom prst="rect">
            <a:avLst/>
          </a:prstGeom>
          <a:solidFill>
            <a:srgbClr val="E0CBA3"/>
          </a:solidFill>
          <a:ln>
            <a:noFill/>
          </a:ln>
          <a:effectLst>
            <a:outerShdw blurRad="50800" dist="381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CA" altLang="en-US"/>
              <a:t>Recurrence MDD: # of lifetime episodes</a:t>
            </a:r>
            <a:endParaRPr lang="en-CA" altLang="en-US"/>
          </a:p>
        </p:txBody>
      </p:sp>
    </p:spTree>
    <p:extLst>
      <p:ext uri="{BB962C8B-B14F-4D97-AF65-F5344CB8AC3E}">
        <p14:creationId xmlns:p14="http://schemas.microsoft.com/office/powerpoint/2010/main" val="26444268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dirty="0" smtClean="0"/>
              <a:t>Depression – A few other facts</a:t>
            </a:r>
            <a:endParaRPr lang="en-US" altLang="en-US" dirty="0"/>
          </a:p>
        </p:txBody>
      </p:sp>
      <p:sp>
        <p:nvSpPr>
          <p:cNvPr id="111619" name="Rectangle 3"/>
          <p:cNvSpPr>
            <a:spLocks noGrp="1" noChangeArrowheads="1"/>
          </p:cNvSpPr>
          <p:nvPr>
            <p:ph type="body" idx="1"/>
          </p:nvPr>
        </p:nvSpPr>
        <p:spPr/>
        <p:txBody>
          <a:bodyPr/>
          <a:lstStyle/>
          <a:p>
            <a:r>
              <a:rPr lang="en-US" altLang="en-US" sz="2800" dirty="0"/>
              <a:t>More common in women than men 2:1</a:t>
            </a:r>
          </a:p>
          <a:p>
            <a:r>
              <a:rPr lang="en-US" altLang="en-US" sz="2800" dirty="0" smtClean="0"/>
              <a:t>Often </a:t>
            </a:r>
            <a:r>
              <a:rPr lang="en-US" altLang="en-US" sz="2800" dirty="0"/>
              <a:t>associated with anxiety </a:t>
            </a:r>
            <a:r>
              <a:rPr lang="en-US" altLang="en-US" sz="2800" dirty="0" smtClean="0"/>
              <a:t>disorders and other psychiatric disorders</a:t>
            </a:r>
          </a:p>
          <a:p>
            <a:r>
              <a:rPr lang="en-US" altLang="en-US" sz="2800" dirty="0" smtClean="0"/>
              <a:t>Often associated with substance use disorders</a:t>
            </a:r>
          </a:p>
          <a:p>
            <a:r>
              <a:rPr lang="en-US" altLang="en-US" sz="2800" dirty="0" smtClean="0"/>
              <a:t>Depression is often a chronic disease</a:t>
            </a:r>
          </a:p>
          <a:p>
            <a:pPr marL="0" indent="0">
              <a:buNone/>
            </a:pPr>
            <a:endParaRPr lang="en-US" altLang="en-US" dirty="0"/>
          </a:p>
        </p:txBody>
      </p:sp>
    </p:spTree>
    <p:extLst>
      <p:ext uri="{BB962C8B-B14F-4D97-AF65-F5344CB8AC3E}">
        <p14:creationId xmlns:p14="http://schemas.microsoft.com/office/powerpoint/2010/main" val="3729145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AS_UNIQUEID" val="87"/>
</p:tagLst>
</file>

<file path=ppt/tags/tag11.xml><?xml version="1.0" encoding="utf-8"?>
<p:tagLst xmlns:a="http://schemas.openxmlformats.org/drawingml/2006/main" xmlns:r="http://schemas.openxmlformats.org/officeDocument/2006/relationships" xmlns:p="http://schemas.openxmlformats.org/presentationml/2006/main">
  <p:tag name="AS_UNIQUEID" val="88"/>
</p:tagLst>
</file>

<file path=ppt/tags/tag12.xml><?xml version="1.0" encoding="utf-8"?>
<p:tagLst xmlns:a="http://schemas.openxmlformats.org/drawingml/2006/main" xmlns:r="http://schemas.openxmlformats.org/officeDocument/2006/relationships" xmlns:p="http://schemas.openxmlformats.org/presentationml/2006/main">
  <p:tag name="AS_UNIQUEID" val="89"/>
</p:tagLst>
</file>

<file path=ppt/tags/tag13.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AS_UNIQUEID" val="80"/>
</p:tagLst>
</file>

<file path=ppt/tags/tag4.xml><?xml version="1.0" encoding="utf-8"?>
<p:tagLst xmlns:a="http://schemas.openxmlformats.org/drawingml/2006/main" xmlns:r="http://schemas.openxmlformats.org/officeDocument/2006/relationships" xmlns:p="http://schemas.openxmlformats.org/presentationml/2006/main">
  <p:tag name="AS_UNIQUEID" val="81"/>
</p:tagLst>
</file>

<file path=ppt/tags/tag5.xml><?xml version="1.0" encoding="utf-8"?>
<p:tagLst xmlns:a="http://schemas.openxmlformats.org/drawingml/2006/main" xmlns:r="http://schemas.openxmlformats.org/officeDocument/2006/relationships" xmlns:p="http://schemas.openxmlformats.org/presentationml/2006/main">
  <p:tag name="AS_UNIQUEID" val="82"/>
</p:tagLst>
</file>

<file path=ppt/tags/tag6.xml><?xml version="1.0" encoding="utf-8"?>
<p:tagLst xmlns:a="http://schemas.openxmlformats.org/drawingml/2006/main" xmlns:r="http://schemas.openxmlformats.org/officeDocument/2006/relationships" xmlns:p="http://schemas.openxmlformats.org/presentationml/2006/main">
  <p:tag name="AS_UNIQUEID" val="83"/>
</p:tagLst>
</file>

<file path=ppt/tags/tag7.xml><?xml version="1.0" encoding="utf-8"?>
<p:tagLst xmlns:a="http://schemas.openxmlformats.org/drawingml/2006/main" xmlns:r="http://schemas.openxmlformats.org/officeDocument/2006/relationships" xmlns:p="http://schemas.openxmlformats.org/presentationml/2006/main">
  <p:tag name="AS_UNIQUEID" val="84"/>
</p:tagLst>
</file>

<file path=ppt/tags/tag8.xml><?xml version="1.0" encoding="utf-8"?>
<p:tagLst xmlns:a="http://schemas.openxmlformats.org/drawingml/2006/main" xmlns:r="http://schemas.openxmlformats.org/officeDocument/2006/relationships" xmlns:p="http://schemas.openxmlformats.org/presentationml/2006/main">
  <p:tag name="AS_UNIQUEID" val="85"/>
</p:tagLst>
</file>

<file path=ppt/tags/tag9.xml><?xml version="1.0" encoding="utf-8"?>
<p:tagLst xmlns:a="http://schemas.openxmlformats.org/drawingml/2006/main" xmlns:r="http://schemas.openxmlformats.org/officeDocument/2006/relationships" xmlns:p="http://schemas.openxmlformats.org/presentationml/2006/main">
  <p:tag name="AS_UNIQUEID" val="8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2116</TotalTime>
  <Words>3169</Words>
  <Application>Microsoft Office PowerPoint</Application>
  <PresentationFormat>Widescreen</PresentationFormat>
  <Paragraphs>419</Paragraphs>
  <Slides>35</Slides>
  <Notes>10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8" baseType="lpstr">
      <vt:lpstr>MS PGothic</vt:lpstr>
      <vt:lpstr>SimSun</vt:lpstr>
      <vt:lpstr>Arial</vt:lpstr>
      <vt:lpstr>Arial Unicode MS</vt:lpstr>
      <vt:lpstr>Calibri</vt:lpstr>
      <vt:lpstr>Century Gothic</vt:lpstr>
      <vt:lpstr>Helvetica</vt:lpstr>
      <vt:lpstr>Times New Roman</vt:lpstr>
      <vt:lpstr>Tw Cen MT</vt:lpstr>
      <vt:lpstr>Wingdings</vt:lpstr>
      <vt:lpstr>Wingdings 3</vt:lpstr>
      <vt:lpstr>Ion Boardroom</vt:lpstr>
      <vt:lpstr>Chart</vt:lpstr>
      <vt:lpstr>Depression throughout the lifespan</vt:lpstr>
      <vt:lpstr>Disclosures</vt:lpstr>
      <vt:lpstr>outline</vt:lpstr>
      <vt:lpstr>More than one in ten Canadian adults will develop MDD in their lifetime … 1 </vt:lpstr>
      <vt:lpstr>Prevalence and Burden of MDD</vt:lpstr>
      <vt:lpstr>PowerPoint Presentation</vt:lpstr>
      <vt:lpstr>Treatment Gaps In MDD</vt:lpstr>
      <vt:lpstr>Long-term Course of MDD</vt:lpstr>
      <vt:lpstr>Depression – A few other facts</vt:lpstr>
      <vt:lpstr>Symptoms of depression include</vt:lpstr>
      <vt:lpstr>What is Depression?</vt:lpstr>
      <vt:lpstr>Depression is a clinically heterogeneous disorder </vt:lpstr>
      <vt:lpstr> </vt:lpstr>
      <vt:lpstr>MDD is a complex, often recurrent and remitting disorder1</vt:lpstr>
      <vt:lpstr>Depression subtypes</vt:lpstr>
      <vt:lpstr>Risk factors for depression</vt:lpstr>
      <vt:lpstr>Screens have already been linked with mood and depression</vt:lpstr>
      <vt:lpstr> study results continued</vt:lpstr>
      <vt:lpstr>What made teens happiest in study</vt:lpstr>
      <vt:lpstr>Depression Is Common In Patients With Many Chronic Diseases</vt:lpstr>
      <vt:lpstr>Major depression in the elderly</vt:lpstr>
      <vt:lpstr>Risk Factors for Depression in the elderly</vt:lpstr>
      <vt:lpstr>Covid 19 and depression</vt:lpstr>
      <vt:lpstr>Treatment Goals</vt:lpstr>
      <vt:lpstr>Importance of Achieving Remission</vt:lpstr>
      <vt:lpstr>PowerPoint Presentation</vt:lpstr>
      <vt:lpstr>PowerPoint Presentation</vt:lpstr>
      <vt:lpstr>PowerPoint Presentation</vt:lpstr>
      <vt:lpstr>Depression treatment</vt:lpstr>
      <vt:lpstr>First Line Treatment</vt:lpstr>
      <vt:lpstr>Psychotherapy</vt:lpstr>
      <vt:lpstr>Antidepressants   2021</vt:lpstr>
      <vt:lpstr>Exercise</vt:lpstr>
      <vt:lpstr>PowerPoint Presentation</vt:lpstr>
      <vt:lpstr>Questions and Discussion </vt:lpstr>
    </vt:vector>
  </TitlesOfParts>
  <Company>CUSM\MUHC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throughout the lifespan</dc:title>
  <dc:creator>Howard Margolese (CUSM)</dc:creator>
  <cp:lastModifiedBy>Howard Margolese</cp:lastModifiedBy>
  <cp:revision>33</cp:revision>
  <dcterms:created xsi:type="dcterms:W3CDTF">2022-03-23T14:04:30Z</dcterms:created>
  <dcterms:modified xsi:type="dcterms:W3CDTF">2022-04-12T16:38:13Z</dcterms:modified>
</cp:coreProperties>
</file>